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58" r:id="rId5"/>
    <p:sldId id="259" r:id="rId6"/>
    <p:sldId id="261" r:id="rId7"/>
    <p:sldId id="262" r:id="rId8"/>
    <p:sldId id="265" r:id="rId9"/>
    <p:sldId id="263" r:id="rId10"/>
    <p:sldId id="266" r:id="rId11"/>
    <p:sldId id="274" r:id="rId12"/>
    <p:sldId id="264" r:id="rId13"/>
    <p:sldId id="269" r:id="rId14"/>
    <p:sldId id="268" r:id="rId15"/>
    <p:sldId id="270" r:id="rId16"/>
    <p:sldId id="271" r:id="rId17"/>
    <p:sldId id="267" r:id="rId18"/>
    <p:sldId id="272" r:id="rId19"/>
    <p:sldId id="273" r:id="rId20"/>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lenn Spitzer" initials="GS" lastIdx="0" clrIdx="0">
    <p:extLst>
      <p:ext uri="{19B8F6BF-5375-455C-9EA6-DF929625EA0E}">
        <p15:presenceInfo xmlns:p15="http://schemas.microsoft.com/office/powerpoint/2012/main" userId="Glenn Spitz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59" d="100"/>
          <a:sy n="59" d="100"/>
        </p:scale>
        <p:origin x="108" y="11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4/12/2021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4/12/2021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4/12/2021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Brown Act basics</a:t>
            </a:r>
            <a:endParaRPr lang="en-US" dirty="0"/>
          </a:p>
        </p:txBody>
      </p:sp>
      <p:sp>
        <p:nvSpPr>
          <p:cNvPr id="3" name="Subtitle 2"/>
          <p:cNvSpPr>
            <a:spLocks noGrp="1"/>
          </p:cNvSpPr>
          <p:nvPr>
            <p:ph type="subTitle" idx="1"/>
          </p:nvPr>
        </p:nvSpPr>
        <p:spPr/>
        <p:txBody>
          <a:bodyPr/>
          <a:lstStyle/>
          <a:p>
            <a:r>
              <a:rPr lang="en-US" dirty="0" smtClean="0"/>
              <a:t>For the Amador county planning commission (April 13, 2021)</a:t>
            </a:r>
          </a:p>
          <a:p>
            <a:r>
              <a:rPr lang="en-US" sz="1200" dirty="0" smtClean="0"/>
              <a:t>Deputy County Counsel, Glenn Spitzer   Gspitzer@amadorgov.org</a:t>
            </a:r>
            <a:endParaRPr lang="en-US" sz="1200" dirty="0"/>
          </a:p>
        </p:txBody>
      </p:sp>
    </p:spTree>
    <p:extLst>
      <p:ext uri="{BB962C8B-B14F-4D97-AF65-F5344CB8AC3E}">
        <p14:creationId xmlns:p14="http://schemas.microsoft.com/office/powerpoint/2010/main" val="3234433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E-mail	</a:t>
            </a:r>
            <a:endParaRPr lang="en-US" dirty="0"/>
          </a:p>
        </p:txBody>
      </p:sp>
      <p:sp>
        <p:nvSpPr>
          <p:cNvPr id="3" name="Content Placeholder 2"/>
          <p:cNvSpPr>
            <a:spLocks noGrp="1"/>
          </p:cNvSpPr>
          <p:nvPr>
            <p:ph idx="1"/>
          </p:nvPr>
        </p:nvSpPr>
        <p:spPr/>
        <p:txBody>
          <a:bodyPr>
            <a:noAutofit/>
          </a:bodyPr>
          <a:lstStyle/>
          <a:p>
            <a:r>
              <a:rPr lang="en-US" sz="2400" dirty="0" smtClean="0"/>
              <a:t>Avoid email communication that could potentially develop a collective concurrence.</a:t>
            </a:r>
          </a:p>
          <a:p>
            <a:r>
              <a:rPr lang="en-US" sz="2400" dirty="0" smtClean="0"/>
              <a:t>Be wary of “reply all.”</a:t>
            </a:r>
          </a:p>
          <a:p>
            <a:r>
              <a:rPr lang="en-US" sz="2400" dirty="0" smtClean="0"/>
              <a:t>“The term ‘deliberation’ has been broadly construed to connote ‘not only collective discussion, but the collective acquisition and exchange of facts preliminary to the ultimate decision.’” (</a:t>
            </a:r>
            <a:r>
              <a:rPr lang="en-US" sz="2400" i="1" dirty="0" smtClean="0"/>
              <a:t>Rowen v. Santa Clara Unified School Dist. </a:t>
            </a:r>
            <a:r>
              <a:rPr lang="en-US" sz="2400" dirty="0" smtClean="0"/>
              <a:t>(1981) 121 Cal.App.3d 231, 234.)</a:t>
            </a:r>
            <a:endParaRPr lang="en-US" sz="2400" dirty="0"/>
          </a:p>
        </p:txBody>
      </p:sp>
    </p:spTree>
    <p:extLst>
      <p:ext uri="{BB962C8B-B14F-4D97-AF65-F5344CB8AC3E}">
        <p14:creationId xmlns:p14="http://schemas.microsoft.com/office/powerpoint/2010/main" val="927959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media</a:t>
            </a:r>
            <a:endParaRPr lang="en-US" dirty="0"/>
          </a:p>
        </p:txBody>
      </p:sp>
      <p:sp>
        <p:nvSpPr>
          <p:cNvPr id="3" name="Content Placeholder 2"/>
          <p:cNvSpPr>
            <a:spLocks noGrp="1"/>
          </p:cNvSpPr>
          <p:nvPr>
            <p:ph idx="1"/>
          </p:nvPr>
        </p:nvSpPr>
        <p:spPr/>
        <p:txBody>
          <a:bodyPr>
            <a:normAutofit/>
          </a:bodyPr>
          <a:lstStyle/>
          <a:p>
            <a:r>
              <a:rPr lang="en-US" sz="2800" dirty="0" smtClean="0"/>
              <a:t>Members may use social media to engage with the public on matters within the PC’s jurisdiction: (1) to answer questions;  and (2) to provide and solicit information.</a:t>
            </a:r>
          </a:p>
          <a:p>
            <a:r>
              <a:rPr lang="en-US" sz="2800" dirty="0" smtClean="0"/>
              <a:t>Members MAY NOT respond to other member communications. (no thumbs up, likes, comments, emoji, or any reaction)</a:t>
            </a:r>
            <a:endParaRPr lang="en-US" sz="2800" dirty="0"/>
          </a:p>
        </p:txBody>
      </p:sp>
    </p:spTree>
    <p:extLst>
      <p:ext uri="{BB962C8B-B14F-4D97-AF65-F5344CB8AC3E}">
        <p14:creationId xmlns:p14="http://schemas.microsoft.com/office/powerpoint/2010/main" val="2323624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Exceptions to “meeting”</a:t>
            </a:r>
            <a:endParaRPr lang="en-US" dirty="0"/>
          </a:p>
        </p:txBody>
      </p:sp>
      <p:sp>
        <p:nvSpPr>
          <p:cNvPr id="3" name="Content Placeholder 2"/>
          <p:cNvSpPr>
            <a:spLocks noGrp="1"/>
          </p:cNvSpPr>
          <p:nvPr>
            <p:ph idx="1"/>
          </p:nvPr>
        </p:nvSpPr>
        <p:spPr/>
        <p:txBody>
          <a:bodyPr>
            <a:normAutofit fontScale="92500"/>
          </a:bodyPr>
          <a:lstStyle/>
          <a:p>
            <a:r>
              <a:rPr lang="en-US" b="1" u="sng" dirty="0" smtClean="0"/>
              <a:t>Individual contacts</a:t>
            </a:r>
            <a:r>
              <a:rPr lang="en-US" dirty="0" smtClean="0"/>
              <a:t>.</a:t>
            </a:r>
          </a:p>
          <a:p>
            <a:r>
              <a:rPr lang="en-US" b="1" u="sng" dirty="0" smtClean="0"/>
              <a:t>Conferences, community meetings held by other organizations, or meetings of other bodies of the local agency </a:t>
            </a:r>
            <a:r>
              <a:rPr lang="en-US" dirty="0" smtClean="0"/>
              <a:t>:   must be open to the public; members cannot discuss among themselves issues within their jurisdiction (other than as part of the scheduled program)</a:t>
            </a:r>
          </a:p>
          <a:p>
            <a:r>
              <a:rPr lang="en-US" b="1" u="sng" dirty="0" smtClean="0"/>
              <a:t>Social or ceremonial gatherings:</a:t>
            </a:r>
            <a:r>
              <a:rPr lang="en-US" dirty="0" smtClean="0"/>
              <a:t>  members </a:t>
            </a:r>
            <a:r>
              <a:rPr lang="en-US" dirty="0"/>
              <a:t>cannot discuss among themselves issues within their </a:t>
            </a:r>
            <a:r>
              <a:rPr lang="en-US" dirty="0" smtClean="0"/>
              <a:t>jurisdiction</a:t>
            </a:r>
          </a:p>
          <a:p>
            <a:r>
              <a:rPr lang="en-US" b="1" u="sng" dirty="0" smtClean="0"/>
              <a:t>Standing committee</a:t>
            </a:r>
            <a:r>
              <a:rPr lang="en-US" dirty="0" smtClean="0"/>
              <a:t>:  members not part of the committee may only attend as observers </a:t>
            </a:r>
            <a:endParaRPr lang="en-US" b="1" dirty="0"/>
          </a:p>
        </p:txBody>
      </p:sp>
    </p:spTree>
    <p:extLst>
      <p:ext uri="{BB962C8B-B14F-4D97-AF65-F5344CB8AC3E}">
        <p14:creationId xmlns:p14="http://schemas.microsoft.com/office/powerpoint/2010/main" val="2892669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Adjourned meetings	</a:t>
            </a:r>
            <a:endParaRPr lang="en-US" dirty="0"/>
          </a:p>
        </p:txBody>
      </p:sp>
      <p:sp>
        <p:nvSpPr>
          <p:cNvPr id="3" name="Content Placeholder 2"/>
          <p:cNvSpPr>
            <a:spLocks noGrp="1"/>
          </p:cNvSpPr>
          <p:nvPr>
            <p:ph idx="1"/>
          </p:nvPr>
        </p:nvSpPr>
        <p:spPr/>
        <p:txBody>
          <a:bodyPr>
            <a:noAutofit/>
          </a:bodyPr>
          <a:lstStyle/>
          <a:p>
            <a:r>
              <a:rPr lang="en-US" sz="2400" dirty="0" smtClean="0"/>
              <a:t>A regular or special meeting can be adjourned and re-adjourned to a time and place specified in the order of adjournment. If no time stated, then to the next regular meeting.</a:t>
            </a:r>
          </a:p>
          <a:p>
            <a:r>
              <a:rPr lang="en-US" sz="2400" dirty="0" smtClean="0"/>
              <a:t>No new agenda necessary if meeting adjourned for less than five calendar days.</a:t>
            </a:r>
          </a:p>
          <a:p>
            <a:r>
              <a:rPr lang="en-US" sz="2400" dirty="0" smtClean="0"/>
              <a:t>Notice of order of adjournment must be posted at or near door where meeting was held within 24 hours of adjournment.</a:t>
            </a:r>
            <a:endParaRPr lang="en-US" sz="2400" dirty="0"/>
          </a:p>
        </p:txBody>
      </p:sp>
    </p:spTree>
    <p:extLst>
      <p:ext uri="{BB962C8B-B14F-4D97-AF65-F5344CB8AC3E}">
        <p14:creationId xmlns:p14="http://schemas.microsoft.com/office/powerpoint/2010/main" val="1100919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Agendas </a:t>
            </a:r>
            <a:r>
              <a:rPr lang="en-US" sz="1800" dirty="0" smtClean="0"/>
              <a:t>(open and public)</a:t>
            </a:r>
            <a:endParaRPr lang="en-US" sz="1800" dirty="0"/>
          </a:p>
        </p:txBody>
      </p:sp>
      <p:sp>
        <p:nvSpPr>
          <p:cNvPr id="3" name="Content Placeholder 2"/>
          <p:cNvSpPr>
            <a:spLocks noGrp="1"/>
          </p:cNvSpPr>
          <p:nvPr>
            <p:ph idx="1"/>
          </p:nvPr>
        </p:nvSpPr>
        <p:spPr/>
        <p:txBody>
          <a:bodyPr>
            <a:normAutofit lnSpcReduction="10000"/>
          </a:bodyPr>
          <a:lstStyle/>
          <a:p>
            <a:r>
              <a:rPr lang="en-US" sz="3200" b="1" dirty="0" smtClean="0"/>
              <a:t>72-hour notice </a:t>
            </a:r>
            <a:r>
              <a:rPr lang="en-US" sz="3200" dirty="0" smtClean="0"/>
              <a:t>(agenda must be posted on the website and in a location “feely accessible to members of the public”).</a:t>
            </a:r>
          </a:p>
          <a:p>
            <a:r>
              <a:rPr lang="en-US" sz="3200" b="1" dirty="0" smtClean="0"/>
              <a:t>Contents: time, location, and item description.</a:t>
            </a:r>
          </a:p>
          <a:p>
            <a:r>
              <a:rPr lang="en-US" sz="2600" dirty="0" smtClean="0"/>
              <a:t>Planning Commission cannot act on non-agenda items except under certain qualifying emergency situations.</a:t>
            </a:r>
          </a:p>
          <a:p>
            <a:endParaRPr lang="en-US" dirty="0"/>
          </a:p>
        </p:txBody>
      </p:sp>
    </p:spTree>
    <p:extLst>
      <p:ext uri="{BB962C8B-B14F-4D97-AF65-F5344CB8AC3E}">
        <p14:creationId xmlns:p14="http://schemas.microsoft.com/office/powerpoint/2010/main" val="31680873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participation	</a:t>
            </a:r>
            <a:endParaRPr lang="en-US" dirty="0"/>
          </a:p>
        </p:txBody>
      </p:sp>
      <p:sp>
        <p:nvSpPr>
          <p:cNvPr id="3" name="Content Placeholder 2"/>
          <p:cNvSpPr>
            <a:spLocks noGrp="1"/>
          </p:cNvSpPr>
          <p:nvPr>
            <p:ph idx="1"/>
          </p:nvPr>
        </p:nvSpPr>
        <p:spPr/>
        <p:txBody>
          <a:bodyPr>
            <a:normAutofit fontScale="92500"/>
          </a:bodyPr>
          <a:lstStyle/>
          <a:p>
            <a:r>
              <a:rPr lang="en-US" b="1" dirty="0" smtClean="0"/>
              <a:t>Agenda Item:  </a:t>
            </a:r>
            <a:r>
              <a:rPr lang="en-US" dirty="0" smtClean="0"/>
              <a:t>Public </a:t>
            </a:r>
            <a:r>
              <a:rPr lang="en-US" dirty="0"/>
              <a:t>must be given opportunity to speak to agenda item before or during deliberation</a:t>
            </a:r>
            <a:r>
              <a:rPr lang="en-US" dirty="0" smtClean="0"/>
              <a:t>. PC should set reasonable time limits.</a:t>
            </a:r>
          </a:p>
          <a:p>
            <a:r>
              <a:rPr lang="en-US" b="1" dirty="0" smtClean="0"/>
              <a:t>Non-agenda:  </a:t>
            </a:r>
            <a:r>
              <a:rPr lang="en-US" dirty="0" smtClean="0"/>
              <a:t>Every agenda for a regular meeting must allow members of the public to speak on any item of interest, so long as the item is </a:t>
            </a:r>
            <a:r>
              <a:rPr lang="en-US" i="1" dirty="0" smtClean="0"/>
              <a:t>within the subject matter jurisdiction of the legislative body. </a:t>
            </a:r>
            <a:r>
              <a:rPr lang="en-US" dirty="0" smtClean="0"/>
              <a:t>(Members may briefly respond, but further discussion must be </a:t>
            </a:r>
            <a:r>
              <a:rPr lang="en-US" dirty="0" err="1" smtClean="0"/>
              <a:t>agendized</a:t>
            </a:r>
            <a:r>
              <a:rPr lang="en-US" dirty="0" smtClean="0"/>
              <a:t>)</a:t>
            </a:r>
            <a:endParaRPr lang="en-US" i="1" dirty="0" smtClean="0"/>
          </a:p>
          <a:p>
            <a:r>
              <a:rPr lang="en-US" b="1" dirty="0" smtClean="0"/>
              <a:t>Removal</a:t>
            </a:r>
            <a:r>
              <a:rPr lang="en-US" b="1" i="1" dirty="0" smtClean="0"/>
              <a:t>: </a:t>
            </a:r>
            <a:r>
              <a:rPr lang="en-US" dirty="0" smtClean="0"/>
              <a:t>The body may remove persons who willfully interrupt proceedings, but only when the audience members actually disrupt the proceedings. </a:t>
            </a:r>
          </a:p>
          <a:p>
            <a:r>
              <a:rPr lang="en-US" b="1" dirty="0" smtClean="0"/>
              <a:t>Sign in lists:  </a:t>
            </a:r>
            <a:r>
              <a:rPr lang="en-US" dirty="0" smtClean="0"/>
              <a:t>Must be voluntary only.</a:t>
            </a:r>
            <a:endParaRPr lang="en-US" b="1" dirty="0" smtClean="0"/>
          </a:p>
          <a:p>
            <a:endParaRPr lang="en-US" dirty="0"/>
          </a:p>
          <a:p>
            <a:endParaRPr lang="en-US" dirty="0"/>
          </a:p>
        </p:txBody>
      </p:sp>
    </p:spTree>
    <p:extLst>
      <p:ext uri="{BB962C8B-B14F-4D97-AF65-F5344CB8AC3E}">
        <p14:creationId xmlns:p14="http://schemas.microsoft.com/office/powerpoint/2010/main" val="259554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Closed session		</a:t>
            </a:r>
            <a:endParaRPr lang="en-US" dirty="0"/>
          </a:p>
        </p:txBody>
      </p:sp>
      <p:sp>
        <p:nvSpPr>
          <p:cNvPr id="3" name="Content Placeholder 2"/>
          <p:cNvSpPr>
            <a:spLocks noGrp="1"/>
          </p:cNvSpPr>
          <p:nvPr>
            <p:ph idx="1"/>
          </p:nvPr>
        </p:nvSpPr>
        <p:spPr/>
        <p:txBody>
          <a:bodyPr/>
          <a:lstStyle/>
          <a:p>
            <a:r>
              <a:rPr lang="en-US" dirty="0" smtClean="0"/>
              <a:t>The Brown Act allows for certain discussions outside of public view (e.g., for existing or anticipated exposure to litigation).</a:t>
            </a:r>
          </a:p>
          <a:p>
            <a:r>
              <a:rPr lang="en-US" dirty="0" smtClean="0"/>
              <a:t>The closed session item must be </a:t>
            </a:r>
            <a:r>
              <a:rPr lang="en-US" dirty="0" err="1" smtClean="0"/>
              <a:t>agendized</a:t>
            </a:r>
            <a:r>
              <a:rPr lang="en-US" dirty="0" smtClean="0"/>
              <a:t>.</a:t>
            </a:r>
          </a:p>
          <a:p>
            <a:r>
              <a:rPr lang="en-US" dirty="0" smtClean="0"/>
              <a:t>Must allow for public comment prior to closed session.</a:t>
            </a:r>
          </a:p>
          <a:p>
            <a:r>
              <a:rPr lang="en-US" dirty="0" smtClean="0"/>
              <a:t>Certain reporting may be required after the closed session.</a:t>
            </a:r>
            <a:endParaRPr lang="en-US" dirty="0"/>
          </a:p>
        </p:txBody>
      </p:sp>
    </p:spTree>
    <p:extLst>
      <p:ext uri="{BB962C8B-B14F-4D97-AF65-F5344CB8AC3E}">
        <p14:creationId xmlns:p14="http://schemas.microsoft.com/office/powerpoint/2010/main" val="4508181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Teleconferences</a:t>
            </a:r>
            <a:endParaRPr lang="en-US" dirty="0"/>
          </a:p>
        </p:txBody>
      </p:sp>
      <p:sp>
        <p:nvSpPr>
          <p:cNvPr id="3" name="Content Placeholder 2"/>
          <p:cNvSpPr>
            <a:spLocks noGrp="1"/>
          </p:cNvSpPr>
          <p:nvPr>
            <p:ph idx="1"/>
          </p:nvPr>
        </p:nvSpPr>
        <p:spPr/>
        <p:txBody>
          <a:bodyPr/>
          <a:lstStyle/>
          <a:p>
            <a:r>
              <a:rPr lang="en-US" dirty="0" smtClean="0"/>
              <a:t>All votes taken during a teleconference must be taken by roll call.</a:t>
            </a:r>
          </a:p>
          <a:p>
            <a:r>
              <a:rPr lang="en-US" dirty="0" smtClean="0"/>
              <a:t>Each teleconference location must be identified in the agenda and accessible to the public.</a:t>
            </a:r>
          </a:p>
          <a:p>
            <a:r>
              <a:rPr lang="en-US" dirty="0" smtClean="0"/>
              <a:t>Agendas must be posted at teleconference locations.</a:t>
            </a:r>
          </a:p>
          <a:p>
            <a:r>
              <a:rPr lang="en-US" dirty="0" smtClean="0"/>
              <a:t>At least a quorum must participate from locations within the jurisdiction boundaries.</a:t>
            </a:r>
          </a:p>
          <a:p>
            <a:r>
              <a:rPr lang="en-US" dirty="0" smtClean="0"/>
              <a:t>Public comment must be allowed at each teleconference location.</a:t>
            </a:r>
          </a:p>
        </p:txBody>
      </p:sp>
    </p:spTree>
    <p:extLst>
      <p:ext uri="{BB962C8B-B14F-4D97-AF65-F5344CB8AC3E}">
        <p14:creationId xmlns:p14="http://schemas.microsoft.com/office/powerpoint/2010/main" val="11756646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Documents	</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A writing distributed during a meeting must be made public:</a:t>
            </a:r>
          </a:p>
          <a:p>
            <a:pPr marL="0" indent="0">
              <a:buNone/>
            </a:pPr>
            <a:r>
              <a:rPr lang="en-US" sz="2400" dirty="0"/>
              <a:t>	</a:t>
            </a:r>
            <a:r>
              <a:rPr lang="en-US" sz="2400" dirty="0" smtClean="0"/>
              <a:t>--at the meeting if prepared by a PC member or by staff;</a:t>
            </a:r>
          </a:p>
          <a:p>
            <a:pPr marL="0" indent="0">
              <a:buNone/>
            </a:pPr>
            <a:r>
              <a:rPr lang="en-US" sz="2400" dirty="0"/>
              <a:t>	</a:t>
            </a:r>
            <a:r>
              <a:rPr lang="en-US" sz="2400" dirty="0" smtClean="0"/>
              <a:t>--after the meeting if prepared by someone else.</a:t>
            </a:r>
          </a:p>
          <a:p>
            <a:pPr marL="0" indent="0">
              <a:buNone/>
            </a:pPr>
            <a:endParaRPr lang="en-US" sz="2400" dirty="0" smtClean="0"/>
          </a:p>
          <a:p>
            <a:pPr marL="0" indent="0">
              <a:buNone/>
            </a:pPr>
            <a:r>
              <a:rPr lang="en-US" sz="2400" dirty="0" smtClean="0"/>
              <a:t>Any non-privileged document available to a majority of members must be made available to the public. </a:t>
            </a:r>
            <a:endParaRPr lang="en-US" sz="2400" dirty="0"/>
          </a:p>
        </p:txBody>
      </p:sp>
    </p:spTree>
    <p:extLst>
      <p:ext uri="{BB962C8B-B14F-4D97-AF65-F5344CB8AC3E}">
        <p14:creationId xmlns:p14="http://schemas.microsoft.com/office/powerpoint/2010/main" val="39744777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 of violation	</a:t>
            </a:r>
            <a:endParaRPr lang="en-US" dirty="0"/>
          </a:p>
        </p:txBody>
      </p:sp>
      <p:sp>
        <p:nvSpPr>
          <p:cNvPr id="3" name="Content Placeholder 2"/>
          <p:cNvSpPr>
            <a:spLocks noGrp="1"/>
          </p:cNvSpPr>
          <p:nvPr>
            <p:ph idx="1"/>
          </p:nvPr>
        </p:nvSpPr>
        <p:spPr/>
        <p:txBody>
          <a:bodyPr>
            <a:normAutofit/>
          </a:bodyPr>
          <a:lstStyle/>
          <a:p>
            <a:r>
              <a:rPr lang="en-US" sz="2800" dirty="0" smtClean="0"/>
              <a:t>The District Attorney or any interest person can file suit to invalidate an action.</a:t>
            </a:r>
          </a:p>
          <a:p>
            <a:r>
              <a:rPr lang="en-US" sz="2800" dirty="0" smtClean="0"/>
              <a:t>Criminal sanctions for willful violations</a:t>
            </a:r>
          </a:p>
          <a:p>
            <a:r>
              <a:rPr lang="en-US" sz="2800" dirty="0" smtClean="0"/>
              <a:t>Attorney fees against the County in civil suits. </a:t>
            </a:r>
            <a:endParaRPr lang="en-US" sz="2800" dirty="0"/>
          </a:p>
        </p:txBody>
      </p:sp>
    </p:spTree>
    <p:extLst>
      <p:ext uri="{BB962C8B-B14F-4D97-AF65-F5344CB8AC3E}">
        <p14:creationId xmlns:p14="http://schemas.microsoft.com/office/powerpoint/2010/main" val="1248728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pic>
        <p:nvPicPr>
          <p:cNvPr id="4" name="Picture 14" descr="brown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1574800" y="798972"/>
            <a:ext cx="3142970" cy="3353928"/>
          </a:xfrm>
          <a:noFill/>
          <a:ln w="25400">
            <a:solidFill>
              <a:srgbClr val="000000"/>
            </a:solidFill>
          </a:ln>
          <a:extLst>
            <a:ext uri="{909E8E84-426E-40DD-AFC4-6F175D3DCCD1}">
              <a14:hiddenFill xmlns:a14="http://schemas.microsoft.com/office/drawing/2010/main">
                <a:solidFill>
                  <a:srgbClr val="FFFFFF"/>
                </a:solidFill>
              </a14:hiddenFill>
            </a:ext>
          </a:extLst>
        </p:spPr>
      </p:pic>
      <p:sp>
        <p:nvSpPr>
          <p:cNvPr id="7" name="Text Placeholder 6"/>
          <p:cNvSpPr>
            <a:spLocks noGrp="1"/>
          </p:cNvSpPr>
          <p:nvPr>
            <p:ph type="body" sz="half" idx="2"/>
          </p:nvPr>
        </p:nvSpPr>
        <p:spPr>
          <a:xfrm>
            <a:off x="1444671" y="4699000"/>
            <a:ext cx="3275013" cy="754672"/>
          </a:xfrm>
        </p:spPr>
        <p:txBody>
          <a:bodyPr>
            <a:noAutofit/>
          </a:bodyPr>
          <a:lstStyle/>
          <a:p>
            <a:r>
              <a:rPr lang="en-US" altLang="en-US" sz="2400" dirty="0">
                <a:latin typeface="Times New Roman" panose="02020603050405020304" pitchFamily="18" charset="0"/>
              </a:rPr>
              <a:t>Ralph M. Brown 1959 </a:t>
            </a:r>
            <a:endParaRPr lang="en-US" sz="2400" dirty="0"/>
          </a:p>
        </p:txBody>
      </p:sp>
      <p:sp>
        <p:nvSpPr>
          <p:cNvPr id="9" name="Rectangle 8"/>
          <p:cNvSpPr/>
          <p:nvPr/>
        </p:nvSpPr>
        <p:spPr>
          <a:xfrm>
            <a:off x="3314700" y="-1038604"/>
            <a:ext cx="5270499" cy="369332"/>
          </a:xfrm>
          <a:prstGeom prst="rect">
            <a:avLst/>
          </a:prstGeom>
        </p:spPr>
        <p:txBody>
          <a:bodyPr wrap="square">
            <a:spAutoFit/>
          </a:bodyPr>
          <a:lstStyle/>
          <a:p>
            <a:endParaRPr lang="en-US" dirty="0"/>
          </a:p>
        </p:txBody>
      </p:sp>
      <p:sp>
        <p:nvSpPr>
          <p:cNvPr id="10" name="TextBox 9"/>
          <p:cNvSpPr txBox="1"/>
          <p:nvPr/>
        </p:nvSpPr>
        <p:spPr>
          <a:xfrm>
            <a:off x="1444672" y="-2743200"/>
            <a:ext cx="9577114" cy="1446550"/>
          </a:xfrm>
          <a:prstGeom prst="rect">
            <a:avLst/>
          </a:prstGeom>
          <a:noFill/>
        </p:spPr>
        <p:txBody>
          <a:bodyPr wrap="square" rtlCol="0">
            <a:spAutoFit/>
          </a:bodyPr>
          <a:lstStyle/>
          <a:p>
            <a:r>
              <a:rPr lang="en-US" sz="4400" u="sng" dirty="0" smtClean="0"/>
              <a:t>Purpose</a:t>
            </a:r>
            <a:r>
              <a:rPr lang="en-US" sz="4400" dirty="0" smtClean="0"/>
              <a:t>:  Promote transparency and public participation in local government. </a:t>
            </a:r>
            <a:endParaRPr lang="en-US" sz="4400" dirty="0"/>
          </a:p>
        </p:txBody>
      </p:sp>
      <p:sp>
        <p:nvSpPr>
          <p:cNvPr id="11" name="TextBox 10"/>
          <p:cNvSpPr txBox="1"/>
          <p:nvPr/>
        </p:nvSpPr>
        <p:spPr>
          <a:xfrm>
            <a:off x="6351814" y="798972"/>
            <a:ext cx="5290457" cy="4031873"/>
          </a:xfrm>
          <a:prstGeom prst="rect">
            <a:avLst/>
          </a:prstGeom>
          <a:noFill/>
        </p:spPr>
        <p:txBody>
          <a:bodyPr wrap="square" rtlCol="0">
            <a:spAutoFit/>
          </a:bodyPr>
          <a:lstStyle/>
          <a:p>
            <a:pPr>
              <a:defRPr/>
            </a:pPr>
            <a:r>
              <a:rPr lang="en-US" sz="3200" i="1" dirty="0"/>
              <a:t>“ </a:t>
            </a:r>
            <a:r>
              <a:rPr lang="en-US" sz="3200" dirty="0"/>
              <a:t>The people, in delegating authority, do not give their public servants the right to decide what is good for the people to know and what is not good for them to know.” California Government Code </a:t>
            </a:r>
            <a:r>
              <a:rPr lang="en-US" sz="3200" dirty="0">
                <a:cs typeface="Tahoma" pitchFamily="34" charset="0"/>
              </a:rPr>
              <a:t>§54950</a:t>
            </a:r>
          </a:p>
        </p:txBody>
      </p:sp>
    </p:spTree>
    <p:extLst>
      <p:ext uri="{BB962C8B-B14F-4D97-AF65-F5344CB8AC3E}">
        <p14:creationId xmlns:p14="http://schemas.microsoft.com/office/powerpoint/2010/main" val="389080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Legislative intent</a:t>
            </a:r>
            <a:endParaRPr lang="en-US" dirty="0"/>
          </a:p>
        </p:txBody>
      </p:sp>
      <p:sp>
        <p:nvSpPr>
          <p:cNvPr id="6" name="Content Placeholder 5"/>
          <p:cNvSpPr>
            <a:spLocks noGrp="1"/>
          </p:cNvSpPr>
          <p:nvPr>
            <p:ph idx="1"/>
          </p:nvPr>
        </p:nvSpPr>
        <p:spPr/>
        <p:txBody>
          <a:bodyPr/>
          <a:lstStyle/>
          <a:p>
            <a:pPr algn="ctr">
              <a:buNone/>
              <a:defRPr/>
            </a:pPr>
            <a:endParaRPr lang="en-US" dirty="0">
              <a:latin typeface="Bookman Old Style" pitchFamily="18" charset="0"/>
            </a:endParaRPr>
          </a:p>
          <a:p>
            <a:pPr algn="ctr">
              <a:buNone/>
              <a:defRPr/>
            </a:pPr>
            <a:r>
              <a:rPr lang="en-US" dirty="0">
                <a:latin typeface="Bookman Old Style" pitchFamily="18" charset="0"/>
              </a:rPr>
              <a:t>“The people of this State </a:t>
            </a:r>
            <a:r>
              <a:rPr lang="en-US" b="1" dirty="0">
                <a:latin typeface="Bookman Old Style" pitchFamily="18" charset="0"/>
              </a:rPr>
              <a:t>do not yield their sovereignty </a:t>
            </a:r>
            <a:r>
              <a:rPr lang="en-US" dirty="0">
                <a:latin typeface="Bookman Old Style" pitchFamily="18" charset="0"/>
              </a:rPr>
              <a:t>to the agencies which serve them. The people, in delegating authority, </a:t>
            </a:r>
            <a:r>
              <a:rPr lang="en-US" b="1" dirty="0">
                <a:latin typeface="Bookman Old Style" pitchFamily="18" charset="0"/>
              </a:rPr>
              <a:t>do not give their public servants the right to decide what is good for the people to know and what is not good for them to know. </a:t>
            </a:r>
            <a:r>
              <a:rPr lang="en-US" dirty="0">
                <a:latin typeface="Bookman Old Style" pitchFamily="18" charset="0"/>
              </a:rPr>
              <a:t>The people </a:t>
            </a:r>
            <a:r>
              <a:rPr lang="en-US" b="1" dirty="0">
                <a:latin typeface="Bookman Old Style" pitchFamily="18" charset="0"/>
              </a:rPr>
              <a:t>insist on remaining</a:t>
            </a:r>
            <a:r>
              <a:rPr lang="en-US" dirty="0">
                <a:latin typeface="Bookman Old Style" pitchFamily="18" charset="0"/>
              </a:rPr>
              <a:t> </a:t>
            </a:r>
            <a:r>
              <a:rPr lang="en-US" b="1" dirty="0">
                <a:latin typeface="Bookman Old Style" pitchFamily="18" charset="0"/>
              </a:rPr>
              <a:t>informed </a:t>
            </a:r>
            <a:r>
              <a:rPr lang="en-US" dirty="0">
                <a:latin typeface="Bookman Old Style" pitchFamily="18" charset="0"/>
              </a:rPr>
              <a:t>so that they retain control over the instruments they have created</a:t>
            </a:r>
            <a:r>
              <a:rPr lang="en-US" dirty="0" smtClean="0">
                <a:latin typeface="Bookman Old Style" pitchFamily="18" charset="0"/>
              </a:rPr>
              <a:t>.”</a:t>
            </a:r>
            <a:endParaRPr lang="en-US" dirty="0">
              <a:latin typeface="Bookman Old Style" pitchFamily="18" charset="0"/>
            </a:endParaRPr>
          </a:p>
        </p:txBody>
      </p:sp>
    </p:spTree>
    <p:extLst>
      <p:ext uri="{BB962C8B-B14F-4D97-AF65-F5344CB8AC3E}">
        <p14:creationId xmlns:p14="http://schemas.microsoft.com/office/powerpoint/2010/main" val="1587786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5400" dirty="0" smtClean="0"/>
              <a:t>The Law</a:t>
            </a:r>
            <a:endParaRPr lang="en-US" sz="5400" dirty="0"/>
          </a:p>
        </p:txBody>
      </p:sp>
      <p:sp>
        <p:nvSpPr>
          <p:cNvPr id="8" name="Content Placeholder 7"/>
          <p:cNvSpPr>
            <a:spLocks noGrp="1"/>
          </p:cNvSpPr>
          <p:nvPr>
            <p:ph idx="1"/>
          </p:nvPr>
        </p:nvSpPr>
        <p:spPr/>
        <p:txBody>
          <a:bodyPr>
            <a:normAutofit/>
          </a:bodyPr>
          <a:lstStyle/>
          <a:p>
            <a:r>
              <a:rPr lang="en-US" sz="3200" dirty="0" smtClean="0"/>
              <a:t>“All </a:t>
            </a:r>
            <a:r>
              <a:rPr lang="en-US" sz="3200" b="1" u="sng" dirty="0" smtClean="0"/>
              <a:t>meetings</a:t>
            </a:r>
            <a:r>
              <a:rPr lang="en-US" sz="3200" dirty="0" smtClean="0"/>
              <a:t> of the </a:t>
            </a:r>
            <a:r>
              <a:rPr lang="en-US" sz="3200" b="1" u="sng" dirty="0" smtClean="0"/>
              <a:t>legislative body of a local agency </a:t>
            </a:r>
            <a:r>
              <a:rPr lang="en-US" sz="3200" dirty="0" smtClean="0"/>
              <a:t>shall be </a:t>
            </a:r>
            <a:r>
              <a:rPr lang="en-US" sz="3200" b="1" u="sng" dirty="0" smtClean="0"/>
              <a:t>open and public</a:t>
            </a:r>
            <a:r>
              <a:rPr lang="en-US" sz="3200" dirty="0" smtClean="0"/>
              <a:t>, and all persons shall be permitted to attend any meeting of the legislative body of a local agency, unless an exception applies.”  (Gov’t </a:t>
            </a:r>
            <a:r>
              <a:rPr lang="en-US" sz="3200" dirty="0"/>
              <a:t>Code § 54953(a</a:t>
            </a:r>
            <a:r>
              <a:rPr lang="en-US" sz="3200" dirty="0" smtClean="0"/>
              <a:t>).)</a:t>
            </a:r>
            <a:endParaRPr lang="en-US" sz="3200" dirty="0"/>
          </a:p>
        </p:txBody>
      </p:sp>
    </p:spTree>
    <p:extLst>
      <p:ext uri="{BB962C8B-B14F-4D97-AF65-F5344CB8AC3E}">
        <p14:creationId xmlns:p14="http://schemas.microsoft.com/office/powerpoint/2010/main" val="3926574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basics</a:t>
            </a:r>
            <a:endParaRPr lang="en-US" b="1" dirty="0"/>
          </a:p>
        </p:txBody>
      </p:sp>
      <p:sp>
        <p:nvSpPr>
          <p:cNvPr id="3" name="Content Placeholder 2"/>
          <p:cNvSpPr>
            <a:spLocks noGrp="1"/>
          </p:cNvSpPr>
          <p:nvPr>
            <p:ph idx="1"/>
          </p:nvPr>
        </p:nvSpPr>
        <p:spPr/>
        <p:txBody>
          <a:bodyPr>
            <a:normAutofit/>
          </a:bodyPr>
          <a:lstStyle/>
          <a:p>
            <a:r>
              <a:rPr lang="en-US" sz="4000" dirty="0" smtClean="0"/>
              <a:t>1.	“Legislative Body”</a:t>
            </a:r>
          </a:p>
          <a:p>
            <a:r>
              <a:rPr lang="en-US" sz="4000" dirty="0" smtClean="0"/>
              <a:t>2.	“Meetings”</a:t>
            </a:r>
          </a:p>
          <a:p>
            <a:r>
              <a:rPr lang="en-US" sz="4000" dirty="0" smtClean="0"/>
              <a:t>3.	“Open and Public”</a:t>
            </a:r>
          </a:p>
        </p:txBody>
      </p:sp>
    </p:spTree>
    <p:extLst>
      <p:ext uri="{BB962C8B-B14F-4D97-AF65-F5344CB8AC3E}">
        <p14:creationId xmlns:p14="http://schemas.microsoft.com/office/powerpoint/2010/main" val="1711320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Legislative bodies</a:t>
            </a:r>
            <a:endParaRPr lang="en-US" dirty="0"/>
          </a:p>
        </p:txBody>
      </p:sp>
      <p:sp>
        <p:nvSpPr>
          <p:cNvPr id="3" name="Content Placeholder 2"/>
          <p:cNvSpPr>
            <a:spLocks noGrp="1"/>
          </p:cNvSpPr>
          <p:nvPr>
            <p:ph idx="1"/>
          </p:nvPr>
        </p:nvSpPr>
        <p:spPr>
          <a:xfrm>
            <a:off x="1451579" y="1853754"/>
            <a:ext cx="9603275" cy="3612591"/>
          </a:xfrm>
        </p:spPr>
        <p:txBody>
          <a:bodyPr>
            <a:normAutofit/>
          </a:bodyPr>
          <a:lstStyle/>
          <a:p>
            <a:pPr marL="0" indent="0">
              <a:buNone/>
            </a:pPr>
            <a:r>
              <a:rPr lang="en-US" sz="2600" dirty="0" smtClean="0"/>
              <a:t>1.   Governing bodies of the local agency and certain appointed bodies (including Planning Commission).</a:t>
            </a:r>
          </a:p>
          <a:p>
            <a:pPr marL="0" indent="0">
              <a:buNone/>
            </a:pPr>
            <a:r>
              <a:rPr lang="en-US" sz="2600" dirty="0" smtClean="0"/>
              <a:t>2.   </a:t>
            </a:r>
            <a:r>
              <a:rPr lang="en-US" sz="2600" b="1" i="1" dirty="0" smtClean="0"/>
              <a:t>Committees </a:t>
            </a:r>
            <a:r>
              <a:rPr lang="en-US" sz="2600" dirty="0" smtClean="0"/>
              <a:t>created by formal action (</a:t>
            </a:r>
            <a:r>
              <a:rPr lang="en-US" sz="2600" i="1" dirty="0" smtClean="0"/>
              <a:t>i.e., </a:t>
            </a:r>
            <a:r>
              <a:rPr lang="en-US" sz="2600" dirty="0" smtClean="0"/>
              <a:t>“standing committees”) </a:t>
            </a:r>
          </a:p>
          <a:p>
            <a:pPr marL="0" indent="0">
              <a:buNone/>
            </a:pPr>
            <a:r>
              <a:rPr lang="en-US" dirty="0" smtClean="0"/>
              <a:t>“Standing committees” v. “ad hoc committees”: Standing committees have continuing subject matter jurisdiction or have meetings fixed by formal action (e.g., ordinance or resolution); ad hoc committees are only advisory, informally created (often by simple vote), and they address temporary issues.</a:t>
            </a:r>
          </a:p>
          <a:p>
            <a:pPr marL="0" indent="0">
              <a:buNone/>
            </a:pPr>
            <a:endParaRPr lang="en-US" dirty="0"/>
          </a:p>
        </p:txBody>
      </p:sp>
    </p:spTree>
    <p:extLst>
      <p:ext uri="{BB962C8B-B14F-4D97-AF65-F5344CB8AC3E}">
        <p14:creationId xmlns:p14="http://schemas.microsoft.com/office/powerpoint/2010/main" val="4081464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a:t>
            </a:r>
            <a:endParaRPr lang="en-US" dirty="0"/>
          </a:p>
        </p:txBody>
      </p:sp>
      <p:sp>
        <p:nvSpPr>
          <p:cNvPr id="3" name="Content Placeholder 2"/>
          <p:cNvSpPr>
            <a:spLocks noGrp="1"/>
          </p:cNvSpPr>
          <p:nvPr>
            <p:ph idx="1"/>
          </p:nvPr>
        </p:nvSpPr>
        <p:spPr/>
        <p:txBody>
          <a:bodyPr>
            <a:normAutofit/>
          </a:bodyPr>
          <a:lstStyle/>
          <a:p>
            <a:r>
              <a:rPr lang="en-US" sz="3200" dirty="0" smtClean="0"/>
              <a:t>“[A]</a:t>
            </a:r>
            <a:r>
              <a:rPr lang="en-US" sz="3200" dirty="0" err="1" smtClean="0"/>
              <a:t>ny</a:t>
            </a:r>
            <a:r>
              <a:rPr lang="en-US" sz="3200" dirty="0" smtClean="0"/>
              <a:t> congregation of a </a:t>
            </a:r>
            <a:r>
              <a:rPr lang="en-US" sz="3200" b="1" u="sng" dirty="0" smtClean="0"/>
              <a:t>majority of the members of a legislative body</a:t>
            </a:r>
            <a:r>
              <a:rPr lang="en-US" sz="3200" dirty="0" smtClean="0"/>
              <a:t> at the same time and location, including teleconference location …, to </a:t>
            </a:r>
            <a:r>
              <a:rPr lang="en-US" sz="3200" b="1" u="sng" dirty="0" smtClean="0"/>
              <a:t>hear, discuss, deliberate, or take action</a:t>
            </a:r>
            <a:r>
              <a:rPr lang="en-US" sz="3200" dirty="0" smtClean="0"/>
              <a:t> on any item that is within the subject matter jurisdiction of the legislative body.”</a:t>
            </a:r>
            <a:endParaRPr lang="en-US" sz="3200" dirty="0"/>
          </a:p>
        </p:txBody>
      </p:sp>
    </p:spTree>
    <p:extLst>
      <p:ext uri="{BB962C8B-B14F-4D97-AF65-F5344CB8AC3E}">
        <p14:creationId xmlns:p14="http://schemas.microsoft.com/office/powerpoint/2010/main" val="2577390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Brown act meetings	</a:t>
            </a:r>
            <a:endParaRPr lang="en-US" dirty="0"/>
          </a:p>
        </p:txBody>
      </p:sp>
      <p:sp>
        <p:nvSpPr>
          <p:cNvPr id="3" name="Content Placeholder 2"/>
          <p:cNvSpPr>
            <a:spLocks noGrp="1"/>
          </p:cNvSpPr>
          <p:nvPr>
            <p:ph idx="1"/>
          </p:nvPr>
        </p:nvSpPr>
        <p:spPr/>
        <p:txBody>
          <a:bodyPr/>
          <a:lstStyle/>
          <a:p>
            <a:r>
              <a:rPr lang="en-US" b="1" u="sng" dirty="0" smtClean="0"/>
              <a:t>Regular meetings</a:t>
            </a:r>
            <a:r>
              <a:rPr lang="en-US" dirty="0" smtClean="0"/>
              <a:t>:  date, time, and location set by formal action (e.g., ordinance); requires 72 hour notice. </a:t>
            </a:r>
          </a:p>
          <a:p>
            <a:r>
              <a:rPr lang="en-US" b="1" u="sng" dirty="0" smtClean="0"/>
              <a:t>Special meetings</a:t>
            </a:r>
            <a:r>
              <a:rPr lang="en-US" dirty="0" smtClean="0"/>
              <a:t>:  called by presiding officer or majority of the body; subject to 24 hour posting requirements.</a:t>
            </a:r>
          </a:p>
          <a:p>
            <a:r>
              <a:rPr lang="en-US" b="1" u="sng" dirty="0" smtClean="0"/>
              <a:t>Emergency meetings</a:t>
            </a:r>
            <a:r>
              <a:rPr lang="en-US" dirty="0" smtClean="0"/>
              <a:t>:  held when prompt action is needed due to actual or threatened disruption of public facilities; held on little notice.</a:t>
            </a:r>
          </a:p>
          <a:p>
            <a:r>
              <a:rPr lang="en-US" b="1" u="sng" dirty="0" smtClean="0"/>
              <a:t>Adjourned meetings</a:t>
            </a:r>
            <a:r>
              <a:rPr lang="en-US" dirty="0" smtClean="0"/>
              <a:t>:  regular or special meetings that have been adjourned to a specific date and time.</a:t>
            </a:r>
            <a:endParaRPr lang="en-US" dirty="0"/>
          </a:p>
        </p:txBody>
      </p:sp>
    </p:spTree>
    <p:extLst>
      <p:ext uri="{BB962C8B-B14F-4D97-AF65-F5344CB8AC3E}">
        <p14:creationId xmlns:p14="http://schemas.microsoft.com/office/powerpoint/2010/main" val="2880501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Serial meetings prohibited</a:t>
            </a:r>
            <a:endParaRPr lang="en-US" dirty="0"/>
          </a:p>
        </p:txBody>
      </p:sp>
      <p:sp>
        <p:nvSpPr>
          <p:cNvPr id="3" name="Content Placeholder 2"/>
          <p:cNvSpPr>
            <a:spLocks noGrp="1"/>
          </p:cNvSpPr>
          <p:nvPr>
            <p:ph idx="1"/>
          </p:nvPr>
        </p:nvSpPr>
        <p:spPr>
          <a:xfrm>
            <a:off x="1451579" y="2015733"/>
            <a:ext cx="9178321" cy="1854138"/>
          </a:xfrm>
        </p:spPr>
        <p:txBody>
          <a:bodyPr>
            <a:normAutofit/>
          </a:bodyPr>
          <a:lstStyle/>
          <a:p>
            <a:pPr marL="0" indent="0">
              <a:buNone/>
            </a:pPr>
            <a:r>
              <a:rPr lang="en-US" dirty="0" smtClean="0"/>
              <a:t>A majority of members may not “develop a concurrence as to action” on business through intermediaries. </a:t>
            </a:r>
          </a:p>
          <a:p>
            <a:endParaRPr lang="en-US" dirty="0"/>
          </a:p>
          <a:p>
            <a:pPr marL="0" indent="0">
              <a:buNone/>
            </a:pPr>
            <a:r>
              <a:rPr lang="en-US" dirty="0" smtClean="0"/>
              <a:t>1.    Basic serial meeting:  A talks to B who talks to C who talks to D who talks to E.</a:t>
            </a:r>
          </a:p>
          <a:p>
            <a:pPr marL="0" indent="0">
              <a:buNone/>
            </a:pPr>
            <a:endParaRPr lang="en-US" dirty="0"/>
          </a:p>
          <a:p>
            <a:endParaRPr lang="en-US" dirty="0"/>
          </a:p>
        </p:txBody>
      </p:sp>
      <p:sp>
        <p:nvSpPr>
          <p:cNvPr id="5" name="TextBox 4"/>
          <p:cNvSpPr txBox="1"/>
          <p:nvPr/>
        </p:nvSpPr>
        <p:spPr>
          <a:xfrm>
            <a:off x="1451579" y="4031850"/>
            <a:ext cx="2075392" cy="369332"/>
          </a:xfrm>
          <a:prstGeom prst="rect">
            <a:avLst/>
          </a:prstGeom>
          <a:noFill/>
        </p:spPr>
        <p:txBody>
          <a:bodyPr wrap="square" rtlCol="0">
            <a:spAutoFit/>
          </a:bodyPr>
          <a:lstStyle/>
          <a:p>
            <a:r>
              <a:rPr lang="en-US" dirty="0" smtClean="0"/>
              <a:t>2.     The “Hub”:</a:t>
            </a:r>
            <a:endParaRPr lang="en-US" dirty="0"/>
          </a:p>
        </p:txBody>
      </p:sp>
      <p:pic>
        <p:nvPicPr>
          <p:cNvPr id="1028" name="Picture 4" descr="Hub and spok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76741" y="3869871"/>
            <a:ext cx="2276475" cy="2009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662058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402</TotalTime>
  <Words>1153</Words>
  <Application>Microsoft Office PowerPoint</Application>
  <PresentationFormat>Widescreen</PresentationFormat>
  <Paragraphs>77</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Bookman Old Style</vt:lpstr>
      <vt:lpstr>Gill Sans MT</vt:lpstr>
      <vt:lpstr>Tahoma</vt:lpstr>
      <vt:lpstr>Times New Roman</vt:lpstr>
      <vt:lpstr>Gallery</vt:lpstr>
      <vt:lpstr>Brown Act basics</vt:lpstr>
      <vt:lpstr>PowerPoint Presentation</vt:lpstr>
      <vt:lpstr>Legislative intent</vt:lpstr>
      <vt:lpstr>The Law</vt:lpstr>
      <vt:lpstr>The basics</vt:lpstr>
      <vt:lpstr>Legislative bodies</vt:lpstr>
      <vt:lpstr>Meeting </vt:lpstr>
      <vt:lpstr>Brown act meetings </vt:lpstr>
      <vt:lpstr>Serial meetings prohibited</vt:lpstr>
      <vt:lpstr>E-mail </vt:lpstr>
      <vt:lpstr>Social media</vt:lpstr>
      <vt:lpstr>Exceptions to “meeting”</vt:lpstr>
      <vt:lpstr>Adjourned meetings </vt:lpstr>
      <vt:lpstr>Agendas (open and public)</vt:lpstr>
      <vt:lpstr>Public participation </vt:lpstr>
      <vt:lpstr>Closed session  </vt:lpstr>
      <vt:lpstr>Teleconferences</vt:lpstr>
      <vt:lpstr>Documents </vt:lpstr>
      <vt:lpstr>Consequence of violation </vt:lpstr>
    </vt:vector>
  </TitlesOfParts>
  <Company>Amador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Brown Act basics</dc:title>
  <dc:creator>Glenn Spitzer</dc:creator>
  <cp:lastModifiedBy>Glenn Spitzer</cp:lastModifiedBy>
  <cp:revision>26</cp:revision>
  <cp:lastPrinted>2021-04-12T23:13:56Z</cp:lastPrinted>
  <dcterms:created xsi:type="dcterms:W3CDTF">2021-04-12T17:03:26Z</dcterms:created>
  <dcterms:modified xsi:type="dcterms:W3CDTF">2021-04-12T23:46:13Z</dcterms:modified>
</cp:coreProperties>
</file>