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39_63CD0AF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A_A7DE582E.xml" ContentType="application/vnd.ms-powerpoint.comments+xml"/>
  <Override PartName="/ppt/comments/modernComment_1FC_40C2BC2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omments/modernComment_1F8_9BC3EB21.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1F6_B4A76887.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128_DA5C68D3.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omments/modernComment_178_D09B177B.xml" ContentType="application/vnd.ms-powerpoint.comments+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43"/>
  </p:notesMasterIdLst>
  <p:handoutMasterIdLst>
    <p:handoutMasterId r:id="rId44"/>
  </p:handoutMasterIdLst>
  <p:sldIdLst>
    <p:sldId id="256" r:id="rId2"/>
    <p:sldId id="313" r:id="rId3"/>
    <p:sldId id="406" r:id="rId4"/>
    <p:sldId id="390" r:id="rId5"/>
    <p:sldId id="417" r:id="rId6"/>
    <p:sldId id="421" r:id="rId7"/>
    <p:sldId id="418" r:id="rId8"/>
    <p:sldId id="419" r:id="rId9"/>
    <p:sldId id="317" r:id="rId10"/>
    <p:sldId id="266" r:id="rId11"/>
    <p:sldId id="508" r:id="rId12"/>
    <p:sldId id="397" r:id="rId13"/>
    <p:sldId id="413" r:id="rId14"/>
    <p:sldId id="380" r:id="rId15"/>
    <p:sldId id="382" r:id="rId16"/>
    <p:sldId id="558" r:id="rId17"/>
    <p:sldId id="503" r:id="rId18"/>
    <p:sldId id="295" r:id="rId19"/>
    <p:sldId id="507" r:id="rId20"/>
    <p:sldId id="504" r:id="rId21"/>
    <p:sldId id="502" r:id="rId22"/>
    <p:sldId id="505" r:id="rId23"/>
    <p:sldId id="296" r:id="rId24"/>
    <p:sldId id="327" r:id="rId25"/>
    <p:sldId id="412" r:id="rId26"/>
    <p:sldId id="376" r:id="rId27"/>
    <p:sldId id="509" r:id="rId28"/>
    <p:sldId id="559" r:id="rId29"/>
    <p:sldId id="510" r:id="rId30"/>
    <p:sldId id="555" r:id="rId31"/>
    <p:sldId id="511" r:id="rId32"/>
    <p:sldId id="512" r:id="rId33"/>
    <p:sldId id="556" r:id="rId34"/>
    <p:sldId id="557" r:id="rId35"/>
    <p:sldId id="515" r:id="rId36"/>
    <p:sldId id="516" r:id="rId37"/>
    <p:sldId id="517" r:id="rId38"/>
    <p:sldId id="518" r:id="rId39"/>
    <p:sldId id="277" r:id="rId40"/>
    <p:sldId id="398" r:id="rId41"/>
    <p:sldId id="28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C9A930-4252-AACD-3782-5C5E04A6C9FC}" name="Beth Thompson" initials="BT" userId="Beth Thompson" providerId="None"/>
  <p188:author id="{5200BDEF-7CD8-72FD-4FC3-18DB14EB8BE7}" name="Beth Thompson" initials="BT" userId="a9368e2af4800da0" providerId="Windows Live"/>
  <p188:author id="{3B3651FC-4B64-D680-FA94-1B29AA1256E9}" name="Ziqian Yin" initials="ZY" userId="35484e5f5359c79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4421"/>
  </p:normalViewPr>
  <p:slideViewPr>
    <p:cSldViewPr snapToGrid="0" snapToObjects="1">
      <p:cViewPr varScale="1">
        <p:scale>
          <a:sx n="118" d="100"/>
          <a:sy n="118" d="100"/>
        </p:scale>
        <p:origin x="108" y="1566"/>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76" d="100"/>
          <a:sy n="76" d="100"/>
        </p:scale>
        <p:origin x="2918"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G:\Shared%20drives\De%20Novo%20Projects%20(Internal)\Amador%20County\6th%20Cycle%20Housing%20Element%20Update\Workshops\Workshop_Mar-10_Z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Shared%20drives\De%20Novo%20Projects%20(Internal)\Amador%20County\6th%20Cycle%20Housing%20Element%20Update\Workshops\Workshop_Mar-10_Z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Shared%20drives\De%20Novo%20Projects%20(Internal)\Amador%20County\6th%20Cycle%20Housing%20Element%20Update\Workshops\Workshop_Mar-10_Z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Shared%20drives\De%20Novo%20Projects%20(Internal)\Amador%20County\6th%20Cycle%20Housing%20Element%20Update\Workshops\Workshop_Mar-10_ZY.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'Population Growth Trends '!$B$1</c:f>
              <c:strCache>
                <c:ptCount val="1"/>
                <c:pt idx="0">
                  <c:v>Amador City</c:v>
                </c:pt>
              </c:strCache>
            </c:strRef>
          </c:tx>
          <c:spPr>
            <a:ln w="28575" cap="rnd">
              <a:solidFill>
                <a:schemeClr val="accent1"/>
              </a:solidFill>
              <a:prstDash val="sysDash"/>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'!$B$2:$B$32</c:f>
              <c:numCache>
                <c:formatCode>_(* #,##0_);_(* \(#,##0\);_(* "-"??_);_(@_)</c:formatCode>
                <c:ptCount val="31"/>
                <c:pt idx="0">
                  <c:v>202</c:v>
                </c:pt>
                <c:pt idx="1">
                  <c:v>201</c:v>
                </c:pt>
                <c:pt idx="2">
                  <c:v>198</c:v>
                </c:pt>
                <c:pt idx="3">
                  <c:v>199</c:v>
                </c:pt>
                <c:pt idx="4">
                  <c:v>197</c:v>
                </c:pt>
                <c:pt idx="5">
                  <c:v>193</c:v>
                </c:pt>
                <c:pt idx="6">
                  <c:v>194</c:v>
                </c:pt>
                <c:pt idx="7">
                  <c:v>193</c:v>
                </c:pt>
                <c:pt idx="8">
                  <c:v>190</c:v>
                </c:pt>
                <c:pt idx="9">
                  <c:v>195</c:v>
                </c:pt>
                <c:pt idx="10">
                  <c:v>199</c:v>
                </c:pt>
                <c:pt idx="11">
                  <c:v>203</c:v>
                </c:pt>
                <c:pt idx="12">
                  <c:v>202</c:v>
                </c:pt>
                <c:pt idx="13">
                  <c:v>201</c:v>
                </c:pt>
                <c:pt idx="14">
                  <c:v>206</c:v>
                </c:pt>
                <c:pt idx="15">
                  <c:v>202</c:v>
                </c:pt>
                <c:pt idx="16">
                  <c:v>199</c:v>
                </c:pt>
                <c:pt idx="17">
                  <c:v>194</c:v>
                </c:pt>
                <c:pt idx="18">
                  <c:v>189</c:v>
                </c:pt>
                <c:pt idx="19">
                  <c:v>187</c:v>
                </c:pt>
                <c:pt idx="20">
                  <c:v>180</c:v>
                </c:pt>
                <c:pt idx="21">
                  <c:v>178</c:v>
                </c:pt>
                <c:pt idx="22">
                  <c:v>168</c:v>
                </c:pt>
                <c:pt idx="23">
                  <c:v>164</c:v>
                </c:pt>
                <c:pt idx="24">
                  <c:v>165</c:v>
                </c:pt>
                <c:pt idx="25">
                  <c:v>162</c:v>
                </c:pt>
                <c:pt idx="26">
                  <c:v>161</c:v>
                </c:pt>
                <c:pt idx="27">
                  <c:v>157</c:v>
                </c:pt>
                <c:pt idx="28">
                  <c:v>156</c:v>
                </c:pt>
                <c:pt idx="29">
                  <c:v>154</c:v>
                </c:pt>
                <c:pt idx="30">
                  <c:v>153</c:v>
                </c:pt>
              </c:numCache>
            </c:numRef>
          </c:val>
          <c:smooth val="0"/>
          <c:extLst>
            <c:ext xmlns:c16="http://schemas.microsoft.com/office/drawing/2014/chart" uri="{C3380CC4-5D6E-409C-BE32-E72D297353CC}">
              <c16:uniqueId val="{00000000-D77F-48DE-94C6-D6454587DEFA}"/>
            </c:ext>
          </c:extLst>
        </c:ser>
        <c:ser>
          <c:idx val="3"/>
          <c:order val="1"/>
          <c:tx>
            <c:strRef>
              <c:f>'Population Growth Trends '!$E$1</c:f>
              <c:strCache>
                <c:ptCount val="1"/>
                <c:pt idx="0">
                  <c:v>Ione</c:v>
                </c:pt>
              </c:strCache>
            </c:strRef>
          </c:tx>
          <c:spPr>
            <a:ln w="28575" cap="rnd">
              <a:solidFill>
                <a:srgbClr val="FFC000"/>
              </a:solidFill>
              <a:prstDash val="sysDash"/>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'!$E$2:$E$32</c:f>
              <c:numCache>
                <c:formatCode>_(* #,##0_);_(* \(#,##0\);_(* "-"??_);_(@_)</c:formatCode>
                <c:ptCount val="31"/>
                <c:pt idx="0">
                  <c:v>7127</c:v>
                </c:pt>
                <c:pt idx="1">
                  <c:v>7102</c:v>
                </c:pt>
                <c:pt idx="2">
                  <c:v>7185</c:v>
                </c:pt>
                <c:pt idx="3">
                  <c:v>7166</c:v>
                </c:pt>
                <c:pt idx="4">
                  <c:v>7123</c:v>
                </c:pt>
                <c:pt idx="5">
                  <c:v>7226</c:v>
                </c:pt>
                <c:pt idx="6">
                  <c:v>7283</c:v>
                </c:pt>
                <c:pt idx="7">
                  <c:v>7048</c:v>
                </c:pt>
                <c:pt idx="8">
                  <c:v>7248</c:v>
                </c:pt>
                <c:pt idx="9">
                  <c:v>7151</c:v>
                </c:pt>
                <c:pt idx="10">
                  <c:v>7243</c:v>
                </c:pt>
                <c:pt idx="11">
                  <c:v>7474</c:v>
                </c:pt>
                <c:pt idx="12">
                  <c:v>7499</c:v>
                </c:pt>
                <c:pt idx="13">
                  <c:v>7588</c:v>
                </c:pt>
                <c:pt idx="14">
                  <c:v>7643</c:v>
                </c:pt>
                <c:pt idx="15">
                  <c:v>7686</c:v>
                </c:pt>
                <c:pt idx="16">
                  <c:v>7915</c:v>
                </c:pt>
                <c:pt idx="17">
                  <c:v>7567</c:v>
                </c:pt>
                <c:pt idx="18">
                  <c:v>7834</c:v>
                </c:pt>
                <c:pt idx="19">
                  <c:v>7863</c:v>
                </c:pt>
                <c:pt idx="20">
                  <c:v>7417</c:v>
                </c:pt>
                <c:pt idx="21">
                  <c:v>7197</c:v>
                </c:pt>
                <c:pt idx="22">
                  <c:v>6676</c:v>
                </c:pt>
                <c:pt idx="23">
                  <c:v>6632</c:v>
                </c:pt>
                <c:pt idx="24">
                  <c:v>6620</c:v>
                </c:pt>
                <c:pt idx="25">
                  <c:v>6594</c:v>
                </c:pt>
                <c:pt idx="26">
                  <c:v>7340</c:v>
                </c:pt>
                <c:pt idx="27">
                  <c:v>7797</c:v>
                </c:pt>
                <c:pt idx="28">
                  <c:v>7751</c:v>
                </c:pt>
                <c:pt idx="29">
                  <c:v>7862</c:v>
                </c:pt>
                <c:pt idx="30">
                  <c:v>7712</c:v>
                </c:pt>
              </c:numCache>
            </c:numRef>
          </c:val>
          <c:smooth val="0"/>
          <c:extLst>
            <c:ext xmlns:c16="http://schemas.microsoft.com/office/drawing/2014/chart" uri="{C3380CC4-5D6E-409C-BE32-E72D297353CC}">
              <c16:uniqueId val="{00000001-D77F-48DE-94C6-D6454587DEFA}"/>
            </c:ext>
          </c:extLst>
        </c:ser>
        <c:ser>
          <c:idx val="4"/>
          <c:order val="2"/>
          <c:tx>
            <c:strRef>
              <c:f>'Population Growth Trends '!$F$1</c:f>
              <c:strCache>
                <c:ptCount val="1"/>
                <c:pt idx="0">
                  <c:v>Jackson</c:v>
                </c:pt>
              </c:strCache>
            </c:strRef>
          </c:tx>
          <c:spPr>
            <a:ln w="28575" cap="rnd">
              <a:solidFill>
                <a:schemeClr val="accent5"/>
              </a:solidFill>
              <a:prstDash val="sysDash"/>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'!$F$2:$F$32</c:f>
              <c:numCache>
                <c:formatCode>_(* #,##0_);_(* \(#,##0\);_(* "-"??_);_(@_)</c:formatCode>
                <c:ptCount val="31"/>
                <c:pt idx="0">
                  <c:v>3605</c:v>
                </c:pt>
                <c:pt idx="1">
                  <c:v>3724</c:v>
                </c:pt>
                <c:pt idx="2">
                  <c:v>3787</c:v>
                </c:pt>
                <c:pt idx="3">
                  <c:v>3863</c:v>
                </c:pt>
                <c:pt idx="4">
                  <c:v>3840</c:v>
                </c:pt>
                <c:pt idx="5">
                  <c:v>3853</c:v>
                </c:pt>
                <c:pt idx="6">
                  <c:v>3887</c:v>
                </c:pt>
                <c:pt idx="7">
                  <c:v>3935</c:v>
                </c:pt>
                <c:pt idx="8">
                  <c:v>3918</c:v>
                </c:pt>
                <c:pt idx="9">
                  <c:v>3983</c:v>
                </c:pt>
                <c:pt idx="10">
                  <c:v>4029</c:v>
                </c:pt>
                <c:pt idx="11">
                  <c:v>4098</c:v>
                </c:pt>
                <c:pt idx="12">
                  <c:v>4175</c:v>
                </c:pt>
                <c:pt idx="13">
                  <c:v>4242</c:v>
                </c:pt>
                <c:pt idx="14">
                  <c:v>4408</c:v>
                </c:pt>
                <c:pt idx="15">
                  <c:v>4541</c:v>
                </c:pt>
                <c:pt idx="16">
                  <c:v>4581</c:v>
                </c:pt>
                <c:pt idx="17">
                  <c:v>4615</c:v>
                </c:pt>
                <c:pt idx="18">
                  <c:v>4600</c:v>
                </c:pt>
                <c:pt idx="19">
                  <c:v>4638</c:v>
                </c:pt>
                <c:pt idx="20">
                  <c:v>4526</c:v>
                </c:pt>
                <c:pt idx="21">
                  <c:v>4553</c:v>
                </c:pt>
                <c:pt idx="22">
                  <c:v>4540</c:v>
                </c:pt>
                <c:pt idx="23">
                  <c:v>4517</c:v>
                </c:pt>
                <c:pt idx="24">
                  <c:v>4548</c:v>
                </c:pt>
                <c:pt idx="25">
                  <c:v>4523</c:v>
                </c:pt>
                <c:pt idx="26">
                  <c:v>4530</c:v>
                </c:pt>
                <c:pt idx="27">
                  <c:v>4569</c:v>
                </c:pt>
                <c:pt idx="28">
                  <c:v>4642</c:v>
                </c:pt>
                <c:pt idx="29">
                  <c:v>4655</c:v>
                </c:pt>
                <c:pt idx="30">
                  <c:v>4621</c:v>
                </c:pt>
              </c:numCache>
            </c:numRef>
          </c:val>
          <c:smooth val="0"/>
          <c:extLst>
            <c:ext xmlns:c16="http://schemas.microsoft.com/office/drawing/2014/chart" uri="{C3380CC4-5D6E-409C-BE32-E72D297353CC}">
              <c16:uniqueId val="{00000002-D77F-48DE-94C6-D6454587DEFA}"/>
            </c:ext>
          </c:extLst>
        </c:ser>
        <c:ser>
          <c:idx val="5"/>
          <c:order val="3"/>
          <c:tx>
            <c:strRef>
              <c:f>'Population Growth Trends '!$G$1</c:f>
              <c:strCache>
                <c:ptCount val="1"/>
                <c:pt idx="0">
                  <c:v>Plymouth</c:v>
                </c:pt>
              </c:strCache>
            </c:strRef>
          </c:tx>
          <c:spPr>
            <a:ln w="28575" cap="rnd">
              <a:solidFill>
                <a:schemeClr val="accent6"/>
              </a:solidFill>
              <a:prstDash val="sysDash"/>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'!$G$2:$G$32</c:f>
              <c:numCache>
                <c:formatCode>_(* #,##0_);_(* \(#,##0\);_(* "-"??_);_(@_)</c:formatCode>
                <c:ptCount val="31"/>
                <c:pt idx="0">
                  <c:v>827</c:v>
                </c:pt>
                <c:pt idx="1">
                  <c:v>855</c:v>
                </c:pt>
                <c:pt idx="2">
                  <c:v>864</c:v>
                </c:pt>
                <c:pt idx="3">
                  <c:v>890</c:v>
                </c:pt>
                <c:pt idx="4">
                  <c:v>885</c:v>
                </c:pt>
                <c:pt idx="5">
                  <c:v>899</c:v>
                </c:pt>
                <c:pt idx="6">
                  <c:v>918</c:v>
                </c:pt>
                <c:pt idx="7">
                  <c:v>935</c:v>
                </c:pt>
                <c:pt idx="8">
                  <c:v>943</c:v>
                </c:pt>
                <c:pt idx="9">
                  <c:v>976</c:v>
                </c:pt>
                <c:pt idx="10">
                  <c:v>990</c:v>
                </c:pt>
                <c:pt idx="11">
                  <c:v>1029</c:v>
                </c:pt>
                <c:pt idx="12">
                  <c:v>1072</c:v>
                </c:pt>
                <c:pt idx="13">
                  <c:v>1060</c:v>
                </c:pt>
                <c:pt idx="14">
                  <c:v>1053</c:v>
                </c:pt>
                <c:pt idx="15">
                  <c:v>1045</c:v>
                </c:pt>
                <c:pt idx="16">
                  <c:v>1028</c:v>
                </c:pt>
                <c:pt idx="17">
                  <c:v>1024</c:v>
                </c:pt>
                <c:pt idx="18">
                  <c:v>1006</c:v>
                </c:pt>
                <c:pt idx="19">
                  <c:v>1004</c:v>
                </c:pt>
                <c:pt idx="20">
                  <c:v>977</c:v>
                </c:pt>
                <c:pt idx="21">
                  <c:v>975</c:v>
                </c:pt>
                <c:pt idx="22">
                  <c:v>957</c:v>
                </c:pt>
                <c:pt idx="23">
                  <c:v>948</c:v>
                </c:pt>
                <c:pt idx="24">
                  <c:v>936</c:v>
                </c:pt>
                <c:pt idx="25">
                  <c:v>935</c:v>
                </c:pt>
                <c:pt idx="26">
                  <c:v>935</c:v>
                </c:pt>
                <c:pt idx="27">
                  <c:v>946</c:v>
                </c:pt>
                <c:pt idx="28">
                  <c:v>962</c:v>
                </c:pt>
                <c:pt idx="29">
                  <c:v>955</c:v>
                </c:pt>
                <c:pt idx="30">
                  <c:v>950</c:v>
                </c:pt>
              </c:numCache>
            </c:numRef>
          </c:val>
          <c:smooth val="0"/>
          <c:extLst>
            <c:ext xmlns:c16="http://schemas.microsoft.com/office/drawing/2014/chart" uri="{C3380CC4-5D6E-409C-BE32-E72D297353CC}">
              <c16:uniqueId val="{00000003-D77F-48DE-94C6-D6454587DEFA}"/>
            </c:ext>
          </c:extLst>
        </c:ser>
        <c:ser>
          <c:idx val="6"/>
          <c:order val="4"/>
          <c:tx>
            <c:strRef>
              <c:f>'Population Growth Trends '!$H$1</c:f>
              <c:strCache>
                <c:ptCount val="1"/>
                <c:pt idx="0">
                  <c:v>Sutter Creek</c:v>
                </c:pt>
              </c:strCache>
            </c:strRef>
          </c:tx>
          <c:spPr>
            <a:ln w="28575" cap="rnd">
              <a:solidFill>
                <a:schemeClr val="accent1">
                  <a:lumMod val="60000"/>
                </a:schemeClr>
              </a:solidFill>
              <a:prstDash val="sysDash"/>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'!$H$2:$H$32</c:f>
              <c:numCache>
                <c:formatCode>_(* #,##0_);_(* \(#,##0\);_(* "-"??_);_(@_)</c:formatCode>
                <c:ptCount val="31"/>
                <c:pt idx="0">
                  <c:v>1877</c:v>
                </c:pt>
                <c:pt idx="1">
                  <c:v>1927</c:v>
                </c:pt>
                <c:pt idx="2">
                  <c:v>2001</c:v>
                </c:pt>
                <c:pt idx="3">
                  <c:v>2058</c:v>
                </c:pt>
                <c:pt idx="4">
                  <c:v>2096</c:v>
                </c:pt>
                <c:pt idx="5">
                  <c:v>2113</c:v>
                </c:pt>
                <c:pt idx="6">
                  <c:v>2165</c:v>
                </c:pt>
                <c:pt idx="7">
                  <c:v>2213</c:v>
                </c:pt>
                <c:pt idx="8">
                  <c:v>2215</c:v>
                </c:pt>
                <c:pt idx="9">
                  <c:v>2284</c:v>
                </c:pt>
                <c:pt idx="10">
                  <c:v>2320</c:v>
                </c:pt>
                <c:pt idx="11">
                  <c:v>2348</c:v>
                </c:pt>
                <c:pt idx="12">
                  <c:v>2405</c:v>
                </c:pt>
                <c:pt idx="13">
                  <c:v>2426</c:v>
                </c:pt>
                <c:pt idx="14">
                  <c:v>2636</c:v>
                </c:pt>
                <c:pt idx="15">
                  <c:v>2618</c:v>
                </c:pt>
                <c:pt idx="16">
                  <c:v>2591</c:v>
                </c:pt>
                <c:pt idx="17">
                  <c:v>2576</c:v>
                </c:pt>
                <c:pt idx="18">
                  <c:v>2519</c:v>
                </c:pt>
                <c:pt idx="19">
                  <c:v>2503</c:v>
                </c:pt>
                <c:pt idx="20">
                  <c:v>2447</c:v>
                </c:pt>
                <c:pt idx="21">
                  <c:v>2441</c:v>
                </c:pt>
                <c:pt idx="22">
                  <c:v>2424</c:v>
                </c:pt>
                <c:pt idx="23">
                  <c:v>2400</c:v>
                </c:pt>
                <c:pt idx="24">
                  <c:v>2406</c:v>
                </c:pt>
                <c:pt idx="25">
                  <c:v>2404</c:v>
                </c:pt>
                <c:pt idx="26">
                  <c:v>2421</c:v>
                </c:pt>
                <c:pt idx="27">
                  <c:v>2429</c:v>
                </c:pt>
                <c:pt idx="28">
                  <c:v>2453</c:v>
                </c:pt>
                <c:pt idx="29">
                  <c:v>2432</c:v>
                </c:pt>
                <c:pt idx="30">
                  <c:v>2421</c:v>
                </c:pt>
              </c:numCache>
            </c:numRef>
          </c:val>
          <c:smooth val="0"/>
          <c:extLst>
            <c:ext xmlns:c16="http://schemas.microsoft.com/office/drawing/2014/chart" uri="{C3380CC4-5D6E-409C-BE32-E72D297353CC}">
              <c16:uniqueId val="{00000004-D77F-48DE-94C6-D6454587DEFA}"/>
            </c:ext>
          </c:extLst>
        </c:ser>
        <c:ser>
          <c:idx val="1"/>
          <c:order val="5"/>
          <c:tx>
            <c:strRef>
              <c:f>'Population Growth Trends '!$C$1</c:f>
              <c:strCache>
                <c:ptCount val="1"/>
                <c:pt idx="0">
                  <c:v>Unincorporated</c:v>
                </c:pt>
              </c:strCache>
            </c:strRef>
          </c:tx>
          <c:spPr>
            <a:ln w="28575" cap="rnd">
              <a:solidFill>
                <a:schemeClr val="accent2"/>
              </a:solidFill>
              <a:round/>
            </a:ln>
            <a:effectLst/>
          </c:spPr>
          <c:marker>
            <c:symbol val="none"/>
          </c:marker>
          <c:cat>
            <c:numRef>
              <c:f>'Population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'Population Growth Trends '!$C$2:$C$32</c:f>
              <c:numCache>
                <c:formatCode>_(* #,##0_);_(* \(#,##0\);_(* "-"??_);_(@_)</c:formatCode>
                <c:ptCount val="31"/>
                <c:pt idx="0">
                  <c:v>17411</c:v>
                </c:pt>
                <c:pt idx="1">
                  <c:v>18099</c:v>
                </c:pt>
                <c:pt idx="2">
                  <c:v>18500</c:v>
                </c:pt>
                <c:pt idx="3">
                  <c:v>18868</c:v>
                </c:pt>
                <c:pt idx="4">
                  <c:v>19152</c:v>
                </c:pt>
                <c:pt idx="5">
                  <c:v>19319</c:v>
                </c:pt>
                <c:pt idx="6">
                  <c:v>19702</c:v>
                </c:pt>
                <c:pt idx="7">
                  <c:v>19971</c:v>
                </c:pt>
                <c:pt idx="8">
                  <c:v>19919</c:v>
                </c:pt>
                <c:pt idx="9">
                  <c:v>20401</c:v>
                </c:pt>
                <c:pt idx="10">
                  <c:v>20714</c:v>
                </c:pt>
                <c:pt idx="11">
                  <c:v>21007</c:v>
                </c:pt>
                <c:pt idx="12">
                  <c:v>21303</c:v>
                </c:pt>
                <c:pt idx="13">
                  <c:v>21444</c:v>
                </c:pt>
                <c:pt idx="14">
                  <c:v>21488</c:v>
                </c:pt>
                <c:pt idx="15">
                  <c:v>21751</c:v>
                </c:pt>
                <c:pt idx="16">
                  <c:v>21711</c:v>
                </c:pt>
                <c:pt idx="17">
                  <c:v>21999</c:v>
                </c:pt>
                <c:pt idx="18">
                  <c:v>21736</c:v>
                </c:pt>
                <c:pt idx="19">
                  <c:v>21816</c:v>
                </c:pt>
                <c:pt idx="20">
                  <c:v>21329</c:v>
                </c:pt>
                <c:pt idx="21">
                  <c:v>21433</c:v>
                </c:pt>
                <c:pt idx="22">
                  <c:v>21502</c:v>
                </c:pt>
                <c:pt idx="23">
                  <c:v>21368</c:v>
                </c:pt>
                <c:pt idx="24">
                  <c:v>21436</c:v>
                </c:pt>
                <c:pt idx="25">
                  <c:v>21421</c:v>
                </c:pt>
                <c:pt idx="26">
                  <c:v>21513</c:v>
                </c:pt>
                <c:pt idx="27">
                  <c:v>21621</c:v>
                </c:pt>
                <c:pt idx="28">
                  <c:v>21792</c:v>
                </c:pt>
                <c:pt idx="29">
                  <c:v>21615</c:v>
                </c:pt>
                <c:pt idx="30">
                  <c:v>21520</c:v>
                </c:pt>
              </c:numCache>
            </c:numRef>
          </c:val>
          <c:smooth val="0"/>
          <c:extLst>
            <c:ext xmlns:c16="http://schemas.microsoft.com/office/drawing/2014/chart" uri="{C3380CC4-5D6E-409C-BE32-E72D297353CC}">
              <c16:uniqueId val="{00000005-D77F-48DE-94C6-D6454587DEFA}"/>
            </c:ext>
          </c:extLst>
        </c:ser>
        <c:dLbls>
          <c:showLegendKey val="0"/>
          <c:showVal val="0"/>
          <c:showCatName val="0"/>
          <c:showSerName val="0"/>
          <c:showPercent val="0"/>
          <c:showBubbleSize val="0"/>
        </c:dLbls>
        <c:smooth val="0"/>
        <c:axId val="396948063"/>
        <c:axId val="659264655"/>
      </c:lineChart>
      <c:dateAx>
        <c:axId val="396948063"/>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9264655"/>
        <c:crosses val="autoZero"/>
        <c:auto val="1"/>
        <c:lblOffset val="100"/>
        <c:baseTimeUnit val="years"/>
        <c:majorUnit val="5"/>
        <c:majorTimeUnit val="years"/>
      </c:dateAx>
      <c:valAx>
        <c:axId val="65926465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948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'Housing Growth Trends '!$B$1</c:f>
              <c:strCache>
                <c:ptCount val="1"/>
                <c:pt idx="0">
                  <c:v>Amador City</c:v>
                </c:pt>
              </c:strCache>
            </c:strRef>
          </c:tx>
          <c:spPr>
            <a:ln w="28575" cap="rnd">
              <a:solidFill>
                <a:schemeClr val="accent1"/>
              </a:solidFill>
              <a:prstDash val="sysDash"/>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'!$B$2:$B$32</c:f>
              <c:numCache>
                <c:formatCode>_(* #,##0_);_(* \(#,##0\);_(* "-"??_);_(@_)</c:formatCode>
                <c:ptCount val="31"/>
                <c:pt idx="0">
                  <c:v>88</c:v>
                </c:pt>
                <c:pt idx="1">
                  <c:v>87</c:v>
                </c:pt>
                <c:pt idx="2">
                  <c:v>87</c:v>
                </c:pt>
                <c:pt idx="3">
                  <c:v>88</c:v>
                </c:pt>
                <c:pt idx="4">
                  <c:v>88</c:v>
                </c:pt>
                <c:pt idx="5">
                  <c:v>88</c:v>
                </c:pt>
                <c:pt idx="6">
                  <c:v>88</c:v>
                </c:pt>
                <c:pt idx="7">
                  <c:v>88</c:v>
                </c:pt>
                <c:pt idx="8">
                  <c:v>88</c:v>
                </c:pt>
                <c:pt idx="9">
                  <c:v>90</c:v>
                </c:pt>
                <c:pt idx="10">
                  <c:v>93</c:v>
                </c:pt>
                <c:pt idx="11">
                  <c:v>97</c:v>
                </c:pt>
                <c:pt idx="12">
                  <c:v>98</c:v>
                </c:pt>
                <c:pt idx="13">
                  <c:v>100</c:v>
                </c:pt>
                <c:pt idx="14">
                  <c:v>104</c:v>
                </c:pt>
                <c:pt idx="15">
                  <c:v>105</c:v>
                </c:pt>
                <c:pt idx="16">
                  <c:v>106</c:v>
                </c:pt>
                <c:pt idx="17">
                  <c:v>107</c:v>
                </c:pt>
                <c:pt idx="18">
                  <c:v>107</c:v>
                </c:pt>
                <c:pt idx="19">
                  <c:v>108</c:v>
                </c:pt>
                <c:pt idx="20">
                  <c:v>108</c:v>
                </c:pt>
                <c:pt idx="21">
                  <c:v>108</c:v>
                </c:pt>
                <c:pt idx="22">
                  <c:v>108</c:v>
                </c:pt>
                <c:pt idx="23">
                  <c:v>108</c:v>
                </c:pt>
                <c:pt idx="24">
                  <c:v>109</c:v>
                </c:pt>
                <c:pt idx="25">
                  <c:v>110</c:v>
                </c:pt>
                <c:pt idx="26">
                  <c:v>110</c:v>
                </c:pt>
                <c:pt idx="27">
                  <c:v>110</c:v>
                </c:pt>
                <c:pt idx="28">
                  <c:v>110</c:v>
                </c:pt>
                <c:pt idx="29">
                  <c:v>110</c:v>
                </c:pt>
                <c:pt idx="30">
                  <c:v>110</c:v>
                </c:pt>
              </c:numCache>
            </c:numRef>
          </c:val>
          <c:smooth val="0"/>
          <c:extLst>
            <c:ext xmlns:c16="http://schemas.microsoft.com/office/drawing/2014/chart" uri="{C3380CC4-5D6E-409C-BE32-E72D297353CC}">
              <c16:uniqueId val="{00000000-3A6C-4E44-98C5-C90542B4DF7A}"/>
            </c:ext>
          </c:extLst>
        </c:ser>
        <c:ser>
          <c:idx val="3"/>
          <c:order val="1"/>
          <c:tx>
            <c:strRef>
              <c:f>'Housing Growth Trends '!$E$1</c:f>
              <c:strCache>
                <c:ptCount val="1"/>
                <c:pt idx="0">
                  <c:v>Ione</c:v>
                </c:pt>
              </c:strCache>
            </c:strRef>
          </c:tx>
          <c:spPr>
            <a:ln w="28575" cap="rnd">
              <a:solidFill>
                <a:schemeClr val="accent4"/>
              </a:solidFill>
              <a:prstDash val="sysDash"/>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'!$E$2:$E$32</c:f>
              <c:numCache>
                <c:formatCode>_(* #,##0_);_(* \(#,##0\);_(* "-"??_);_(@_)</c:formatCode>
                <c:ptCount val="31"/>
                <c:pt idx="0">
                  <c:v>952</c:v>
                </c:pt>
                <c:pt idx="1">
                  <c:v>1028</c:v>
                </c:pt>
                <c:pt idx="2">
                  <c:v>1052</c:v>
                </c:pt>
                <c:pt idx="3">
                  <c:v>1065</c:v>
                </c:pt>
                <c:pt idx="4">
                  <c:v>1079</c:v>
                </c:pt>
                <c:pt idx="5">
                  <c:v>1079</c:v>
                </c:pt>
                <c:pt idx="6">
                  <c:v>1086</c:v>
                </c:pt>
                <c:pt idx="7">
                  <c:v>1097</c:v>
                </c:pt>
                <c:pt idx="8">
                  <c:v>1110</c:v>
                </c:pt>
                <c:pt idx="9">
                  <c:v>1143</c:v>
                </c:pt>
                <c:pt idx="10">
                  <c:v>1204</c:v>
                </c:pt>
                <c:pt idx="11">
                  <c:v>1286</c:v>
                </c:pt>
                <c:pt idx="12">
                  <c:v>1343</c:v>
                </c:pt>
                <c:pt idx="13">
                  <c:v>1382</c:v>
                </c:pt>
                <c:pt idx="14">
                  <c:v>1413</c:v>
                </c:pt>
                <c:pt idx="15">
                  <c:v>1460</c:v>
                </c:pt>
                <c:pt idx="16">
                  <c:v>1511</c:v>
                </c:pt>
                <c:pt idx="17">
                  <c:v>1561</c:v>
                </c:pt>
                <c:pt idx="18">
                  <c:v>1588</c:v>
                </c:pt>
                <c:pt idx="19">
                  <c:v>1623</c:v>
                </c:pt>
                <c:pt idx="20">
                  <c:v>1638</c:v>
                </c:pt>
                <c:pt idx="21">
                  <c:v>1686</c:v>
                </c:pt>
                <c:pt idx="22">
                  <c:v>1744</c:v>
                </c:pt>
                <c:pt idx="23">
                  <c:v>1745</c:v>
                </c:pt>
                <c:pt idx="24">
                  <c:v>1747</c:v>
                </c:pt>
                <c:pt idx="25">
                  <c:v>1750</c:v>
                </c:pt>
                <c:pt idx="26">
                  <c:v>1759</c:v>
                </c:pt>
                <c:pt idx="27">
                  <c:v>1759</c:v>
                </c:pt>
                <c:pt idx="28">
                  <c:v>1759</c:v>
                </c:pt>
                <c:pt idx="29">
                  <c:v>1816</c:v>
                </c:pt>
                <c:pt idx="30">
                  <c:v>1816</c:v>
                </c:pt>
              </c:numCache>
            </c:numRef>
          </c:val>
          <c:smooth val="0"/>
          <c:extLst>
            <c:ext xmlns:c16="http://schemas.microsoft.com/office/drawing/2014/chart" uri="{C3380CC4-5D6E-409C-BE32-E72D297353CC}">
              <c16:uniqueId val="{00000001-3A6C-4E44-98C5-C90542B4DF7A}"/>
            </c:ext>
          </c:extLst>
        </c:ser>
        <c:ser>
          <c:idx val="4"/>
          <c:order val="2"/>
          <c:tx>
            <c:strRef>
              <c:f>'Housing Growth Trends '!$F$1</c:f>
              <c:strCache>
                <c:ptCount val="1"/>
                <c:pt idx="0">
                  <c:v>Jackson</c:v>
                </c:pt>
              </c:strCache>
            </c:strRef>
          </c:tx>
          <c:spPr>
            <a:ln w="28575" cap="rnd">
              <a:solidFill>
                <a:schemeClr val="accent5"/>
              </a:solidFill>
              <a:prstDash val="sysDash"/>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'!$F$2:$F$32</c:f>
              <c:numCache>
                <c:formatCode>_(* #,##0_);_(* \(#,##0\);_(* "-"??_);_(@_)</c:formatCode>
                <c:ptCount val="31"/>
                <c:pt idx="0">
                  <c:v>1651</c:v>
                </c:pt>
                <c:pt idx="1">
                  <c:v>1692</c:v>
                </c:pt>
                <c:pt idx="2">
                  <c:v>1740</c:v>
                </c:pt>
                <c:pt idx="3">
                  <c:v>1762</c:v>
                </c:pt>
                <c:pt idx="4">
                  <c:v>1789</c:v>
                </c:pt>
                <c:pt idx="5">
                  <c:v>1803</c:v>
                </c:pt>
                <c:pt idx="6">
                  <c:v>1811</c:v>
                </c:pt>
                <c:pt idx="7">
                  <c:v>1828</c:v>
                </c:pt>
                <c:pt idx="8">
                  <c:v>1840</c:v>
                </c:pt>
                <c:pt idx="9">
                  <c:v>1856</c:v>
                </c:pt>
                <c:pt idx="10">
                  <c:v>1874</c:v>
                </c:pt>
                <c:pt idx="11">
                  <c:v>1906</c:v>
                </c:pt>
                <c:pt idx="12">
                  <c:v>1943</c:v>
                </c:pt>
                <c:pt idx="13">
                  <c:v>1984</c:v>
                </c:pt>
                <c:pt idx="14">
                  <c:v>2086</c:v>
                </c:pt>
                <c:pt idx="15">
                  <c:v>2174</c:v>
                </c:pt>
                <c:pt idx="16">
                  <c:v>2222</c:v>
                </c:pt>
                <c:pt idx="17">
                  <c:v>2268</c:v>
                </c:pt>
                <c:pt idx="18">
                  <c:v>2289</c:v>
                </c:pt>
                <c:pt idx="19">
                  <c:v>2305</c:v>
                </c:pt>
                <c:pt idx="20">
                  <c:v>2310</c:v>
                </c:pt>
                <c:pt idx="21">
                  <c:v>2312</c:v>
                </c:pt>
                <c:pt idx="22">
                  <c:v>2312</c:v>
                </c:pt>
                <c:pt idx="23">
                  <c:v>2317</c:v>
                </c:pt>
                <c:pt idx="24">
                  <c:v>2321</c:v>
                </c:pt>
                <c:pt idx="25">
                  <c:v>2321</c:v>
                </c:pt>
                <c:pt idx="26">
                  <c:v>2322</c:v>
                </c:pt>
                <c:pt idx="27">
                  <c:v>2336</c:v>
                </c:pt>
                <c:pt idx="28">
                  <c:v>2351</c:v>
                </c:pt>
                <c:pt idx="29">
                  <c:v>2363</c:v>
                </c:pt>
                <c:pt idx="30">
                  <c:v>2363</c:v>
                </c:pt>
              </c:numCache>
            </c:numRef>
          </c:val>
          <c:smooth val="0"/>
          <c:extLst>
            <c:ext xmlns:c16="http://schemas.microsoft.com/office/drawing/2014/chart" uri="{C3380CC4-5D6E-409C-BE32-E72D297353CC}">
              <c16:uniqueId val="{00000002-3A6C-4E44-98C5-C90542B4DF7A}"/>
            </c:ext>
          </c:extLst>
        </c:ser>
        <c:ser>
          <c:idx val="5"/>
          <c:order val="3"/>
          <c:tx>
            <c:strRef>
              <c:f>'Housing Growth Trends '!$G$1</c:f>
              <c:strCache>
                <c:ptCount val="1"/>
                <c:pt idx="0">
                  <c:v>Plymouth</c:v>
                </c:pt>
              </c:strCache>
            </c:strRef>
          </c:tx>
          <c:spPr>
            <a:ln w="28575" cap="rnd">
              <a:solidFill>
                <a:schemeClr val="accent6"/>
              </a:solidFill>
              <a:prstDash val="sysDash"/>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'!$G$2:$G$32</c:f>
              <c:numCache>
                <c:formatCode>_(* #,##0_);_(* \(#,##0\);_(* "-"??_);_(@_)</c:formatCode>
                <c:ptCount val="31"/>
                <c:pt idx="0">
                  <c:v>369</c:v>
                </c:pt>
                <c:pt idx="1">
                  <c:v>381</c:v>
                </c:pt>
                <c:pt idx="2">
                  <c:v>389</c:v>
                </c:pt>
                <c:pt idx="3">
                  <c:v>397</c:v>
                </c:pt>
                <c:pt idx="4">
                  <c:v>405</c:v>
                </c:pt>
                <c:pt idx="5">
                  <c:v>415</c:v>
                </c:pt>
                <c:pt idx="6">
                  <c:v>423</c:v>
                </c:pt>
                <c:pt idx="7">
                  <c:v>432</c:v>
                </c:pt>
                <c:pt idx="8">
                  <c:v>441</c:v>
                </c:pt>
                <c:pt idx="9">
                  <c:v>455</c:v>
                </c:pt>
                <c:pt idx="10">
                  <c:v>460</c:v>
                </c:pt>
                <c:pt idx="11">
                  <c:v>478</c:v>
                </c:pt>
                <c:pt idx="12">
                  <c:v>498</c:v>
                </c:pt>
                <c:pt idx="13">
                  <c:v>495</c:v>
                </c:pt>
                <c:pt idx="14">
                  <c:v>497</c:v>
                </c:pt>
                <c:pt idx="15">
                  <c:v>499</c:v>
                </c:pt>
                <c:pt idx="16">
                  <c:v>497</c:v>
                </c:pt>
                <c:pt idx="17">
                  <c:v>496</c:v>
                </c:pt>
                <c:pt idx="18">
                  <c:v>495</c:v>
                </c:pt>
                <c:pt idx="19">
                  <c:v>493</c:v>
                </c:pt>
                <c:pt idx="20">
                  <c:v>492</c:v>
                </c:pt>
                <c:pt idx="21">
                  <c:v>492</c:v>
                </c:pt>
                <c:pt idx="22">
                  <c:v>492</c:v>
                </c:pt>
                <c:pt idx="23">
                  <c:v>492</c:v>
                </c:pt>
                <c:pt idx="24">
                  <c:v>485</c:v>
                </c:pt>
                <c:pt idx="25">
                  <c:v>485</c:v>
                </c:pt>
                <c:pt idx="26">
                  <c:v>485</c:v>
                </c:pt>
                <c:pt idx="27">
                  <c:v>493</c:v>
                </c:pt>
                <c:pt idx="28">
                  <c:v>499</c:v>
                </c:pt>
                <c:pt idx="29">
                  <c:v>500</c:v>
                </c:pt>
                <c:pt idx="30">
                  <c:v>500</c:v>
                </c:pt>
              </c:numCache>
            </c:numRef>
          </c:val>
          <c:smooth val="0"/>
          <c:extLst>
            <c:ext xmlns:c16="http://schemas.microsoft.com/office/drawing/2014/chart" uri="{C3380CC4-5D6E-409C-BE32-E72D297353CC}">
              <c16:uniqueId val="{00000003-3A6C-4E44-98C5-C90542B4DF7A}"/>
            </c:ext>
          </c:extLst>
        </c:ser>
        <c:ser>
          <c:idx val="6"/>
          <c:order val="4"/>
          <c:tx>
            <c:strRef>
              <c:f>'Housing Growth Trends '!$H$1</c:f>
              <c:strCache>
                <c:ptCount val="1"/>
                <c:pt idx="0">
                  <c:v>Sutter Creek</c:v>
                </c:pt>
              </c:strCache>
            </c:strRef>
          </c:tx>
          <c:spPr>
            <a:ln w="28575" cap="rnd">
              <a:solidFill>
                <a:schemeClr val="accent1">
                  <a:lumMod val="60000"/>
                </a:schemeClr>
              </a:solidFill>
              <a:prstDash val="sysDash"/>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'!$H$2:$H$32</c:f>
              <c:numCache>
                <c:formatCode>_(* #,##0_);_(* \(#,##0\);_(* "-"??_);_(@_)</c:formatCode>
                <c:ptCount val="31"/>
                <c:pt idx="0">
                  <c:v>982</c:v>
                </c:pt>
                <c:pt idx="1">
                  <c:v>996</c:v>
                </c:pt>
                <c:pt idx="2">
                  <c:v>1017</c:v>
                </c:pt>
                <c:pt idx="3">
                  <c:v>1031</c:v>
                </c:pt>
                <c:pt idx="4">
                  <c:v>1043</c:v>
                </c:pt>
                <c:pt idx="5">
                  <c:v>1048</c:v>
                </c:pt>
                <c:pt idx="6">
                  <c:v>1061</c:v>
                </c:pt>
                <c:pt idx="7">
                  <c:v>1075</c:v>
                </c:pt>
                <c:pt idx="8">
                  <c:v>1080</c:v>
                </c:pt>
                <c:pt idx="9">
                  <c:v>1098</c:v>
                </c:pt>
                <c:pt idx="10">
                  <c:v>1119</c:v>
                </c:pt>
                <c:pt idx="11">
                  <c:v>1141</c:v>
                </c:pt>
                <c:pt idx="12">
                  <c:v>1178</c:v>
                </c:pt>
                <c:pt idx="13">
                  <c:v>1203</c:v>
                </c:pt>
                <c:pt idx="14">
                  <c:v>1327</c:v>
                </c:pt>
                <c:pt idx="15">
                  <c:v>1342</c:v>
                </c:pt>
                <c:pt idx="16">
                  <c:v>1357</c:v>
                </c:pt>
                <c:pt idx="17">
                  <c:v>1365</c:v>
                </c:pt>
                <c:pt idx="18">
                  <c:v>1366</c:v>
                </c:pt>
                <c:pt idx="19">
                  <c:v>1367</c:v>
                </c:pt>
                <c:pt idx="20">
                  <c:v>1373</c:v>
                </c:pt>
                <c:pt idx="21">
                  <c:v>1372</c:v>
                </c:pt>
                <c:pt idx="22">
                  <c:v>1373</c:v>
                </c:pt>
                <c:pt idx="23">
                  <c:v>1373</c:v>
                </c:pt>
                <c:pt idx="24">
                  <c:v>1374</c:v>
                </c:pt>
                <c:pt idx="25">
                  <c:v>1374</c:v>
                </c:pt>
                <c:pt idx="26">
                  <c:v>1384</c:v>
                </c:pt>
                <c:pt idx="27">
                  <c:v>1395</c:v>
                </c:pt>
                <c:pt idx="28">
                  <c:v>1402</c:v>
                </c:pt>
                <c:pt idx="29">
                  <c:v>1403</c:v>
                </c:pt>
                <c:pt idx="30">
                  <c:v>1404</c:v>
                </c:pt>
              </c:numCache>
            </c:numRef>
          </c:val>
          <c:smooth val="0"/>
          <c:extLst>
            <c:ext xmlns:c16="http://schemas.microsoft.com/office/drawing/2014/chart" uri="{C3380CC4-5D6E-409C-BE32-E72D297353CC}">
              <c16:uniqueId val="{00000004-3A6C-4E44-98C5-C90542B4DF7A}"/>
            </c:ext>
          </c:extLst>
        </c:ser>
        <c:ser>
          <c:idx val="1"/>
          <c:order val="5"/>
          <c:tx>
            <c:strRef>
              <c:f>'Housing Growth Trends '!$C$1</c:f>
              <c:strCache>
                <c:ptCount val="1"/>
                <c:pt idx="0">
                  <c:v>Unincorporated</c:v>
                </c:pt>
              </c:strCache>
            </c:strRef>
          </c:tx>
          <c:spPr>
            <a:ln w="28575" cap="rnd">
              <a:solidFill>
                <a:schemeClr val="accent2"/>
              </a:solidFill>
              <a:round/>
            </a:ln>
            <a:effectLst/>
          </c:spPr>
          <c:marker>
            <c:symbol val="none"/>
          </c:marker>
          <c:cat>
            <c:numRef>
              <c:f>'Housing Growth Trends '!$A$2:$A$32</c:f>
              <c:numCache>
                <c:formatCode>m/d/yyyy</c:formatCode>
                <c:ptCount val="31"/>
                <c:pt idx="0">
                  <c:v>33239</c:v>
                </c:pt>
                <c:pt idx="1">
                  <c:v>33604</c:v>
                </c:pt>
                <c:pt idx="2">
                  <c:v>33970</c:v>
                </c:pt>
                <c:pt idx="3">
                  <c:v>34335</c:v>
                </c:pt>
                <c:pt idx="4">
                  <c:v>34700</c:v>
                </c:pt>
                <c:pt idx="5">
                  <c:v>35065</c:v>
                </c:pt>
                <c:pt idx="6">
                  <c:v>35431</c:v>
                </c:pt>
                <c:pt idx="7">
                  <c:v>35796</c:v>
                </c:pt>
                <c:pt idx="8">
                  <c:v>36161</c:v>
                </c:pt>
                <c:pt idx="9">
                  <c:v>36526</c:v>
                </c:pt>
                <c:pt idx="10">
                  <c:v>36892</c:v>
                </c:pt>
                <c:pt idx="11">
                  <c:v>37257</c:v>
                </c:pt>
                <c:pt idx="12">
                  <c:v>37622</c:v>
                </c:pt>
                <c:pt idx="13">
                  <c:v>37987</c:v>
                </c:pt>
                <c:pt idx="14">
                  <c:v>38353</c:v>
                </c:pt>
                <c:pt idx="15">
                  <c:v>38718</c:v>
                </c:pt>
                <c:pt idx="16">
                  <c:v>39083</c:v>
                </c:pt>
                <c:pt idx="17">
                  <c:v>39448</c:v>
                </c:pt>
                <c:pt idx="18">
                  <c:v>39814</c:v>
                </c:pt>
                <c:pt idx="19">
                  <c:v>40179</c:v>
                </c:pt>
                <c:pt idx="20">
                  <c:v>40544</c:v>
                </c:pt>
                <c:pt idx="21">
                  <c:v>40909</c:v>
                </c:pt>
                <c:pt idx="22">
                  <c:v>41275</c:v>
                </c:pt>
                <c:pt idx="23">
                  <c:v>41640</c:v>
                </c:pt>
                <c:pt idx="24">
                  <c:v>42005</c:v>
                </c:pt>
                <c:pt idx="25">
                  <c:v>42370</c:v>
                </c:pt>
                <c:pt idx="26">
                  <c:v>42736</c:v>
                </c:pt>
                <c:pt idx="27">
                  <c:v>43101</c:v>
                </c:pt>
                <c:pt idx="28">
                  <c:v>43466</c:v>
                </c:pt>
                <c:pt idx="29">
                  <c:v>43831</c:v>
                </c:pt>
                <c:pt idx="30">
                  <c:v>44197</c:v>
                </c:pt>
              </c:numCache>
            </c:numRef>
          </c:cat>
          <c:val>
            <c:numRef>
              <c:f>'Housing Growth Trends '!$C$2:$C$32</c:f>
              <c:numCache>
                <c:formatCode>_(* #,##0_);_(* \(#,##0\);_(* "-"??_);_(@_)</c:formatCode>
                <c:ptCount val="31"/>
                <c:pt idx="0">
                  <c:v>9042</c:v>
                </c:pt>
                <c:pt idx="1">
                  <c:v>9304</c:v>
                </c:pt>
                <c:pt idx="2">
                  <c:v>9543</c:v>
                </c:pt>
                <c:pt idx="3">
                  <c:v>9694</c:v>
                </c:pt>
                <c:pt idx="4">
                  <c:v>9814</c:v>
                </c:pt>
                <c:pt idx="5">
                  <c:v>9927</c:v>
                </c:pt>
                <c:pt idx="6">
                  <c:v>10045</c:v>
                </c:pt>
                <c:pt idx="7">
                  <c:v>10130</c:v>
                </c:pt>
                <c:pt idx="8">
                  <c:v>10210</c:v>
                </c:pt>
                <c:pt idx="9">
                  <c:v>10322</c:v>
                </c:pt>
                <c:pt idx="10">
                  <c:v>10501</c:v>
                </c:pt>
                <c:pt idx="11">
                  <c:v>10698</c:v>
                </c:pt>
                <c:pt idx="12">
                  <c:v>10917</c:v>
                </c:pt>
                <c:pt idx="13">
                  <c:v>11091</c:v>
                </c:pt>
                <c:pt idx="14">
                  <c:v>11293</c:v>
                </c:pt>
                <c:pt idx="15">
                  <c:v>11598</c:v>
                </c:pt>
                <c:pt idx="16">
                  <c:v>11791</c:v>
                </c:pt>
                <c:pt idx="17">
                  <c:v>11924</c:v>
                </c:pt>
                <c:pt idx="18">
                  <c:v>12020</c:v>
                </c:pt>
                <c:pt idx="19">
                  <c:v>12109</c:v>
                </c:pt>
                <c:pt idx="20">
                  <c:v>12133</c:v>
                </c:pt>
                <c:pt idx="21">
                  <c:v>12141</c:v>
                </c:pt>
                <c:pt idx="22">
                  <c:v>12145</c:v>
                </c:pt>
                <c:pt idx="23">
                  <c:v>12132</c:v>
                </c:pt>
                <c:pt idx="24">
                  <c:v>12127</c:v>
                </c:pt>
                <c:pt idx="25">
                  <c:v>12130</c:v>
                </c:pt>
                <c:pt idx="26">
                  <c:v>12129</c:v>
                </c:pt>
                <c:pt idx="27">
                  <c:v>12128</c:v>
                </c:pt>
                <c:pt idx="28">
                  <c:v>12157</c:v>
                </c:pt>
                <c:pt idx="29">
                  <c:v>12154</c:v>
                </c:pt>
                <c:pt idx="30">
                  <c:v>12188</c:v>
                </c:pt>
              </c:numCache>
            </c:numRef>
          </c:val>
          <c:smooth val="0"/>
          <c:extLst>
            <c:ext xmlns:c16="http://schemas.microsoft.com/office/drawing/2014/chart" uri="{C3380CC4-5D6E-409C-BE32-E72D297353CC}">
              <c16:uniqueId val="{00000005-3A6C-4E44-98C5-C90542B4DF7A}"/>
            </c:ext>
          </c:extLst>
        </c:ser>
        <c:dLbls>
          <c:showLegendKey val="0"/>
          <c:showVal val="0"/>
          <c:showCatName val="0"/>
          <c:showSerName val="0"/>
          <c:showPercent val="0"/>
          <c:showBubbleSize val="0"/>
        </c:dLbls>
        <c:smooth val="0"/>
        <c:axId val="852982239"/>
        <c:axId val="852987647"/>
      </c:lineChart>
      <c:dateAx>
        <c:axId val="852982239"/>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2987647"/>
        <c:crosses val="autoZero"/>
        <c:auto val="1"/>
        <c:lblOffset val="100"/>
        <c:baseTimeUnit val="years"/>
        <c:majorUnit val="5"/>
        <c:majorTimeUnit val="years"/>
      </c:dateAx>
      <c:valAx>
        <c:axId val="85298764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2982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'Household and Housing Character'!$A$63</c:f>
              <c:strCache>
                <c:ptCount val="1"/>
                <c:pt idx="0">
                  <c:v>Owner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 and Housing Character'!$B$62:$H$62</c:f>
              <c:strCache>
                <c:ptCount val="7"/>
                <c:pt idx="0">
                  <c:v>Amador County</c:v>
                </c:pt>
                <c:pt idx="1">
                  <c:v>Amador City</c:v>
                </c:pt>
                <c:pt idx="2">
                  <c:v>Ione</c:v>
                </c:pt>
                <c:pt idx="3">
                  <c:v>Jackson</c:v>
                </c:pt>
                <c:pt idx="4">
                  <c:v>Plymouth</c:v>
                </c:pt>
                <c:pt idx="5">
                  <c:v>Sutter Creek</c:v>
                </c:pt>
                <c:pt idx="6">
                  <c:v>Unincorporated</c:v>
                </c:pt>
              </c:strCache>
            </c:strRef>
          </c:cat>
          <c:val>
            <c:numRef>
              <c:f>'Household and Housing Character'!$B$63:$H$63</c:f>
              <c:numCache>
                <c:formatCode>0.0%</c:formatCode>
                <c:ptCount val="7"/>
                <c:pt idx="0">
                  <c:v>0.76504042757297519</c:v>
                </c:pt>
                <c:pt idx="1">
                  <c:v>0.3783783783783784</c:v>
                </c:pt>
                <c:pt idx="2">
                  <c:v>0.75400516795865635</c:v>
                </c:pt>
                <c:pt idx="3">
                  <c:v>0.62085308056872035</c:v>
                </c:pt>
                <c:pt idx="4">
                  <c:v>0.62650602409638556</c:v>
                </c:pt>
                <c:pt idx="5">
                  <c:v>0.47491638795986624</c:v>
                </c:pt>
                <c:pt idx="6">
                  <c:v>0.84855258745948359</c:v>
                </c:pt>
              </c:numCache>
            </c:numRef>
          </c:val>
          <c:extLst>
            <c:ext xmlns:c16="http://schemas.microsoft.com/office/drawing/2014/chart" uri="{C3380CC4-5D6E-409C-BE32-E72D297353CC}">
              <c16:uniqueId val="{00000000-2034-48DF-A494-33D16B15C19D}"/>
            </c:ext>
          </c:extLst>
        </c:ser>
        <c:ser>
          <c:idx val="1"/>
          <c:order val="1"/>
          <c:tx>
            <c:strRef>
              <c:f>'Household and Housing Character'!$A$64</c:f>
              <c:strCache>
                <c:ptCount val="1"/>
                <c:pt idx="0">
                  <c:v>Rental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 and Housing Character'!$B$62:$H$62</c:f>
              <c:strCache>
                <c:ptCount val="7"/>
                <c:pt idx="0">
                  <c:v>Amador County</c:v>
                </c:pt>
                <c:pt idx="1">
                  <c:v>Amador City</c:v>
                </c:pt>
                <c:pt idx="2">
                  <c:v>Ione</c:v>
                </c:pt>
                <c:pt idx="3">
                  <c:v>Jackson</c:v>
                </c:pt>
                <c:pt idx="4">
                  <c:v>Plymouth</c:v>
                </c:pt>
                <c:pt idx="5">
                  <c:v>Sutter Creek</c:v>
                </c:pt>
                <c:pt idx="6">
                  <c:v>Unincorporated</c:v>
                </c:pt>
              </c:strCache>
            </c:strRef>
          </c:cat>
          <c:val>
            <c:numRef>
              <c:f>'Household and Housing Character'!$B$64:$H$64</c:f>
              <c:numCache>
                <c:formatCode>0.0%</c:formatCode>
                <c:ptCount val="7"/>
                <c:pt idx="0">
                  <c:v>0.23495957242702481</c:v>
                </c:pt>
                <c:pt idx="1">
                  <c:v>0.6216216216216216</c:v>
                </c:pt>
                <c:pt idx="2">
                  <c:v>0.24599483204134368</c:v>
                </c:pt>
                <c:pt idx="3">
                  <c:v>0.37914691943127959</c:v>
                </c:pt>
                <c:pt idx="4">
                  <c:v>0.37349397590361444</c:v>
                </c:pt>
                <c:pt idx="5">
                  <c:v>0.52508361204013376</c:v>
                </c:pt>
                <c:pt idx="6">
                  <c:v>0.15144741254051639</c:v>
                </c:pt>
              </c:numCache>
            </c:numRef>
          </c:val>
          <c:extLst>
            <c:ext xmlns:c16="http://schemas.microsoft.com/office/drawing/2014/chart" uri="{C3380CC4-5D6E-409C-BE32-E72D297353CC}">
              <c16:uniqueId val="{00000001-2034-48DF-A494-33D16B15C19D}"/>
            </c:ext>
          </c:extLst>
        </c:ser>
        <c:dLbls>
          <c:dLblPos val="ctr"/>
          <c:showLegendKey val="0"/>
          <c:showVal val="1"/>
          <c:showCatName val="0"/>
          <c:showSerName val="0"/>
          <c:showPercent val="0"/>
          <c:showBubbleSize val="0"/>
        </c:dLbls>
        <c:gapWidth val="150"/>
        <c:overlap val="100"/>
        <c:axId val="1860136959"/>
        <c:axId val="1860140703"/>
      </c:barChart>
      <c:catAx>
        <c:axId val="186013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0140703"/>
        <c:crosses val="autoZero"/>
        <c:auto val="1"/>
        <c:lblAlgn val="ctr"/>
        <c:lblOffset val="100"/>
        <c:noMultiLvlLbl val="0"/>
      </c:catAx>
      <c:valAx>
        <c:axId val="1860140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0136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'2021 Housing Stock Composition'!$B$1</c:f>
              <c:strCache>
                <c:ptCount val="1"/>
                <c:pt idx="0">
                  <c:v>Single Detached</c:v>
                </c:pt>
              </c:strCache>
            </c:strRef>
          </c:tx>
          <c:spPr>
            <a:solidFill>
              <a:schemeClr val="accent1"/>
            </a:solidFill>
            <a:ln>
              <a:noFill/>
            </a:ln>
            <a:effectLst/>
          </c:spPr>
          <c:invertIfNegative val="0"/>
          <c:cat>
            <c:strRef>
              <c:f>'2021 Housing Stock Composition'!$A$2:$A$8</c:f>
              <c:strCache>
                <c:ptCount val="7"/>
                <c:pt idx="0">
                  <c:v>Amador County</c:v>
                </c:pt>
                <c:pt idx="1">
                  <c:v>Amador City</c:v>
                </c:pt>
                <c:pt idx="2">
                  <c:v>Ione</c:v>
                </c:pt>
                <c:pt idx="3">
                  <c:v>Jackson</c:v>
                </c:pt>
                <c:pt idx="4">
                  <c:v>Plymouth</c:v>
                </c:pt>
                <c:pt idx="5">
                  <c:v>Sutter Creek</c:v>
                </c:pt>
                <c:pt idx="6">
                  <c:v>Unincorporated</c:v>
                </c:pt>
              </c:strCache>
              <c:extLst/>
            </c:strRef>
          </c:cat>
          <c:val>
            <c:numRef>
              <c:f>'2021 Housing Stock Composition'!$B$2:$B$8</c:f>
              <c:numCache>
                <c:formatCode>General</c:formatCode>
                <c:ptCount val="7"/>
                <c:pt idx="0">
                  <c:v>15068</c:v>
                </c:pt>
                <c:pt idx="1">
                  <c:v>92</c:v>
                </c:pt>
                <c:pt idx="2">
                  <c:v>1628</c:v>
                </c:pt>
                <c:pt idx="3">
                  <c:v>1481</c:v>
                </c:pt>
                <c:pt idx="4">
                  <c:v>290</c:v>
                </c:pt>
                <c:pt idx="5">
                  <c:v>804</c:v>
                </c:pt>
                <c:pt idx="6">
                  <c:v>10773</c:v>
                </c:pt>
              </c:numCache>
              <c:extLst/>
            </c:numRef>
          </c:val>
          <c:extLst>
            <c:ext xmlns:c16="http://schemas.microsoft.com/office/drawing/2014/chart" uri="{C3380CC4-5D6E-409C-BE32-E72D297353CC}">
              <c16:uniqueId val="{00000000-E58E-4758-A479-A0183648F8B1}"/>
            </c:ext>
          </c:extLst>
        </c:ser>
        <c:ser>
          <c:idx val="1"/>
          <c:order val="1"/>
          <c:tx>
            <c:strRef>
              <c:f>'2021 Housing Stock Composition'!$C$1</c:f>
              <c:strCache>
                <c:ptCount val="1"/>
                <c:pt idx="0">
                  <c:v>Single Attached</c:v>
                </c:pt>
              </c:strCache>
            </c:strRef>
          </c:tx>
          <c:spPr>
            <a:solidFill>
              <a:schemeClr val="accent2"/>
            </a:solidFill>
            <a:ln>
              <a:noFill/>
            </a:ln>
            <a:effectLst/>
          </c:spPr>
          <c:invertIfNegative val="0"/>
          <c:cat>
            <c:strRef>
              <c:f>'2021 Housing Stock Composition'!$A$2:$A$8</c:f>
              <c:strCache>
                <c:ptCount val="7"/>
                <c:pt idx="0">
                  <c:v>Amador County</c:v>
                </c:pt>
                <c:pt idx="1">
                  <c:v>Amador City</c:v>
                </c:pt>
                <c:pt idx="2">
                  <c:v>Ione</c:v>
                </c:pt>
                <c:pt idx="3">
                  <c:v>Jackson</c:v>
                </c:pt>
                <c:pt idx="4">
                  <c:v>Plymouth</c:v>
                </c:pt>
                <c:pt idx="5">
                  <c:v>Sutter Creek</c:v>
                </c:pt>
                <c:pt idx="6">
                  <c:v>Unincorporated</c:v>
                </c:pt>
              </c:strCache>
              <c:extLst/>
            </c:strRef>
          </c:cat>
          <c:val>
            <c:numRef>
              <c:f>'2021 Housing Stock Composition'!$C$2:$C$8</c:f>
              <c:numCache>
                <c:formatCode>General</c:formatCode>
                <c:ptCount val="7"/>
                <c:pt idx="0">
                  <c:v>571</c:v>
                </c:pt>
                <c:pt idx="1">
                  <c:v>12</c:v>
                </c:pt>
                <c:pt idx="2">
                  <c:v>31</c:v>
                </c:pt>
                <c:pt idx="3">
                  <c:v>134</c:v>
                </c:pt>
                <c:pt idx="4">
                  <c:v>30</c:v>
                </c:pt>
                <c:pt idx="5">
                  <c:v>94</c:v>
                </c:pt>
                <c:pt idx="6">
                  <c:v>270</c:v>
                </c:pt>
              </c:numCache>
              <c:extLst/>
            </c:numRef>
          </c:val>
          <c:extLst>
            <c:ext xmlns:c16="http://schemas.microsoft.com/office/drawing/2014/chart" uri="{C3380CC4-5D6E-409C-BE32-E72D297353CC}">
              <c16:uniqueId val="{00000001-E58E-4758-A479-A0183648F8B1}"/>
            </c:ext>
          </c:extLst>
        </c:ser>
        <c:ser>
          <c:idx val="2"/>
          <c:order val="2"/>
          <c:tx>
            <c:strRef>
              <c:f>'2021 Housing Stock Composition'!$D$1</c:f>
              <c:strCache>
                <c:ptCount val="1"/>
                <c:pt idx="0">
                  <c:v>Two to Four</c:v>
                </c:pt>
              </c:strCache>
            </c:strRef>
          </c:tx>
          <c:spPr>
            <a:solidFill>
              <a:schemeClr val="accent3"/>
            </a:solidFill>
            <a:ln>
              <a:noFill/>
            </a:ln>
            <a:effectLst/>
          </c:spPr>
          <c:invertIfNegative val="0"/>
          <c:cat>
            <c:strRef>
              <c:f>'2021 Housing Stock Composition'!$A$2:$A$8</c:f>
              <c:strCache>
                <c:ptCount val="7"/>
                <c:pt idx="0">
                  <c:v>Amador County</c:v>
                </c:pt>
                <c:pt idx="1">
                  <c:v>Amador City</c:v>
                </c:pt>
                <c:pt idx="2">
                  <c:v>Ione</c:v>
                </c:pt>
                <c:pt idx="3">
                  <c:v>Jackson</c:v>
                </c:pt>
                <c:pt idx="4">
                  <c:v>Plymouth</c:v>
                </c:pt>
                <c:pt idx="5">
                  <c:v>Sutter Creek</c:v>
                </c:pt>
                <c:pt idx="6">
                  <c:v>Unincorporated</c:v>
                </c:pt>
              </c:strCache>
              <c:extLst/>
            </c:strRef>
          </c:cat>
          <c:val>
            <c:numRef>
              <c:f>'2021 Housing Stock Composition'!$D$2:$D$8</c:f>
              <c:numCache>
                <c:formatCode>General</c:formatCode>
                <c:ptCount val="7"/>
                <c:pt idx="0">
                  <c:v>609</c:v>
                </c:pt>
                <c:pt idx="1">
                  <c:v>6</c:v>
                </c:pt>
                <c:pt idx="2">
                  <c:v>0</c:v>
                </c:pt>
                <c:pt idx="3">
                  <c:v>288</c:v>
                </c:pt>
                <c:pt idx="4">
                  <c:v>16</c:v>
                </c:pt>
                <c:pt idx="5">
                  <c:v>140</c:v>
                </c:pt>
                <c:pt idx="6">
                  <c:v>159</c:v>
                </c:pt>
              </c:numCache>
              <c:extLst/>
            </c:numRef>
          </c:val>
          <c:extLst>
            <c:ext xmlns:c16="http://schemas.microsoft.com/office/drawing/2014/chart" uri="{C3380CC4-5D6E-409C-BE32-E72D297353CC}">
              <c16:uniqueId val="{00000002-E58E-4758-A479-A0183648F8B1}"/>
            </c:ext>
          </c:extLst>
        </c:ser>
        <c:ser>
          <c:idx val="3"/>
          <c:order val="3"/>
          <c:tx>
            <c:strRef>
              <c:f>'2021 Housing Stock Composition'!$E$1</c:f>
              <c:strCache>
                <c:ptCount val="1"/>
                <c:pt idx="0">
                  <c:v>Five Plus</c:v>
                </c:pt>
              </c:strCache>
            </c:strRef>
          </c:tx>
          <c:spPr>
            <a:solidFill>
              <a:schemeClr val="accent4"/>
            </a:solidFill>
            <a:ln>
              <a:noFill/>
            </a:ln>
            <a:effectLst/>
          </c:spPr>
          <c:invertIfNegative val="0"/>
          <c:cat>
            <c:strRef>
              <c:f>'2021 Housing Stock Composition'!$A$2:$A$8</c:f>
              <c:strCache>
                <c:ptCount val="7"/>
                <c:pt idx="0">
                  <c:v>Amador County</c:v>
                </c:pt>
                <c:pt idx="1">
                  <c:v>Amador City</c:v>
                </c:pt>
                <c:pt idx="2">
                  <c:v>Ione</c:v>
                </c:pt>
                <c:pt idx="3">
                  <c:v>Jackson</c:v>
                </c:pt>
                <c:pt idx="4">
                  <c:v>Plymouth</c:v>
                </c:pt>
                <c:pt idx="5">
                  <c:v>Sutter Creek</c:v>
                </c:pt>
                <c:pt idx="6">
                  <c:v>Unincorporated</c:v>
                </c:pt>
              </c:strCache>
              <c:extLst/>
            </c:strRef>
          </c:cat>
          <c:val>
            <c:numRef>
              <c:f>'2021 Housing Stock Composition'!$E$2:$E$8</c:f>
              <c:numCache>
                <c:formatCode>General</c:formatCode>
                <c:ptCount val="7"/>
                <c:pt idx="0">
                  <c:v>701</c:v>
                </c:pt>
                <c:pt idx="1">
                  <c:v>0</c:v>
                </c:pt>
                <c:pt idx="2">
                  <c:v>104</c:v>
                </c:pt>
                <c:pt idx="3">
                  <c:v>252</c:v>
                </c:pt>
                <c:pt idx="4">
                  <c:v>25</c:v>
                </c:pt>
                <c:pt idx="5">
                  <c:v>254</c:v>
                </c:pt>
                <c:pt idx="6">
                  <c:v>66</c:v>
                </c:pt>
              </c:numCache>
              <c:extLst/>
            </c:numRef>
          </c:val>
          <c:extLst>
            <c:ext xmlns:c16="http://schemas.microsoft.com/office/drawing/2014/chart" uri="{C3380CC4-5D6E-409C-BE32-E72D297353CC}">
              <c16:uniqueId val="{00000003-E58E-4758-A479-A0183648F8B1}"/>
            </c:ext>
          </c:extLst>
        </c:ser>
        <c:ser>
          <c:idx val="4"/>
          <c:order val="4"/>
          <c:tx>
            <c:strRef>
              <c:f>'2021 Housing Stock Composition'!$F$1</c:f>
              <c:strCache>
                <c:ptCount val="1"/>
                <c:pt idx="0">
                  <c:v>Mobile Homes</c:v>
                </c:pt>
              </c:strCache>
            </c:strRef>
          </c:tx>
          <c:spPr>
            <a:solidFill>
              <a:schemeClr val="accent5"/>
            </a:solidFill>
            <a:ln>
              <a:noFill/>
            </a:ln>
            <a:effectLst/>
          </c:spPr>
          <c:invertIfNegative val="0"/>
          <c:cat>
            <c:strRef>
              <c:f>'2021 Housing Stock Composition'!$A$2:$A$8</c:f>
              <c:strCache>
                <c:ptCount val="7"/>
                <c:pt idx="0">
                  <c:v>Amador County</c:v>
                </c:pt>
                <c:pt idx="1">
                  <c:v>Amador City</c:v>
                </c:pt>
                <c:pt idx="2">
                  <c:v>Ione</c:v>
                </c:pt>
                <c:pt idx="3">
                  <c:v>Jackson</c:v>
                </c:pt>
                <c:pt idx="4">
                  <c:v>Plymouth</c:v>
                </c:pt>
                <c:pt idx="5">
                  <c:v>Sutter Creek</c:v>
                </c:pt>
                <c:pt idx="6">
                  <c:v>Unincorporated</c:v>
                </c:pt>
              </c:strCache>
              <c:extLst/>
            </c:strRef>
          </c:cat>
          <c:val>
            <c:numRef>
              <c:f>'2021 Housing Stock Composition'!$F$2:$F$8</c:f>
              <c:numCache>
                <c:formatCode>General</c:formatCode>
                <c:ptCount val="7"/>
                <c:pt idx="0">
                  <c:v>1432</c:v>
                </c:pt>
                <c:pt idx="1">
                  <c:v>0</c:v>
                </c:pt>
                <c:pt idx="2">
                  <c:v>53</c:v>
                </c:pt>
                <c:pt idx="3">
                  <c:v>208</c:v>
                </c:pt>
                <c:pt idx="4">
                  <c:v>139</c:v>
                </c:pt>
                <c:pt idx="5">
                  <c:v>112</c:v>
                </c:pt>
                <c:pt idx="6">
                  <c:v>920</c:v>
                </c:pt>
              </c:numCache>
              <c:extLst/>
            </c:numRef>
          </c:val>
          <c:extLst>
            <c:ext xmlns:c16="http://schemas.microsoft.com/office/drawing/2014/chart" uri="{C3380CC4-5D6E-409C-BE32-E72D297353CC}">
              <c16:uniqueId val="{00000004-E58E-4758-A479-A0183648F8B1}"/>
            </c:ext>
          </c:extLst>
        </c:ser>
        <c:dLbls>
          <c:showLegendKey val="0"/>
          <c:showVal val="0"/>
          <c:showCatName val="0"/>
          <c:showSerName val="0"/>
          <c:showPercent val="0"/>
          <c:showBubbleSize val="0"/>
        </c:dLbls>
        <c:gapWidth val="150"/>
        <c:overlap val="100"/>
        <c:axId val="391474367"/>
        <c:axId val="391476863"/>
      </c:barChart>
      <c:catAx>
        <c:axId val="391474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1476863"/>
        <c:crosses val="autoZero"/>
        <c:auto val="1"/>
        <c:lblAlgn val="ctr"/>
        <c:lblOffset val="100"/>
        <c:noMultiLvlLbl val="0"/>
      </c:catAx>
      <c:valAx>
        <c:axId val="391476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1474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strRef>
              <c:f>'Median Home Sales Price'!$A$6</c:f>
              <c:strCache>
                <c:ptCount val="1"/>
                <c:pt idx="0">
                  <c:v>Amador City</c:v>
                </c:pt>
              </c:strCache>
            </c:strRef>
          </c:tx>
          <c:spPr>
            <a:ln w="28575" cap="rnd">
              <a:solidFill>
                <a:schemeClr val="accent5"/>
              </a:solidFill>
              <a:round/>
            </a:ln>
            <a:effectLst/>
          </c:spPr>
          <c:marker>
            <c:symbol val="none"/>
          </c:marker>
          <c:cat>
            <c:numRef>
              <c:f>'Median Home Sales Price'!$B$1:$GW$1</c:f>
              <c:numCache>
                <c:formatCode>m/d/yyyy</c:formatCode>
                <c:ptCount val="204"/>
                <c:pt idx="0">
                  <c:v>38411</c:v>
                </c:pt>
                <c:pt idx="1">
                  <c:v>38442</c:v>
                </c:pt>
                <c:pt idx="2">
                  <c:v>38472</c:v>
                </c:pt>
                <c:pt idx="3">
                  <c:v>38503</c:v>
                </c:pt>
                <c:pt idx="4">
                  <c:v>38533</c:v>
                </c:pt>
                <c:pt idx="5">
                  <c:v>38564</c:v>
                </c:pt>
                <c:pt idx="6">
                  <c:v>38595</c:v>
                </c:pt>
                <c:pt idx="7">
                  <c:v>38625</c:v>
                </c:pt>
                <c:pt idx="8">
                  <c:v>38656</c:v>
                </c:pt>
                <c:pt idx="9">
                  <c:v>38686</c:v>
                </c:pt>
                <c:pt idx="10">
                  <c:v>38717</c:v>
                </c:pt>
                <c:pt idx="11">
                  <c:v>38748</c:v>
                </c:pt>
                <c:pt idx="12">
                  <c:v>38776</c:v>
                </c:pt>
                <c:pt idx="13">
                  <c:v>38807</c:v>
                </c:pt>
                <c:pt idx="14">
                  <c:v>38837</c:v>
                </c:pt>
                <c:pt idx="15">
                  <c:v>38868</c:v>
                </c:pt>
                <c:pt idx="16">
                  <c:v>38898</c:v>
                </c:pt>
                <c:pt idx="17">
                  <c:v>38929</c:v>
                </c:pt>
                <c:pt idx="18">
                  <c:v>38960</c:v>
                </c:pt>
                <c:pt idx="19">
                  <c:v>38990</c:v>
                </c:pt>
                <c:pt idx="20">
                  <c:v>39021</c:v>
                </c:pt>
                <c:pt idx="21">
                  <c:v>39051</c:v>
                </c:pt>
                <c:pt idx="22">
                  <c:v>39082</c:v>
                </c:pt>
                <c:pt idx="23">
                  <c:v>39113</c:v>
                </c:pt>
                <c:pt idx="24">
                  <c:v>39141</c:v>
                </c:pt>
                <c:pt idx="25">
                  <c:v>39172</c:v>
                </c:pt>
                <c:pt idx="26">
                  <c:v>39202</c:v>
                </c:pt>
                <c:pt idx="27">
                  <c:v>39233</c:v>
                </c:pt>
                <c:pt idx="28">
                  <c:v>39263</c:v>
                </c:pt>
                <c:pt idx="29">
                  <c:v>39294</c:v>
                </c:pt>
                <c:pt idx="30">
                  <c:v>39325</c:v>
                </c:pt>
                <c:pt idx="31">
                  <c:v>39355</c:v>
                </c:pt>
                <c:pt idx="32">
                  <c:v>39386</c:v>
                </c:pt>
                <c:pt idx="33">
                  <c:v>39416</c:v>
                </c:pt>
                <c:pt idx="34">
                  <c:v>39447</c:v>
                </c:pt>
                <c:pt idx="35">
                  <c:v>39478</c:v>
                </c:pt>
                <c:pt idx="36">
                  <c:v>39507</c:v>
                </c:pt>
                <c:pt idx="37">
                  <c:v>39538</c:v>
                </c:pt>
                <c:pt idx="38">
                  <c:v>39568</c:v>
                </c:pt>
                <c:pt idx="39">
                  <c:v>39599</c:v>
                </c:pt>
                <c:pt idx="40">
                  <c:v>39629</c:v>
                </c:pt>
                <c:pt idx="41">
                  <c:v>39660</c:v>
                </c:pt>
                <c:pt idx="42">
                  <c:v>39691</c:v>
                </c:pt>
                <c:pt idx="43">
                  <c:v>39721</c:v>
                </c:pt>
                <c:pt idx="44">
                  <c:v>39752</c:v>
                </c:pt>
                <c:pt idx="45">
                  <c:v>39782</c:v>
                </c:pt>
                <c:pt idx="46">
                  <c:v>39813</c:v>
                </c:pt>
                <c:pt idx="47">
                  <c:v>39844</c:v>
                </c:pt>
                <c:pt idx="48">
                  <c:v>39872</c:v>
                </c:pt>
                <c:pt idx="49">
                  <c:v>39903</c:v>
                </c:pt>
                <c:pt idx="50">
                  <c:v>39933</c:v>
                </c:pt>
                <c:pt idx="51">
                  <c:v>39964</c:v>
                </c:pt>
                <c:pt idx="52">
                  <c:v>39994</c:v>
                </c:pt>
                <c:pt idx="53">
                  <c:v>40025</c:v>
                </c:pt>
                <c:pt idx="54">
                  <c:v>40056</c:v>
                </c:pt>
                <c:pt idx="55">
                  <c:v>40086</c:v>
                </c:pt>
                <c:pt idx="56">
                  <c:v>40117</c:v>
                </c:pt>
                <c:pt idx="57">
                  <c:v>40147</c:v>
                </c:pt>
                <c:pt idx="58">
                  <c:v>40178</c:v>
                </c:pt>
                <c:pt idx="59">
                  <c:v>40209</c:v>
                </c:pt>
                <c:pt idx="60">
                  <c:v>40237</c:v>
                </c:pt>
                <c:pt idx="61">
                  <c:v>40268</c:v>
                </c:pt>
                <c:pt idx="62">
                  <c:v>40298</c:v>
                </c:pt>
                <c:pt idx="63">
                  <c:v>40329</c:v>
                </c:pt>
                <c:pt idx="64">
                  <c:v>40359</c:v>
                </c:pt>
                <c:pt idx="65">
                  <c:v>40390</c:v>
                </c:pt>
                <c:pt idx="66">
                  <c:v>40421</c:v>
                </c:pt>
                <c:pt idx="67">
                  <c:v>40451</c:v>
                </c:pt>
                <c:pt idx="68">
                  <c:v>40482</c:v>
                </c:pt>
                <c:pt idx="69">
                  <c:v>40512</c:v>
                </c:pt>
                <c:pt idx="70">
                  <c:v>40543</c:v>
                </c:pt>
                <c:pt idx="71">
                  <c:v>40574</c:v>
                </c:pt>
                <c:pt idx="72">
                  <c:v>40602</c:v>
                </c:pt>
                <c:pt idx="73">
                  <c:v>40633</c:v>
                </c:pt>
                <c:pt idx="74">
                  <c:v>40663</c:v>
                </c:pt>
                <c:pt idx="75">
                  <c:v>40694</c:v>
                </c:pt>
                <c:pt idx="76">
                  <c:v>40724</c:v>
                </c:pt>
                <c:pt idx="77">
                  <c:v>40755</c:v>
                </c:pt>
                <c:pt idx="78">
                  <c:v>40786</c:v>
                </c:pt>
                <c:pt idx="79">
                  <c:v>40816</c:v>
                </c:pt>
                <c:pt idx="80">
                  <c:v>40847</c:v>
                </c:pt>
                <c:pt idx="81">
                  <c:v>40877</c:v>
                </c:pt>
                <c:pt idx="82">
                  <c:v>40908</c:v>
                </c:pt>
                <c:pt idx="83">
                  <c:v>40939</c:v>
                </c:pt>
                <c:pt idx="84">
                  <c:v>40968</c:v>
                </c:pt>
                <c:pt idx="85">
                  <c:v>40999</c:v>
                </c:pt>
                <c:pt idx="86">
                  <c:v>41029</c:v>
                </c:pt>
                <c:pt idx="87">
                  <c:v>41060</c:v>
                </c:pt>
                <c:pt idx="88">
                  <c:v>41090</c:v>
                </c:pt>
                <c:pt idx="89">
                  <c:v>41121</c:v>
                </c:pt>
                <c:pt idx="90">
                  <c:v>41152</c:v>
                </c:pt>
                <c:pt idx="91">
                  <c:v>41182</c:v>
                </c:pt>
                <c:pt idx="92">
                  <c:v>41213</c:v>
                </c:pt>
                <c:pt idx="93">
                  <c:v>41243</c:v>
                </c:pt>
                <c:pt idx="94">
                  <c:v>41274</c:v>
                </c:pt>
                <c:pt idx="95">
                  <c:v>41305</c:v>
                </c:pt>
                <c:pt idx="96">
                  <c:v>41333</c:v>
                </c:pt>
                <c:pt idx="97">
                  <c:v>41364</c:v>
                </c:pt>
                <c:pt idx="98">
                  <c:v>41394</c:v>
                </c:pt>
                <c:pt idx="99">
                  <c:v>41425</c:v>
                </c:pt>
                <c:pt idx="100">
                  <c:v>41455</c:v>
                </c:pt>
                <c:pt idx="101">
                  <c:v>41486</c:v>
                </c:pt>
                <c:pt idx="102">
                  <c:v>41517</c:v>
                </c:pt>
                <c:pt idx="103">
                  <c:v>41547</c:v>
                </c:pt>
                <c:pt idx="104">
                  <c:v>41578</c:v>
                </c:pt>
                <c:pt idx="105">
                  <c:v>41608</c:v>
                </c:pt>
                <c:pt idx="106">
                  <c:v>41639</c:v>
                </c:pt>
                <c:pt idx="107">
                  <c:v>41670</c:v>
                </c:pt>
                <c:pt idx="108">
                  <c:v>41698</c:v>
                </c:pt>
                <c:pt idx="109">
                  <c:v>41729</c:v>
                </c:pt>
                <c:pt idx="110">
                  <c:v>41759</c:v>
                </c:pt>
                <c:pt idx="111">
                  <c:v>41790</c:v>
                </c:pt>
                <c:pt idx="112">
                  <c:v>41820</c:v>
                </c:pt>
                <c:pt idx="113">
                  <c:v>41851</c:v>
                </c:pt>
                <c:pt idx="114">
                  <c:v>41882</c:v>
                </c:pt>
                <c:pt idx="115">
                  <c:v>41912</c:v>
                </c:pt>
                <c:pt idx="116">
                  <c:v>41943</c:v>
                </c:pt>
                <c:pt idx="117">
                  <c:v>41973</c:v>
                </c:pt>
                <c:pt idx="118">
                  <c:v>42004</c:v>
                </c:pt>
                <c:pt idx="119">
                  <c:v>42035</c:v>
                </c:pt>
                <c:pt idx="120">
                  <c:v>42063</c:v>
                </c:pt>
                <c:pt idx="121">
                  <c:v>42094</c:v>
                </c:pt>
                <c:pt idx="122">
                  <c:v>42124</c:v>
                </c:pt>
                <c:pt idx="123">
                  <c:v>42155</c:v>
                </c:pt>
                <c:pt idx="124">
                  <c:v>42185</c:v>
                </c:pt>
                <c:pt idx="125">
                  <c:v>42216</c:v>
                </c:pt>
                <c:pt idx="126">
                  <c:v>42247</c:v>
                </c:pt>
                <c:pt idx="127">
                  <c:v>42277</c:v>
                </c:pt>
                <c:pt idx="128">
                  <c:v>42308</c:v>
                </c:pt>
                <c:pt idx="129">
                  <c:v>42338</c:v>
                </c:pt>
                <c:pt idx="130">
                  <c:v>42369</c:v>
                </c:pt>
                <c:pt idx="131">
                  <c:v>42400</c:v>
                </c:pt>
                <c:pt idx="132">
                  <c:v>42429</c:v>
                </c:pt>
                <c:pt idx="133">
                  <c:v>42460</c:v>
                </c:pt>
                <c:pt idx="134">
                  <c:v>42490</c:v>
                </c:pt>
                <c:pt idx="135">
                  <c:v>42521</c:v>
                </c:pt>
                <c:pt idx="136">
                  <c:v>42551</c:v>
                </c:pt>
                <c:pt idx="137">
                  <c:v>42582</c:v>
                </c:pt>
                <c:pt idx="138">
                  <c:v>42613</c:v>
                </c:pt>
                <c:pt idx="139">
                  <c:v>42643</c:v>
                </c:pt>
                <c:pt idx="140">
                  <c:v>42674</c:v>
                </c:pt>
                <c:pt idx="141">
                  <c:v>42704</c:v>
                </c:pt>
                <c:pt idx="142">
                  <c:v>42735</c:v>
                </c:pt>
                <c:pt idx="143">
                  <c:v>42766</c:v>
                </c:pt>
                <c:pt idx="144">
                  <c:v>42794</c:v>
                </c:pt>
                <c:pt idx="145">
                  <c:v>42825</c:v>
                </c:pt>
                <c:pt idx="146">
                  <c:v>42855</c:v>
                </c:pt>
                <c:pt idx="147">
                  <c:v>42886</c:v>
                </c:pt>
                <c:pt idx="148">
                  <c:v>42916</c:v>
                </c:pt>
                <c:pt idx="149">
                  <c:v>42947</c:v>
                </c:pt>
                <c:pt idx="150">
                  <c:v>42978</c:v>
                </c:pt>
                <c:pt idx="151">
                  <c:v>43008</c:v>
                </c:pt>
                <c:pt idx="152">
                  <c:v>43039</c:v>
                </c:pt>
                <c:pt idx="153">
                  <c:v>43069</c:v>
                </c:pt>
                <c:pt idx="154">
                  <c:v>43100</c:v>
                </c:pt>
                <c:pt idx="155">
                  <c:v>43131</c:v>
                </c:pt>
                <c:pt idx="156">
                  <c:v>43159</c:v>
                </c:pt>
                <c:pt idx="157">
                  <c:v>43190</c:v>
                </c:pt>
                <c:pt idx="158">
                  <c:v>43220</c:v>
                </c:pt>
                <c:pt idx="159">
                  <c:v>43251</c:v>
                </c:pt>
                <c:pt idx="160">
                  <c:v>43281</c:v>
                </c:pt>
                <c:pt idx="161">
                  <c:v>43312</c:v>
                </c:pt>
                <c:pt idx="162">
                  <c:v>43343</c:v>
                </c:pt>
                <c:pt idx="163">
                  <c:v>43373</c:v>
                </c:pt>
                <c:pt idx="164">
                  <c:v>43404</c:v>
                </c:pt>
                <c:pt idx="165">
                  <c:v>43434</c:v>
                </c:pt>
                <c:pt idx="166">
                  <c:v>43465</c:v>
                </c:pt>
                <c:pt idx="167">
                  <c:v>43496</c:v>
                </c:pt>
                <c:pt idx="168">
                  <c:v>43524</c:v>
                </c:pt>
                <c:pt idx="169">
                  <c:v>43555</c:v>
                </c:pt>
                <c:pt idx="170">
                  <c:v>43585</c:v>
                </c:pt>
                <c:pt idx="171">
                  <c:v>43616</c:v>
                </c:pt>
                <c:pt idx="172">
                  <c:v>43646</c:v>
                </c:pt>
                <c:pt idx="173">
                  <c:v>43677</c:v>
                </c:pt>
                <c:pt idx="174">
                  <c:v>43708</c:v>
                </c:pt>
                <c:pt idx="175">
                  <c:v>43738</c:v>
                </c:pt>
                <c:pt idx="176">
                  <c:v>43769</c:v>
                </c:pt>
                <c:pt idx="177">
                  <c:v>43799</c:v>
                </c:pt>
                <c:pt idx="178">
                  <c:v>43830</c:v>
                </c:pt>
                <c:pt idx="179">
                  <c:v>43861</c:v>
                </c:pt>
                <c:pt idx="180">
                  <c:v>43890</c:v>
                </c:pt>
                <c:pt idx="181">
                  <c:v>43921</c:v>
                </c:pt>
                <c:pt idx="182">
                  <c:v>43951</c:v>
                </c:pt>
                <c:pt idx="183">
                  <c:v>43982</c:v>
                </c:pt>
                <c:pt idx="184">
                  <c:v>44012</c:v>
                </c:pt>
                <c:pt idx="185">
                  <c:v>44043</c:v>
                </c:pt>
                <c:pt idx="186">
                  <c:v>44074</c:v>
                </c:pt>
                <c:pt idx="187">
                  <c:v>44104</c:v>
                </c:pt>
                <c:pt idx="188">
                  <c:v>44135</c:v>
                </c:pt>
                <c:pt idx="189">
                  <c:v>44165</c:v>
                </c:pt>
                <c:pt idx="190">
                  <c:v>44196</c:v>
                </c:pt>
                <c:pt idx="191">
                  <c:v>44227</c:v>
                </c:pt>
                <c:pt idx="192">
                  <c:v>44255</c:v>
                </c:pt>
                <c:pt idx="193">
                  <c:v>44286</c:v>
                </c:pt>
                <c:pt idx="194">
                  <c:v>44316</c:v>
                </c:pt>
                <c:pt idx="195">
                  <c:v>44347</c:v>
                </c:pt>
                <c:pt idx="196">
                  <c:v>44377</c:v>
                </c:pt>
                <c:pt idx="197">
                  <c:v>44408</c:v>
                </c:pt>
                <c:pt idx="198">
                  <c:v>44439</c:v>
                </c:pt>
                <c:pt idx="199">
                  <c:v>44469</c:v>
                </c:pt>
                <c:pt idx="200">
                  <c:v>44500</c:v>
                </c:pt>
                <c:pt idx="201">
                  <c:v>44530</c:v>
                </c:pt>
                <c:pt idx="202">
                  <c:v>44561</c:v>
                </c:pt>
                <c:pt idx="203">
                  <c:v>44592</c:v>
                </c:pt>
              </c:numCache>
            </c:numRef>
          </c:cat>
          <c:val>
            <c:numRef>
              <c:f>'Median Home Sales Price'!$B$6:$GW$6</c:f>
              <c:numCache>
                <c:formatCode>General</c:formatCode>
                <c:ptCount val="204"/>
                <c:pt idx="0">
                  <c:v>317416</c:v>
                </c:pt>
                <c:pt idx="1">
                  <c:v>321483</c:v>
                </c:pt>
                <c:pt idx="2">
                  <c:v>326051</c:v>
                </c:pt>
                <c:pt idx="3">
                  <c:v>332043</c:v>
                </c:pt>
                <c:pt idx="4">
                  <c:v>338272</c:v>
                </c:pt>
                <c:pt idx="5">
                  <c:v>342774</c:v>
                </c:pt>
                <c:pt idx="6">
                  <c:v>347857</c:v>
                </c:pt>
                <c:pt idx="7">
                  <c:v>352404</c:v>
                </c:pt>
                <c:pt idx="8">
                  <c:v>358039</c:v>
                </c:pt>
                <c:pt idx="9">
                  <c:v>364499</c:v>
                </c:pt>
                <c:pt idx="10">
                  <c:v>369789</c:v>
                </c:pt>
                <c:pt idx="11">
                  <c:v>375687</c:v>
                </c:pt>
                <c:pt idx="12">
                  <c:v>380935</c:v>
                </c:pt>
                <c:pt idx="13">
                  <c:v>385478</c:v>
                </c:pt>
                <c:pt idx="14">
                  <c:v>388054</c:v>
                </c:pt>
                <c:pt idx="15">
                  <c:v>388939</c:v>
                </c:pt>
                <c:pt idx="16">
                  <c:v>387760</c:v>
                </c:pt>
                <c:pt idx="17">
                  <c:v>385336</c:v>
                </c:pt>
                <c:pt idx="18">
                  <c:v>382773</c:v>
                </c:pt>
                <c:pt idx="19">
                  <c:v>381121</c:v>
                </c:pt>
                <c:pt idx="20">
                  <c:v>379867</c:v>
                </c:pt>
                <c:pt idx="21">
                  <c:v>380230</c:v>
                </c:pt>
                <c:pt idx="22">
                  <c:v>379887</c:v>
                </c:pt>
                <c:pt idx="23">
                  <c:v>380666</c:v>
                </c:pt>
                <c:pt idx="24">
                  <c:v>379741</c:v>
                </c:pt>
                <c:pt idx="25">
                  <c:v>379263</c:v>
                </c:pt>
                <c:pt idx="26">
                  <c:v>377506</c:v>
                </c:pt>
                <c:pt idx="27">
                  <c:v>374586</c:v>
                </c:pt>
                <c:pt idx="28">
                  <c:v>370154</c:v>
                </c:pt>
                <c:pt idx="29">
                  <c:v>363409</c:v>
                </c:pt>
                <c:pt idx="30">
                  <c:v>357542</c:v>
                </c:pt>
                <c:pt idx="31">
                  <c:v>351833</c:v>
                </c:pt>
                <c:pt idx="32">
                  <c:v>348020</c:v>
                </c:pt>
                <c:pt idx="33">
                  <c:v>344317</c:v>
                </c:pt>
                <c:pt idx="34">
                  <c:v>339678</c:v>
                </c:pt>
                <c:pt idx="35">
                  <c:v>334557</c:v>
                </c:pt>
                <c:pt idx="36">
                  <c:v>329098</c:v>
                </c:pt>
                <c:pt idx="37">
                  <c:v>324929</c:v>
                </c:pt>
                <c:pt idx="38">
                  <c:v>319163</c:v>
                </c:pt>
                <c:pt idx="39">
                  <c:v>313711</c:v>
                </c:pt>
                <c:pt idx="40">
                  <c:v>308944</c:v>
                </c:pt>
                <c:pt idx="41">
                  <c:v>303110</c:v>
                </c:pt>
                <c:pt idx="42">
                  <c:v>293040</c:v>
                </c:pt>
                <c:pt idx="43">
                  <c:v>282191</c:v>
                </c:pt>
                <c:pt idx="44">
                  <c:v>274068</c:v>
                </c:pt>
                <c:pt idx="45">
                  <c:v>270972</c:v>
                </c:pt>
                <c:pt idx="46">
                  <c:v>268943</c:v>
                </c:pt>
                <c:pt idx="47">
                  <c:v>267242</c:v>
                </c:pt>
                <c:pt idx="48">
                  <c:v>265627</c:v>
                </c:pt>
                <c:pt idx="49">
                  <c:v>263371</c:v>
                </c:pt>
                <c:pt idx="50">
                  <c:v>261043</c:v>
                </c:pt>
                <c:pt idx="51">
                  <c:v>257367</c:v>
                </c:pt>
                <c:pt idx="52">
                  <c:v>254683</c:v>
                </c:pt>
                <c:pt idx="53">
                  <c:v>252614</c:v>
                </c:pt>
                <c:pt idx="54">
                  <c:v>248606</c:v>
                </c:pt>
                <c:pt idx="55">
                  <c:v>245256</c:v>
                </c:pt>
                <c:pt idx="56">
                  <c:v>241851</c:v>
                </c:pt>
                <c:pt idx="57">
                  <c:v>242667</c:v>
                </c:pt>
                <c:pt idx="58">
                  <c:v>243009</c:v>
                </c:pt>
                <c:pt idx="59">
                  <c:v>243870</c:v>
                </c:pt>
                <c:pt idx="60">
                  <c:v>244779</c:v>
                </c:pt>
                <c:pt idx="61">
                  <c:v>245915</c:v>
                </c:pt>
                <c:pt idx="62">
                  <c:v>246249</c:v>
                </c:pt>
                <c:pt idx="63">
                  <c:v>245555</c:v>
                </c:pt>
                <c:pt idx="64">
                  <c:v>244073</c:v>
                </c:pt>
                <c:pt idx="65">
                  <c:v>241878</c:v>
                </c:pt>
                <c:pt idx="66">
                  <c:v>240063</c:v>
                </c:pt>
                <c:pt idx="67">
                  <c:v>238792</c:v>
                </c:pt>
                <c:pt idx="68">
                  <c:v>238043</c:v>
                </c:pt>
                <c:pt idx="69">
                  <c:v>236835</c:v>
                </c:pt>
                <c:pt idx="70">
                  <c:v>235942</c:v>
                </c:pt>
                <c:pt idx="71">
                  <c:v>234841</c:v>
                </c:pt>
                <c:pt idx="72">
                  <c:v>234091</c:v>
                </c:pt>
                <c:pt idx="73">
                  <c:v>232505</c:v>
                </c:pt>
                <c:pt idx="74">
                  <c:v>231291</c:v>
                </c:pt>
                <c:pt idx="75">
                  <c:v>229094</c:v>
                </c:pt>
                <c:pt idx="76">
                  <c:v>226793</c:v>
                </c:pt>
                <c:pt idx="77">
                  <c:v>224145</c:v>
                </c:pt>
                <c:pt idx="78">
                  <c:v>225698</c:v>
                </c:pt>
                <c:pt idx="79">
                  <c:v>228040</c:v>
                </c:pt>
                <c:pt idx="80">
                  <c:v>230425</c:v>
                </c:pt>
                <c:pt idx="81">
                  <c:v>230113</c:v>
                </c:pt>
                <c:pt idx="82">
                  <c:v>229623</c:v>
                </c:pt>
                <c:pt idx="83">
                  <c:v>229446</c:v>
                </c:pt>
                <c:pt idx="84">
                  <c:v>228595</c:v>
                </c:pt>
                <c:pt idx="85">
                  <c:v>229166</c:v>
                </c:pt>
                <c:pt idx="86">
                  <c:v>229904</c:v>
                </c:pt>
                <c:pt idx="87">
                  <c:v>231183</c:v>
                </c:pt>
                <c:pt idx="88">
                  <c:v>231384</c:v>
                </c:pt>
                <c:pt idx="89">
                  <c:v>231627</c:v>
                </c:pt>
                <c:pt idx="90">
                  <c:v>234845</c:v>
                </c:pt>
                <c:pt idx="91">
                  <c:v>238299</c:v>
                </c:pt>
                <c:pt idx="92">
                  <c:v>242562</c:v>
                </c:pt>
                <c:pt idx="93">
                  <c:v>244726</c:v>
                </c:pt>
                <c:pt idx="94">
                  <c:v>248254</c:v>
                </c:pt>
                <c:pt idx="95">
                  <c:v>251197</c:v>
                </c:pt>
                <c:pt idx="96">
                  <c:v>254305</c:v>
                </c:pt>
                <c:pt idx="97">
                  <c:v>256659</c:v>
                </c:pt>
                <c:pt idx="98">
                  <c:v>260463</c:v>
                </c:pt>
                <c:pt idx="99">
                  <c:v>264516</c:v>
                </c:pt>
                <c:pt idx="100">
                  <c:v>268616</c:v>
                </c:pt>
                <c:pt idx="101">
                  <c:v>270846</c:v>
                </c:pt>
                <c:pt idx="102">
                  <c:v>273099</c:v>
                </c:pt>
                <c:pt idx="103">
                  <c:v>275271</c:v>
                </c:pt>
                <c:pt idx="104">
                  <c:v>278727</c:v>
                </c:pt>
                <c:pt idx="105">
                  <c:v>281719</c:v>
                </c:pt>
                <c:pt idx="106">
                  <c:v>284816</c:v>
                </c:pt>
                <c:pt idx="107">
                  <c:v>286603</c:v>
                </c:pt>
                <c:pt idx="108">
                  <c:v>287935</c:v>
                </c:pt>
                <c:pt idx="109">
                  <c:v>288808</c:v>
                </c:pt>
                <c:pt idx="110">
                  <c:v>289929</c:v>
                </c:pt>
                <c:pt idx="111">
                  <c:v>291857</c:v>
                </c:pt>
                <c:pt idx="112">
                  <c:v>294894</c:v>
                </c:pt>
                <c:pt idx="113">
                  <c:v>296009</c:v>
                </c:pt>
                <c:pt idx="114">
                  <c:v>296475</c:v>
                </c:pt>
                <c:pt idx="115">
                  <c:v>295932</c:v>
                </c:pt>
                <c:pt idx="116">
                  <c:v>298045</c:v>
                </c:pt>
                <c:pt idx="117">
                  <c:v>299799</c:v>
                </c:pt>
                <c:pt idx="118">
                  <c:v>301420</c:v>
                </c:pt>
                <c:pt idx="119">
                  <c:v>301083</c:v>
                </c:pt>
                <c:pt idx="120">
                  <c:v>300910</c:v>
                </c:pt>
                <c:pt idx="121">
                  <c:v>301441</c:v>
                </c:pt>
                <c:pt idx="122">
                  <c:v>303288</c:v>
                </c:pt>
                <c:pt idx="123">
                  <c:v>305137</c:v>
                </c:pt>
                <c:pt idx="124">
                  <c:v>305401</c:v>
                </c:pt>
                <c:pt idx="125">
                  <c:v>305581</c:v>
                </c:pt>
                <c:pt idx="126">
                  <c:v>306637</c:v>
                </c:pt>
                <c:pt idx="127">
                  <c:v>307718</c:v>
                </c:pt>
                <c:pt idx="128">
                  <c:v>308858</c:v>
                </c:pt>
                <c:pt idx="129">
                  <c:v>308818</c:v>
                </c:pt>
                <c:pt idx="130">
                  <c:v>309936</c:v>
                </c:pt>
                <c:pt idx="131">
                  <c:v>312162</c:v>
                </c:pt>
                <c:pt idx="132">
                  <c:v>314390</c:v>
                </c:pt>
                <c:pt idx="133">
                  <c:v>316937</c:v>
                </c:pt>
                <c:pt idx="134">
                  <c:v>319181</c:v>
                </c:pt>
                <c:pt idx="135">
                  <c:v>322428</c:v>
                </c:pt>
                <c:pt idx="136">
                  <c:v>324171</c:v>
                </c:pt>
                <c:pt idx="137">
                  <c:v>321754</c:v>
                </c:pt>
                <c:pt idx="138">
                  <c:v>319391</c:v>
                </c:pt>
                <c:pt idx="139">
                  <c:v>318040</c:v>
                </c:pt>
                <c:pt idx="140">
                  <c:v>319857</c:v>
                </c:pt>
                <c:pt idx="141">
                  <c:v>320882</c:v>
                </c:pt>
                <c:pt idx="142">
                  <c:v>321698</c:v>
                </c:pt>
                <c:pt idx="143">
                  <c:v>322849</c:v>
                </c:pt>
                <c:pt idx="144">
                  <c:v>324163</c:v>
                </c:pt>
                <c:pt idx="145">
                  <c:v>327022</c:v>
                </c:pt>
                <c:pt idx="146">
                  <c:v>330073</c:v>
                </c:pt>
                <c:pt idx="147">
                  <c:v>332767</c:v>
                </c:pt>
                <c:pt idx="148">
                  <c:v>334062</c:v>
                </c:pt>
                <c:pt idx="149">
                  <c:v>333740</c:v>
                </c:pt>
                <c:pt idx="150">
                  <c:v>333796</c:v>
                </c:pt>
                <c:pt idx="151">
                  <c:v>333785</c:v>
                </c:pt>
                <c:pt idx="152">
                  <c:v>335655</c:v>
                </c:pt>
                <c:pt idx="153">
                  <c:v>337496</c:v>
                </c:pt>
                <c:pt idx="154">
                  <c:v>339157</c:v>
                </c:pt>
                <c:pt idx="155">
                  <c:v>341419</c:v>
                </c:pt>
                <c:pt idx="156">
                  <c:v>343920</c:v>
                </c:pt>
                <c:pt idx="157">
                  <c:v>346840</c:v>
                </c:pt>
                <c:pt idx="158">
                  <c:v>348963</c:v>
                </c:pt>
                <c:pt idx="159">
                  <c:v>350531</c:v>
                </c:pt>
                <c:pt idx="160">
                  <c:v>351710</c:v>
                </c:pt>
                <c:pt idx="161">
                  <c:v>351921</c:v>
                </c:pt>
                <c:pt idx="162">
                  <c:v>351234</c:v>
                </c:pt>
                <c:pt idx="163">
                  <c:v>350253</c:v>
                </c:pt>
                <c:pt idx="164">
                  <c:v>349845</c:v>
                </c:pt>
                <c:pt idx="165">
                  <c:v>350177</c:v>
                </c:pt>
                <c:pt idx="166">
                  <c:v>350671</c:v>
                </c:pt>
                <c:pt idx="167">
                  <c:v>351505</c:v>
                </c:pt>
                <c:pt idx="168">
                  <c:v>351832</c:v>
                </c:pt>
                <c:pt idx="169">
                  <c:v>352488</c:v>
                </c:pt>
                <c:pt idx="170">
                  <c:v>353250</c:v>
                </c:pt>
                <c:pt idx="171">
                  <c:v>354908</c:v>
                </c:pt>
                <c:pt idx="172">
                  <c:v>355758</c:v>
                </c:pt>
                <c:pt idx="173">
                  <c:v>356604</c:v>
                </c:pt>
                <c:pt idx="174">
                  <c:v>355592</c:v>
                </c:pt>
                <c:pt idx="175">
                  <c:v>355697</c:v>
                </c:pt>
                <c:pt idx="176">
                  <c:v>355900</c:v>
                </c:pt>
                <c:pt idx="177">
                  <c:v>356598</c:v>
                </c:pt>
                <c:pt idx="178">
                  <c:v>356531</c:v>
                </c:pt>
                <c:pt idx="179">
                  <c:v>357447</c:v>
                </c:pt>
                <c:pt idx="180">
                  <c:v>358124</c:v>
                </c:pt>
                <c:pt idx="181">
                  <c:v>359785</c:v>
                </c:pt>
                <c:pt idx="182">
                  <c:v>359339</c:v>
                </c:pt>
                <c:pt idx="183">
                  <c:v>358834</c:v>
                </c:pt>
                <c:pt idx="184">
                  <c:v>358704</c:v>
                </c:pt>
                <c:pt idx="185">
                  <c:v>358558</c:v>
                </c:pt>
                <c:pt idx="186">
                  <c:v>363830</c:v>
                </c:pt>
                <c:pt idx="187">
                  <c:v>367738</c:v>
                </c:pt>
                <c:pt idx="188">
                  <c:v>373366</c:v>
                </c:pt>
                <c:pt idx="189">
                  <c:v>376116</c:v>
                </c:pt>
                <c:pt idx="190">
                  <c:v>380060</c:v>
                </c:pt>
                <c:pt idx="191">
                  <c:v>386339</c:v>
                </c:pt>
                <c:pt idx="192">
                  <c:v>393173</c:v>
                </c:pt>
                <c:pt idx="193">
                  <c:v>393923</c:v>
                </c:pt>
                <c:pt idx="194">
                  <c:v>393648</c:v>
                </c:pt>
                <c:pt idx="195">
                  <c:v>392991</c:v>
                </c:pt>
                <c:pt idx="196">
                  <c:v>396878</c:v>
                </c:pt>
                <c:pt idx="197">
                  <c:v>403820</c:v>
                </c:pt>
                <c:pt idx="198">
                  <c:v>410934</c:v>
                </c:pt>
                <c:pt idx="199">
                  <c:v>423574</c:v>
                </c:pt>
                <c:pt idx="200">
                  <c:v>428902</c:v>
                </c:pt>
                <c:pt idx="201">
                  <c:v>432750</c:v>
                </c:pt>
                <c:pt idx="202">
                  <c:v>435817</c:v>
                </c:pt>
                <c:pt idx="203">
                  <c:v>443365</c:v>
                </c:pt>
              </c:numCache>
            </c:numRef>
          </c:val>
          <c:smooth val="0"/>
          <c:extLst>
            <c:ext xmlns:c16="http://schemas.microsoft.com/office/drawing/2014/chart" uri="{C3380CC4-5D6E-409C-BE32-E72D297353CC}">
              <c16:uniqueId val="{00000000-C69A-4293-BF1C-90BFB96DD757}"/>
            </c:ext>
          </c:extLst>
        </c:ser>
        <c:ser>
          <c:idx val="2"/>
          <c:order val="1"/>
          <c:tx>
            <c:strRef>
              <c:f>'Median Home Sales Price'!$A$4</c:f>
              <c:strCache>
                <c:ptCount val="1"/>
                <c:pt idx="0">
                  <c:v>Ione</c:v>
                </c:pt>
              </c:strCache>
            </c:strRef>
          </c:tx>
          <c:spPr>
            <a:ln w="28575" cap="rnd">
              <a:solidFill>
                <a:schemeClr val="accent3"/>
              </a:solidFill>
              <a:round/>
            </a:ln>
            <a:effectLst/>
          </c:spPr>
          <c:marker>
            <c:symbol val="none"/>
          </c:marker>
          <c:cat>
            <c:numRef>
              <c:f>'Median Home Sales Price'!$B$1:$GW$1</c:f>
              <c:numCache>
                <c:formatCode>m/d/yyyy</c:formatCode>
                <c:ptCount val="204"/>
                <c:pt idx="0">
                  <c:v>38411</c:v>
                </c:pt>
                <c:pt idx="1">
                  <c:v>38442</c:v>
                </c:pt>
                <c:pt idx="2">
                  <c:v>38472</c:v>
                </c:pt>
                <c:pt idx="3">
                  <c:v>38503</c:v>
                </c:pt>
                <c:pt idx="4">
                  <c:v>38533</c:v>
                </c:pt>
                <c:pt idx="5">
                  <c:v>38564</c:v>
                </c:pt>
                <c:pt idx="6">
                  <c:v>38595</c:v>
                </c:pt>
                <c:pt idx="7">
                  <c:v>38625</c:v>
                </c:pt>
                <c:pt idx="8">
                  <c:v>38656</c:v>
                </c:pt>
                <c:pt idx="9">
                  <c:v>38686</c:v>
                </c:pt>
                <c:pt idx="10">
                  <c:v>38717</c:v>
                </c:pt>
                <c:pt idx="11">
                  <c:v>38748</c:v>
                </c:pt>
                <c:pt idx="12">
                  <c:v>38776</c:v>
                </c:pt>
                <c:pt idx="13">
                  <c:v>38807</c:v>
                </c:pt>
                <c:pt idx="14">
                  <c:v>38837</c:v>
                </c:pt>
                <c:pt idx="15">
                  <c:v>38868</c:v>
                </c:pt>
                <c:pt idx="16">
                  <c:v>38898</c:v>
                </c:pt>
                <c:pt idx="17">
                  <c:v>38929</c:v>
                </c:pt>
                <c:pt idx="18">
                  <c:v>38960</c:v>
                </c:pt>
                <c:pt idx="19">
                  <c:v>38990</c:v>
                </c:pt>
                <c:pt idx="20">
                  <c:v>39021</c:v>
                </c:pt>
                <c:pt idx="21">
                  <c:v>39051</c:v>
                </c:pt>
                <c:pt idx="22">
                  <c:v>39082</c:v>
                </c:pt>
                <c:pt idx="23">
                  <c:v>39113</c:v>
                </c:pt>
                <c:pt idx="24">
                  <c:v>39141</c:v>
                </c:pt>
                <c:pt idx="25">
                  <c:v>39172</c:v>
                </c:pt>
                <c:pt idx="26">
                  <c:v>39202</c:v>
                </c:pt>
                <c:pt idx="27">
                  <c:v>39233</c:v>
                </c:pt>
                <c:pt idx="28">
                  <c:v>39263</c:v>
                </c:pt>
                <c:pt idx="29">
                  <c:v>39294</c:v>
                </c:pt>
                <c:pt idx="30">
                  <c:v>39325</c:v>
                </c:pt>
                <c:pt idx="31">
                  <c:v>39355</c:v>
                </c:pt>
                <c:pt idx="32">
                  <c:v>39386</c:v>
                </c:pt>
                <c:pt idx="33">
                  <c:v>39416</c:v>
                </c:pt>
                <c:pt idx="34">
                  <c:v>39447</c:v>
                </c:pt>
                <c:pt idx="35">
                  <c:v>39478</c:v>
                </c:pt>
                <c:pt idx="36">
                  <c:v>39507</c:v>
                </c:pt>
                <c:pt idx="37">
                  <c:v>39538</c:v>
                </c:pt>
                <c:pt idx="38">
                  <c:v>39568</c:v>
                </c:pt>
                <c:pt idx="39">
                  <c:v>39599</c:v>
                </c:pt>
                <c:pt idx="40">
                  <c:v>39629</c:v>
                </c:pt>
                <c:pt idx="41">
                  <c:v>39660</c:v>
                </c:pt>
                <c:pt idx="42">
                  <c:v>39691</c:v>
                </c:pt>
                <c:pt idx="43">
                  <c:v>39721</c:v>
                </c:pt>
                <c:pt idx="44">
                  <c:v>39752</c:v>
                </c:pt>
                <c:pt idx="45">
                  <c:v>39782</c:v>
                </c:pt>
                <c:pt idx="46">
                  <c:v>39813</c:v>
                </c:pt>
                <c:pt idx="47">
                  <c:v>39844</c:v>
                </c:pt>
                <c:pt idx="48">
                  <c:v>39872</c:v>
                </c:pt>
                <c:pt idx="49">
                  <c:v>39903</c:v>
                </c:pt>
                <c:pt idx="50">
                  <c:v>39933</c:v>
                </c:pt>
                <c:pt idx="51">
                  <c:v>39964</c:v>
                </c:pt>
                <c:pt idx="52">
                  <c:v>39994</c:v>
                </c:pt>
                <c:pt idx="53">
                  <c:v>40025</c:v>
                </c:pt>
                <c:pt idx="54">
                  <c:v>40056</c:v>
                </c:pt>
                <c:pt idx="55">
                  <c:v>40086</c:v>
                </c:pt>
                <c:pt idx="56">
                  <c:v>40117</c:v>
                </c:pt>
                <c:pt idx="57">
                  <c:v>40147</c:v>
                </c:pt>
                <c:pt idx="58">
                  <c:v>40178</c:v>
                </c:pt>
                <c:pt idx="59">
                  <c:v>40209</c:v>
                </c:pt>
                <c:pt idx="60">
                  <c:v>40237</c:v>
                </c:pt>
                <c:pt idx="61">
                  <c:v>40268</c:v>
                </c:pt>
                <c:pt idx="62">
                  <c:v>40298</c:v>
                </c:pt>
                <c:pt idx="63">
                  <c:v>40329</c:v>
                </c:pt>
                <c:pt idx="64">
                  <c:v>40359</c:v>
                </c:pt>
                <c:pt idx="65">
                  <c:v>40390</c:v>
                </c:pt>
                <c:pt idx="66">
                  <c:v>40421</c:v>
                </c:pt>
                <c:pt idx="67">
                  <c:v>40451</c:v>
                </c:pt>
                <c:pt idx="68">
                  <c:v>40482</c:v>
                </c:pt>
                <c:pt idx="69">
                  <c:v>40512</c:v>
                </c:pt>
                <c:pt idx="70">
                  <c:v>40543</c:v>
                </c:pt>
                <c:pt idx="71">
                  <c:v>40574</c:v>
                </c:pt>
                <c:pt idx="72">
                  <c:v>40602</c:v>
                </c:pt>
                <c:pt idx="73">
                  <c:v>40633</c:v>
                </c:pt>
                <c:pt idx="74">
                  <c:v>40663</c:v>
                </c:pt>
                <c:pt idx="75">
                  <c:v>40694</c:v>
                </c:pt>
                <c:pt idx="76">
                  <c:v>40724</c:v>
                </c:pt>
                <c:pt idx="77">
                  <c:v>40755</c:v>
                </c:pt>
                <c:pt idx="78">
                  <c:v>40786</c:v>
                </c:pt>
                <c:pt idx="79">
                  <c:v>40816</c:v>
                </c:pt>
                <c:pt idx="80">
                  <c:v>40847</c:v>
                </c:pt>
                <c:pt idx="81">
                  <c:v>40877</c:v>
                </c:pt>
                <c:pt idx="82">
                  <c:v>40908</c:v>
                </c:pt>
                <c:pt idx="83">
                  <c:v>40939</c:v>
                </c:pt>
                <c:pt idx="84">
                  <c:v>40968</c:v>
                </c:pt>
                <c:pt idx="85">
                  <c:v>40999</c:v>
                </c:pt>
                <c:pt idx="86">
                  <c:v>41029</c:v>
                </c:pt>
                <c:pt idx="87">
                  <c:v>41060</c:v>
                </c:pt>
                <c:pt idx="88">
                  <c:v>41090</c:v>
                </c:pt>
                <c:pt idx="89">
                  <c:v>41121</c:v>
                </c:pt>
                <c:pt idx="90">
                  <c:v>41152</c:v>
                </c:pt>
                <c:pt idx="91">
                  <c:v>41182</c:v>
                </c:pt>
                <c:pt idx="92">
                  <c:v>41213</c:v>
                </c:pt>
                <c:pt idx="93">
                  <c:v>41243</c:v>
                </c:pt>
                <c:pt idx="94">
                  <c:v>41274</c:v>
                </c:pt>
                <c:pt idx="95">
                  <c:v>41305</c:v>
                </c:pt>
                <c:pt idx="96">
                  <c:v>41333</c:v>
                </c:pt>
                <c:pt idx="97">
                  <c:v>41364</c:v>
                </c:pt>
                <c:pt idx="98">
                  <c:v>41394</c:v>
                </c:pt>
                <c:pt idx="99">
                  <c:v>41425</c:v>
                </c:pt>
                <c:pt idx="100">
                  <c:v>41455</c:v>
                </c:pt>
                <c:pt idx="101">
                  <c:v>41486</c:v>
                </c:pt>
                <c:pt idx="102">
                  <c:v>41517</c:v>
                </c:pt>
                <c:pt idx="103">
                  <c:v>41547</c:v>
                </c:pt>
                <c:pt idx="104">
                  <c:v>41578</c:v>
                </c:pt>
                <c:pt idx="105">
                  <c:v>41608</c:v>
                </c:pt>
                <c:pt idx="106">
                  <c:v>41639</c:v>
                </c:pt>
                <c:pt idx="107">
                  <c:v>41670</c:v>
                </c:pt>
                <c:pt idx="108">
                  <c:v>41698</c:v>
                </c:pt>
                <c:pt idx="109">
                  <c:v>41729</c:v>
                </c:pt>
                <c:pt idx="110">
                  <c:v>41759</c:v>
                </c:pt>
                <c:pt idx="111">
                  <c:v>41790</c:v>
                </c:pt>
                <c:pt idx="112">
                  <c:v>41820</c:v>
                </c:pt>
                <c:pt idx="113">
                  <c:v>41851</c:v>
                </c:pt>
                <c:pt idx="114">
                  <c:v>41882</c:v>
                </c:pt>
                <c:pt idx="115">
                  <c:v>41912</c:v>
                </c:pt>
                <c:pt idx="116">
                  <c:v>41943</c:v>
                </c:pt>
                <c:pt idx="117">
                  <c:v>41973</c:v>
                </c:pt>
                <c:pt idx="118">
                  <c:v>42004</c:v>
                </c:pt>
                <c:pt idx="119">
                  <c:v>42035</c:v>
                </c:pt>
                <c:pt idx="120">
                  <c:v>42063</c:v>
                </c:pt>
                <c:pt idx="121">
                  <c:v>42094</c:v>
                </c:pt>
                <c:pt idx="122">
                  <c:v>42124</c:v>
                </c:pt>
                <c:pt idx="123">
                  <c:v>42155</c:v>
                </c:pt>
                <c:pt idx="124">
                  <c:v>42185</c:v>
                </c:pt>
                <c:pt idx="125">
                  <c:v>42216</c:v>
                </c:pt>
                <c:pt idx="126">
                  <c:v>42247</c:v>
                </c:pt>
                <c:pt idx="127">
                  <c:v>42277</c:v>
                </c:pt>
                <c:pt idx="128">
                  <c:v>42308</c:v>
                </c:pt>
                <c:pt idx="129">
                  <c:v>42338</c:v>
                </c:pt>
                <c:pt idx="130">
                  <c:v>42369</c:v>
                </c:pt>
                <c:pt idx="131">
                  <c:v>42400</c:v>
                </c:pt>
                <c:pt idx="132">
                  <c:v>42429</c:v>
                </c:pt>
                <c:pt idx="133">
                  <c:v>42460</c:v>
                </c:pt>
                <c:pt idx="134">
                  <c:v>42490</c:v>
                </c:pt>
                <c:pt idx="135">
                  <c:v>42521</c:v>
                </c:pt>
                <c:pt idx="136">
                  <c:v>42551</c:v>
                </c:pt>
                <c:pt idx="137">
                  <c:v>42582</c:v>
                </c:pt>
                <c:pt idx="138">
                  <c:v>42613</c:v>
                </c:pt>
                <c:pt idx="139">
                  <c:v>42643</c:v>
                </c:pt>
                <c:pt idx="140">
                  <c:v>42674</c:v>
                </c:pt>
                <c:pt idx="141">
                  <c:v>42704</c:v>
                </c:pt>
                <c:pt idx="142">
                  <c:v>42735</c:v>
                </c:pt>
                <c:pt idx="143">
                  <c:v>42766</c:v>
                </c:pt>
                <c:pt idx="144">
                  <c:v>42794</c:v>
                </c:pt>
                <c:pt idx="145">
                  <c:v>42825</c:v>
                </c:pt>
                <c:pt idx="146">
                  <c:v>42855</c:v>
                </c:pt>
                <c:pt idx="147">
                  <c:v>42886</c:v>
                </c:pt>
                <c:pt idx="148">
                  <c:v>42916</c:v>
                </c:pt>
                <c:pt idx="149">
                  <c:v>42947</c:v>
                </c:pt>
                <c:pt idx="150">
                  <c:v>42978</c:v>
                </c:pt>
                <c:pt idx="151">
                  <c:v>43008</c:v>
                </c:pt>
                <c:pt idx="152">
                  <c:v>43039</c:v>
                </c:pt>
                <c:pt idx="153">
                  <c:v>43069</c:v>
                </c:pt>
                <c:pt idx="154">
                  <c:v>43100</c:v>
                </c:pt>
                <c:pt idx="155">
                  <c:v>43131</c:v>
                </c:pt>
                <c:pt idx="156">
                  <c:v>43159</c:v>
                </c:pt>
                <c:pt idx="157">
                  <c:v>43190</c:v>
                </c:pt>
                <c:pt idx="158">
                  <c:v>43220</c:v>
                </c:pt>
                <c:pt idx="159">
                  <c:v>43251</c:v>
                </c:pt>
                <c:pt idx="160">
                  <c:v>43281</c:v>
                </c:pt>
                <c:pt idx="161">
                  <c:v>43312</c:v>
                </c:pt>
                <c:pt idx="162">
                  <c:v>43343</c:v>
                </c:pt>
                <c:pt idx="163">
                  <c:v>43373</c:v>
                </c:pt>
                <c:pt idx="164">
                  <c:v>43404</c:v>
                </c:pt>
                <c:pt idx="165">
                  <c:v>43434</c:v>
                </c:pt>
                <c:pt idx="166">
                  <c:v>43465</c:v>
                </c:pt>
                <c:pt idx="167">
                  <c:v>43496</c:v>
                </c:pt>
                <c:pt idx="168">
                  <c:v>43524</c:v>
                </c:pt>
                <c:pt idx="169">
                  <c:v>43555</c:v>
                </c:pt>
                <c:pt idx="170">
                  <c:v>43585</c:v>
                </c:pt>
                <c:pt idx="171">
                  <c:v>43616</c:v>
                </c:pt>
                <c:pt idx="172">
                  <c:v>43646</c:v>
                </c:pt>
                <c:pt idx="173">
                  <c:v>43677</c:v>
                </c:pt>
                <c:pt idx="174">
                  <c:v>43708</c:v>
                </c:pt>
                <c:pt idx="175">
                  <c:v>43738</c:v>
                </c:pt>
                <c:pt idx="176">
                  <c:v>43769</c:v>
                </c:pt>
                <c:pt idx="177">
                  <c:v>43799</c:v>
                </c:pt>
                <c:pt idx="178">
                  <c:v>43830</c:v>
                </c:pt>
                <c:pt idx="179">
                  <c:v>43861</c:v>
                </c:pt>
                <c:pt idx="180">
                  <c:v>43890</c:v>
                </c:pt>
                <c:pt idx="181">
                  <c:v>43921</c:v>
                </c:pt>
                <c:pt idx="182">
                  <c:v>43951</c:v>
                </c:pt>
                <c:pt idx="183">
                  <c:v>43982</c:v>
                </c:pt>
                <c:pt idx="184">
                  <c:v>44012</c:v>
                </c:pt>
                <c:pt idx="185">
                  <c:v>44043</c:v>
                </c:pt>
                <c:pt idx="186">
                  <c:v>44074</c:v>
                </c:pt>
                <c:pt idx="187">
                  <c:v>44104</c:v>
                </c:pt>
                <c:pt idx="188">
                  <c:v>44135</c:v>
                </c:pt>
                <c:pt idx="189">
                  <c:v>44165</c:v>
                </c:pt>
                <c:pt idx="190">
                  <c:v>44196</c:v>
                </c:pt>
                <c:pt idx="191">
                  <c:v>44227</c:v>
                </c:pt>
                <c:pt idx="192">
                  <c:v>44255</c:v>
                </c:pt>
                <c:pt idx="193">
                  <c:v>44286</c:v>
                </c:pt>
                <c:pt idx="194">
                  <c:v>44316</c:v>
                </c:pt>
                <c:pt idx="195">
                  <c:v>44347</c:v>
                </c:pt>
                <c:pt idx="196">
                  <c:v>44377</c:v>
                </c:pt>
                <c:pt idx="197">
                  <c:v>44408</c:v>
                </c:pt>
                <c:pt idx="198">
                  <c:v>44439</c:v>
                </c:pt>
                <c:pt idx="199">
                  <c:v>44469</c:v>
                </c:pt>
                <c:pt idx="200">
                  <c:v>44500</c:v>
                </c:pt>
                <c:pt idx="201">
                  <c:v>44530</c:v>
                </c:pt>
                <c:pt idx="202">
                  <c:v>44561</c:v>
                </c:pt>
                <c:pt idx="203">
                  <c:v>44592</c:v>
                </c:pt>
              </c:numCache>
            </c:numRef>
          </c:cat>
          <c:val>
            <c:numRef>
              <c:f>'Median Home Sales Price'!$B$4:$GW$4</c:f>
              <c:numCache>
                <c:formatCode>General</c:formatCode>
                <c:ptCount val="204"/>
                <c:pt idx="0">
                  <c:v>314627</c:v>
                </c:pt>
                <c:pt idx="1">
                  <c:v>318148</c:v>
                </c:pt>
                <c:pt idx="2">
                  <c:v>324541</c:v>
                </c:pt>
                <c:pt idx="3">
                  <c:v>330229</c:v>
                </c:pt>
                <c:pt idx="4">
                  <c:v>335844</c:v>
                </c:pt>
                <c:pt idx="5">
                  <c:v>341635</c:v>
                </c:pt>
                <c:pt idx="6">
                  <c:v>347314</c:v>
                </c:pt>
                <c:pt idx="7">
                  <c:v>352298</c:v>
                </c:pt>
                <c:pt idx="8">
                  <c:v>356884</c:v>
                </c:pt>
                <c:pt idx="9">
                  <c:v>360670</c:v>
                </c:pt>
                <c:pt idx="10">
                  <c:v>364311</c:v>
                </c:pt>
                <c:pt idx="11">
                  <c:v>367467</c:v>
                </c:pt>
                <c:pt idx="12">
                  <c:v>370227</c:v>
                </c:pt>
                <c:pt idx="13">
                  <c:v>372155</c:v>
                </c:pt>
                <c:pt idx="14">
                  <c:v>373373</c:v>
                </c:pt>
                <c:pt idx="15">
                  <c:v>374317</c:v>
                </c:pt>
                <c:pt idx="16">
                  <c:v>374789</c:v>
                </c:pt>
                <c:pt idx="17">
                  <c:v>374682</c:v>
                </c:pt>
                <c:pt idx="18">
                  <c:v>373625</c:v>
                </c:pt>
                <c:pt idx="19">
                  <c:v>371951</c:v>
                </c:pt>
                <c:pt idx="20">
                  <c:v>370062</c:v>
                </c:pt>
                <c:pt idx="21">
                  <c:v>368720</c:v>
                </c:pt>
                <c:pt idx="22">
                  <c:v>367406</c:v>
                </c:pt>
                <c:pt idx="23">
                  <c:v>366160</c:v>
                </c:pt>
                <c:pt idx="24">
                  <c:v>364596</c:v>
                </c:pt>
                <c:pt idx="25">
                  <c:v>362692</c:v>
                </c:pt>
                <c:pt idx="26">
                  <c:v>360109</c:v>
                </c:pt>
                <c:pt idx="27">
                  <c:v>356233</c:v>
                </c:pt>
                <c:pt idx="28">
                  <c:v>352001</c:v>
                </c:pt>
                <c:pt idx="29">
                  <c:v>347089</c:v>
                </c:pt>
                <c:pt idx="30">
                  <c:v>342471</c:v>
                </c:pt>
                <c:pt idx="31">
                  <c:v>337258</c:v>
                </c:pt>
                <c:pt idx="32">
                  <c:v>331943</c:v>
                </c:pt>
                <c:pt idx="33">
                  <c:v>326444</c:v>
                </c:pt>
                <c:pt idx="34">
                  <c:v>320664</c:v>
                </c:pt>
                <c:pt idx="35">
                  <c:v>314844</c:v>
                </c:pt>
                <c:pt idx="36">
                  <c:v>308933</c:v>
                </c:pt>
                <c:pt idx="37">
                  <c:v>303080</c:v>
                </c:pt>
                <c:pt idx="38">
                  <c:v>296813</c:v>
                </c:pt>
                <c:pt idx="39">
                  <c:v>290930</c:v>
                </c:pt>
                <c:pt idx="40">
                  <c:v>286208</c:v>
                </c:pt>
                <c:pt idx="41">
                  <c:v>281196</c:v>
                </c:pt>
                <c:pt idx="42">
                  <c:v>275563</c:v>
                </c:pt>
                <c:pt idx="43">
                  <c:v>268728</c:v>
                </c:pt>
                <c:pt idx="44">
                  <c:v>263110</c:v>
                </c:pt>
                <c:pt idx="45">
                  <c:v>259125</c:v>
                </c:pt>
                <c:pt idx="46">
                  <c:v>256310</c:v>
                </c:pt>
                <c:pt idx="47">
                  <c:v>254158</c:v>
                </c:pt>
                <c:pt idx="48">
                  <c:v>252013</c:v>
                </c:pt>
                <c:pt idx="49">
                  <c:v>249736</c:v>
                </c:pt>
                <c:pt idx="50">
                  <c:v>247269</c:v>
                </c:pt>
                <c:pt idx="51">
                  <c:v>245053</c:v>
                </c:pt>
                <c:pt idx="52">
                  <c:v>243614</c:v>
                </c:pt>
                <c:pt idx="53">
                  <c:v>242714</c:v>
                </c:pt>
                <c:pt idx="54">
                  <c:v>240414</c:v>
                </c:pt>
                <c:pt idx="55">
                  <c:v>237902</c:v>
                </c:pt>
                <c:pt idx="56">
                  <c:v>235449</c:v>
                </c:pt>
                <c:pt idx="57">
                  <c:v>235058</c:v>
                </c:pt>
                <c:pt idx="58">
                  <c:v>234760</c:v>
                </c:pt>
                <c:pt idx="59">
                  <c:v>234924</c:v>
                </c:pt>
                <c:pt idx="60">
                  <c:v>234608</c:v>
                </c:pt>
                <c:pt idx="61">
                  <c:v>234655</c:v>
                </c:pt>
                <c:pt idx="62">
                  <c:v>234405</c:v>
                </c:pt>
                <c:pt idx="63">
                  <c:v>234195</c:v>
                </c:pt>
                <c:pt idx="64">
                  <c:v>233161</c:v>
                </c:pt>
                <c:pt idx="65">
                  <c:v>231959</c:v>
                </c:pt>
                <c:pt idx="66">
                  <c:v>230289</c:v>
                </c:pt>
                <c:pt idx="67">
                  <c:v>228836</c:v>
                </c:pt>
                <c:pt idx="68">
                  <c:v>227067</c:v>
                </c:pt>
                <c:pt idx="69">
                  <c:v>225669</c:v>
                </c:pt>
                <c:pt idx="70">
                  <c:v>224447</c:v>
                </c:pt>
                <c:pt idx="71">
                  <c:v>223463</c:v>
                </c:pt>
                <c:pt idx="72">
                  <c:v>222549</c:v>
                </c:pt>
                <c:pt idx="73">
                  <c:v>221129</c:v>
                </c:pt>
                <c:pt idx="74">
                  <c:v>219475</c:v>
                </c:pt>
                <c:pt idx="75">
                  <c:v>217940</c:v>
                </c:pt>
                <c:pt idx="76">
                  <c:v>216513</c:v>
                </c:pt>
                <c:pt idx="77">
                  <c:v>215464</c:v>
                </c:pt>
                <c:pt idx="78">
                  <c:v>216606</c:v>
                </c:pt>
                <c:pt idx="79">
                  <c:v>218117</c:v>
                </c:pt>
                <c:pt idx="80">
                  <c:v>219619</c:v>
                </c:pt>
                <c:pt idx="81">
                  <c:v>219207</c:v>
                </c:pt>
                <c:pt idx="82">
                  <c:v>219345</c:v>
                </c:pt>
                <c:pt idx="83">
                  <c:v>219462</c:v>
                </c:pt>
                <c:pt idx="84">
                  <c:v>219564</c:v>
                </c:pt>
                <c:pt idx="85">
                  <c:v>219526</c:v>
                </c:pt>
                <c:pt idx="86">
                  <c:v>219859</c:v>
                </c:pt>
                <c:pt idx="87">
                  <c:v>220447</c:v>
                </c:pt>
                <c:pt idx="88">
                  <c:v>220980</c:v>
                </c:pt>
                <c:pt idx="89">
                  <c:v>221625</c:v>
                </c:pt>
                <c:pt idx="90">
                  <c:v>223516</c:v>
                </c:pt>
                <c:pt idx="91">
                  <c:v>225882</c:v>
                </c:pt>
                <c:pt idx="92">
                  <c:v>228807</c:v>
                </c:pt>
                <c:pt idx="93">
                  <c:v>230991</c:v>
                </c:pt>
                <c:pt idx="94">
                  <c:v>233419</c:v>
                </c:pt>
                <c:pt idx="95">
                  <c:v>235894</c:v>
                </c:pt>
                <c:pt idx="96">
                  <c:v>238165</c:v>
                </c:pt>
                <c:pt idx="97">
                  <c:v>240809</c:v>
                </c:pt>
                <c:pt idx="98">
                  <c:v>243533</c:v>
                </c:pt>
                <c:pt idx="99">
                  <c:v>246632</c:v>
                </c:pt>
                <c:pt idx="100">
                  <c:v>249419</c:v>
                </c:pt>
                <c:pt idx="101">
                  <c:v>251172</c:v>
                </c:pt>
                <c:pt idx="102">
                  <c:v>252743</c:v>
                </c:pt>
                <c:pt idx="103">
                  <c:v>254084</c:v>
                </c:pt>
                <c:pt idx="104">
                  <c:v>256301</c:v>
                </c:pt>
                <c:pt idx="105">
                  <c:v>258599</c:v>
                </c:pt>
                <c:pt idx="106">
                  <c:v>261144</c:v>
                </c:pt>
                <c:pt idx="107">
                  <c:v>263364</c:v>
                </c:pt>
                <c:pt idx="108">
                  <c:v>265319</c:v>
                </c:pt>
                <c:pt idx="109">
                  <c:v>266813</c:v>
                </c:pt>
                <c:pt idx="110">
                  <c:v>268325</c:v>
                </c:pt>
                <c:pt idx="111">
                  <c:v>269596</c:v>
                </c:pt>
                <c:pt idx="112">
                  <c:v>270723</c:v>
                </c:pt>
                <c:pt idx="113">
                  <c:v>270334</c:v>
                </c:pt>
                <c:pt idx="114">
                  <c:v>269879</c:v>
                </c:pt>
                <c:pt idx="115">
                  <c:v>269320</c:v>
                </c:pt>
                <c:pt idx="116">
                  <c:v>269864</c:v>
                </c:pt>
                <c:pt idx="117">
                  <c:v>270620</c:v>
                </c:pt>
                <c:pt idx="118">
                  <c:v>271194</c:v>
                </c:pt>
                <c:pt idx="119">
                  <c:v>271964</c:v>
                </c:pt>
                <c:pt idx="120">
                  <c:v>272734</c:v>
                </c:pt>
                <c:pt idx="121">
                  <c:v>274213</c:v>
                </c:pt>
                <c:pt idx="122">
                  <c:v>275786</c:v>
                </c:pt>
                <c:pt idx="123">
                  <c:v>277610</c:v>
                </c:pt>
                <c:pt idx="124">
                  <c:v>278955</c:v>
                </c:pt>
                <c:pt idx="125">
                  <c:v>279543</c:v>
                </c:pt>
                <c:pt idx="126">
                  <c:v>279699</c:v>
                </c:pt>
                <c:pt idx="127">
                  <c:v>279732</c:v>
                </c:pt>
                <c:pt idx="128">
                  <c:v>280525</c:v>
                </c:pt>
                <c:pt idx="129">
                  <c:v>281439</c:v>
                </c:pt>
                <c:pt idx="130">
                  <c:v>282725</c:v>
                </c:pt>
                <c:pt idx="131">
                  <c:v>283878</c:v>
                </c:pt>
                <c:pt idx="132">
                  <c:v>284817</c:v>
                </c:pt>
                <c:pt idx="133">
                  <c:v>285949</c:v>
                </c:pt>
                <c:pt idx="134">
                  <c:v>287404</c:v>
                </c:pt>
                <c:pt idx="135">
                  <c:v>289003</c:v>
                </c:pt>
                <c:pt idx="136">
                  <c:v>290468</c:v>
                </c:pt>
                <c:pt idx="137">
                  <c:v>291708</c:v>
                </c:pt>
                <c:pt idx="138">
                  <c:v>292897</c:v>
                </c:pt>
                <c:pt idx="139">
                  <c:v>294066</c:v>
                </c:pt>
                <c:pt idx="140">
                  <c:v>295364</c:v>
                </c:pt>
                <c:pt idx="141">
                  <c:v>296861</c:v>
                </c:pt>
                <c:pt idx="142">
                  <c:v>298494</c:v>
                </c:pt>
                <c:pt idx="143">
                  <c:v>300366</c:v>
                </c:pt>
                <c:pt idx="144">
                  <c:v>302007</c:v>
                </c:pt>
                <c:pt idx="145">
                  <c:v>303566</c:v>
                </c:pt>
                <c:pt idx="146">
                  <c:v>305255</c:v>
                </c:pt>
                <c:pt idx="147">
                  <c:v>307218</c:v>
                </c:pt>
                <c:pt idx="148">
                  <c:v>309684</c:v>
                </c:pt>
                <c:pt idx="149">
                  <c:v>311181</c:v>
                </c:pt>
                <c:pt idx="150">
                  <c:v>312516</c:v>
                </c:pt>
                <c:pt idx="151">
                  <c:v>313517</c:v>
                </c:pt>
                <c:pt idx="152">
                  <c:v>315291</c:v>
                </c:pt>
                <c:pt idx="153">
                  <c:v>317498</c:v>
                </c:pt>
                <c:pt idx="154">
                  <c:v>319578</c:v>
                </c:pt>
                <c:pt idx="155">
                  <c:v>321960</c:v>
                </c:pt>
                <c:pt idx="156">
                  <c:v>323912</c:v>
                </c:pt>
                <c:pt idx="157">
                  <c:v>326056</c:v>
                </c:pt>
                <c:pt idx="158">
                  <c:v>328038</c:v>
                </c:pt>
                <c:pt idx="159">
                  <c:v>330023</c:v>
                </c:pt>
                <c:pt idx="160">
                  <c:v>331997</c:v>
                </c:pt>
                <c:pt idx="161">
                  <c:v>332667</c:v>
                </c:pt>
                <c:pt idx="162">
                  <c:v>332735</c:v>
                </c:pt>
                <c:pt idx="163">
                  <c:v>332255</c:v>
                </c:pt>
                <c:pt idx="164">
                  <c:v>332616</c:v>
                </c:pt>
                <c:pt idx="165">
                  <c:v>333421</c:v>
                </c:pt>
                <c:pt idx="166">
                  <c:v>334499</c:v>
                </c:pt>
                <c:pt idx="167">
                  <c:v>335453</c:v>
                </c:pt>
                <c:pt idx="168">
                  <c:v>336213</c:v>
                </c:pt>
                <c:pt idx="169">
                  <c:v>336721</c:v>
                </c:pt>
                <c:pt idx="170">
                  <c:v>337456</c:v>
                </c:pt>
                <c:pt idx="171">
                  <c:v>338298</c:v>
                </c:pt>
                <c:pt idx="172">
                  <c:v>339174</c:v>
                </c:pt>
                <c:pt idx="173">
                  <c:v>339683</c:v>
                </c:pt>
                <c:pt idx="174">
                  <c:v>339427</c:v>
                </c:pt>
                <c:pt idx="175">
                  <c:v>339331</c:v>
                </c:pt>
                <c:pt idx="176">
                  <c:v>339870</c:v>
                </c:pt>
                <c:pt idx="177">
                  <c:v>340673</c:v>
                </c:pt>
                <c:pt idx="178">
                  <c:v>341258</c:v>
                </c:pt>
                <c:pt idx="179">
                  <c:v>341566</c:v>
                </c:pt>
                <c:pt idx="180">
                  <c:v>341834</c:v>
                </c:pt>
                <c:pt idx="181">
                  <c:v>342124</c:v>
                </c:pt>
                <c:pt idx="182">
                  <c:v>342147</c:v>
                </c:pt>
                <c:pt idx="183">
                  <c:v>341928</c:v>
                </c:pt>
                <c:pt idx="184">
                  <c:v>341832</c:v>
                </c:pt>
                <c:pt idx="185">
                  <c:v>340877</c:v>
                </c:pt>
                <c:pt idx="186">
                  <c:v>346654</c:v>
                </c:pt>
                <c:pt idx="187">
                  <c:v>351846</c:v>
                </c:pt>
                <c:pt idx="188">
                  <c:v>358606</c:v>
                </c:pt>
                <c:pt idx="189">
                  <c:v>361355</c:v>
                </c:pt>
                <c:pt idx="190">
                  <c:v>365518</c:v>
                </c:pt>
                <c:pt idx="191">
                  <c:v>372074</c:v>
                </c:pt>
                <c:pt idx="192">
                  <c:v>378185</c:v>
                </c:pt>
                <c:pt idx="193">
                  <c:v>380017</c:v>
                </c:pt>
                <c:pt idx="194">
                  <c:v>380220</c:v>
                </c:pt>
                <c:pt idx="195">
                  <c:v>379840</c:v>
                </c:pt>
                <c:pt idx="196">
                  <c:v>383640</c:v>
                </c:pt>
                <c:pt idx="197">
                  <c:v>390388</c:v>
                </c:pt>
                <c:pt idx="198">
                  <c:v>398468</c:v>
                </c:pt>
                <c:pt idx="199">
                  <c:v>412250</c:v>
                </c:pt>
                <c:pt idx="200">
                  <c:v>421232</c:v>
                </c:pt>
                <c:pt idx="201">
                  <c:v>429422</c:v>
                </c:pt>
                <c:pt idx="202">
                  <c:v>434935</c:v>
                </c:pt>
                <c:pt idx="203">
                  <c:v>442582</c:v>
                </c:pt>
              </c:numCache>
            </c:numRef>
          </c:val>
          <c:smooth val="0"/>
          <c:extLst>
            <c:ext xmlns:c16="http://schemas.microsoft.com/office/drawing/2014/chart" uri="{C3380CC4-5D6E-409C-BE32-E72D297353CC}">
              <c16:uniqueId val="{00000001-C69A-4293-BF1C-90BFB96DD757}"/>
            </c:ext>
          </c:extLst>
        </c:ser>
        <c:ser>
          <c:idx val="0"/>
          <c:order val="2"/>
          <c:tx>
            <c:strRef>
              <c:f>'Median Home Sales Price'!$A$2</c:f>
              <c:strCache>
                <c:ptCount val="1"/>
                <c:pt idx="0">
                  <c:v>Jackson</c:v>
                </c:pt>
              </c:strCache>
            </c:strRef>
          </c:tx>
          <c:spPr>
            <a:ln w="28575" cap="rnd">
              <a:solidFill>
                <a:schemeClr val="accent1"/>
              </a:solidFill>
              <a:round/>
            </a:ln>
            <a:effectLst/>
          </c:spPr>
          <c:marker>
            <c:symbol val="none"/>
          </c:marker>
          <c:cat>
            <c:numRef>
              <c:f>'Median Home Sales Price'!$B$1:$GW$1</c:f>
              <c:numCache>
                <c:formatCode>m/d/yyyy</c:formatCode>
                <c:ptCount val="204"/>
                <c:pt idx="0">
                  <c:v>38411</c:v>
                </c:pt>
                <c:pt idx="1">
                  <c:v>38442</c:v>
                </c:pt>
                <c:pt idx="2">
                  <c:v>38472</c:v>
                </c:pt>
                <c:pt idx="3">
                  <c:v>38503</c:v>
                </c:pt>
                <c:pt idx="4">
                  <c:v>38533</c:v>
                </c:pt>
                <c:pt idx="5">
                  <c:v>38564</c:v>
                </c:pt>
                <c:pt idx="6">
                  <c:v>38595</c:v>
                </c:pt>
                <c:pt idx="7">
                  <c:v>38625</c:v>
                </c:pt>
                <c:pt idx="8">
                  <c:v>38656</c:v>
                </c:pt>
                <c:pt idx="9">
                  <c:v>38686</c:v>
                </c:pt>
                <c:pt idx="10">
                  <c:v>38717</c:v>
                </c:pt>
                <c:pt idx="11">
                  <c:v>38748</c:v>
                </c:pt>
                <c:pt idx="12">
                  <c:v>38776</c:v>
                </c:pt>
                <c:pt idx="13">
                  <c:v>38807</c:v>
                </c:pt>
                <c:pt idx="14">
                  <c:v>38837</c:v>
                </c:pt>
                <c:pt idx="15">
                  <c:v>38868</c:v>
                </c:pt>
                <c:pt idx="16">
                  <c:v>38898</c:v>
                </c:pt>
                <c:pt idx="17">
                  <c:v>38929</c:v>
                </c:pt>
                <c:pt idx="18">
                  <c:v>38960</c:v>
                </c:pt>
                <c:pt idx="19">
                  <c:v>38990</c:v>
                </c:pt>
                <c:pt idx="20">
                  <c:v>39021</c:v>
                </c:pt>
                <c:pt idx="21">
                  <c:v>39051</c:v>
                </c:pt>
                <c:pt idx="22">
                  <c:v>39082</c:v>
                </c:pt>
                <c:pt idx="23">
                  <c:v>39113</c:v>
                </c:pt>
                <c:pt idx="24">
                  <c:v>39141</c:v>
                </c:pt>
                <c:pt idx="25">
                  <c:v>39172</c:v>
                </c:pt>
                <c:pt idx="26">
                  <c:v>39202</c:v>
                </c:pt>
                <c:pt idx="27">
                  <c:v>39233</c:v>
                </c:pt>
                <c:pt idx="28">
                  <c:v>39263</c:v>
                </c:pt>
                <c:pt idx="29">
                  <c:v>39294</c:v>
                </c:pt>
                <c:pt idx="30">
                  <c:v>39325</c:v>
                </c:pt>
                <c:pt idx="31">
                  <c:v>39355</c:v>
                </c:pt>
                <c:pt idx="32">
                  <c:v>39386</c:v>
                </c:pt>
                <c:pt idx="33">
                  <c:v>39416</c:v>
                </c:pt>
                <c:pt idx="34">
                  <c:v>39447</c:v>
                </c:pt>
                <c:pt idx="35">
                  <c:v>39478</c:v>
                </c:pt>
                <c:pt idx="36">
                  <c:v>39507</c:v>
                </c:pt>
                <c:pt idx="37">
                  <c:v>39538</c:v>
                </c:pt>
                <c:pt idx="38">
                  <c:v>39568</c:v>
                </c:pt>
                <c:pt idx="39">
                  <c:v>39599</c:v>
                </c:pt>
                <c:pt idx="40">
                  <c:v>39629</c:v>
                </c:pt>
                <c:pt idx="41">
                  <c:v>39660</c:v>
                </c:pt>
                <c:pt idx="42">
                  <c:v>39691</c:v>
                </c:pt>
                <c:pt idx="43">
                  <c:v>39721</c:v>
                </c:pt>
                <c:pt idx="44">
                  <c:v>39752</c:v>
                </c:pt>
                <c:pt idx="45">
                  <c:v>39782</c:v>
                </c:pt>
                <c:pt idx="46">
                  <c:v>39813</c:v>
                </c:pt>
                <c:pt idx="47">
                  <c:v>39844</c:v>
                </c:pt>
                <c:pt idx="48">
                  <c:v>39872</c:v>
                </c:pt>
                <c:pt idx="49">
                  <c:v>39903</c:v>
                </c:pt>
                <c:pt idx="50">
                  <c:v>39933</c:v>
                </c:pt>
                <c:pt idx="51">
                  <c:v>39964</c:v>
                </c:pt>
                <c:pt idx="52">
                  <c:v>39994</c:v>
                </c:pt>
                <c:pt idx="53">
                  <c:v>40025</c:v>
                </c:pt>
                <c:pt idx="54">
                  <c:v>40056</c:v>
                </c:pt>
                <c:pt idx="55">
                  <c:v>40086</c:v>
                </c:pt>
                <c:pt idx="56">
                  <c:v>40117</c:v>
                </c:pt>
                <c:pt idx="57">
                  <c:v>40147</c:v>
                </c:pt>
                <c:pt idx="58">
                  <c:v>40178</c:v>
                </c:pt>
                <c:pt idx="59">
                  <c:v>40209</c:v>
                </c:pt>
                <c:pt idx="60">
                  <c:v>40237</c:v>
                </c:pt>
                <c:pt idx="61">
                  <c:v>40268</c:v>
                </c:pt>
                <c:pt idx="62">
                  <c:v>40298</c:v>
                </c:pt>
                <c:pt idx="63">
                  <c:v>40329</c:v>
                </c:pt>
                <c:pt idx="64">
                  <c:v>40359</c:v>
                </c:pt>
                <c:pt idx="65">
                  <c:v>40390</c:v>
                </c:pt>
                <c:pt idx="66">
                  <c:v>40421</c:v>
                </c:pt>
                <c:pt idx="67">
                  <c:v>40451</c:v>
                </c:pt>
                <c:pt idx="68">
                  <c:v>40482</c:v>
                </c:pt>
                <c:pt idx="69">
                  <c:v>40512</c:v>
                </c:pt>
                <c:pt idx="70">
                  <c:v>40543</c:v>
                </c:pt>
                <c:pt idx="71">
                  <c:v>40574</c:v>
                </c:pt>
                <c:pt idx="72">
                  <c:v>40602</c:v>
                </c:pt>
                <c:pt idx="73">
                  <c:v>40633</c:v>
                </c:pt>
                <c:pt idx="74">
                  <c:v>40663</c:v>
                </c:pt>
                <c:pt idx="75">
                  <c:v>40694</c:v>
                </c:pt>
                <c:pt idx="76">
                  <c:v>40724</c:v>
                </c:pt>
                <c:pt idx="77">
                  <c:v>40755</c:v>
                </c:pt>
                <c:pt idx="78">
                  <c:v>40786</c:v>
                </c:pt>
                <c:pt idx="79">
                  <c:v>40816</c:v>
                </c:pt>
                <c:pt idx="80">
                  <c:v>40847</c:v>
                </c:pt>
                <c:pt idx="81">
                  <c:v>40877</c:v>
                </c:pt>
                <c:pt idx="82">
                  <c:v>40908</c:v>
                </c:pt>
                <c:pt idx="83">
                  <c:v>40939</c:v>
                </c:pt>
                <c:pt idx="84">
                  <c:v>40968</c:v>
                </c:pt>
                <c:pt idx="85">
                  <c:v>40999</c:v>
                </c:pt>
                <c:pt idx="86">
                  <c:v>41029</c:v>
                </c:pt>
                <c:pt idx="87">
                  <c:v>41060</c:v>
                </c:pt>
                <c:pt idx="88">
                  <c:v>41090</c:v>
                </c:pt>
                <c:pt idx="89">
                  <c:v>41121</c:v>
                </c:pt>
                <c:pt idx="90">
                  <c:v>41152</c:v>
                </c:pt>
                <c:pt idx="91">
                  <c:v>41182</c:v>
                </c:pt>
                <c:pt idx="92">
                  <c:v>41213</c:v>
                </c:pt>
                <c:pt idx="93">
                  <c:v>41243</c:v>
                </c:pt>
                <c:pt idx="94">
                  <c:v>41274</c:v>
                </c:pt>
                <c:pt idx="95">
                  <c:v>41305</c:v>
                </c:pt>
                <c:pt idx="96">
                  <c:v>41333</c:v>
                </c:pt>
                <c:pt idx="97">
                  <c:v>41364</c:v>
                </c:pt>
                <c:pt idx="98">
                  <c:v>41394</c:v>
                </c:pt>
                <c:pt idx="99">
                  <c:v>41425</c:v>
                </c:pt>
                <c:pt idx="100">
                  <c:v>41455</c:v>
                </c:pt>
                <c:pt idx="101">
                  <c:v>41486</c:v>
                </c:pt>
                <c:pt idx="102">
                  <c:v>41517</c:v>
                </c:pt>
                <c:pt idx="103">
                  <c:v>41547</c:v>
                </c:pt>
                <c:pt idx="104">
                  <c:v>41578</c:v>
                </c:pt>
                <c:pt idx="105">
                  <c:v>41608</c:v>
                </c:pt>
                <c:pt idx="106">
                  <c:v>41639</c:v>
                </c:pt>
                <c:pt idx="107">
                  <c:v>41670</c:v>
                </c:pt>
                <c:pt idx="108">
                  <c:v>41698</c:v>
                </c:pt>
                <c:pt idx="109">
                  <c:v>41729</c:v>
                </c:pt>
                <c:pt idx="110">
                  <c:v>41759</c:v>
                </c:pt>
                <c:pt idx="111">
                  <c:v>41790</c:v>
                </c:pt>
                <c:pt idx="112">
                  <c:v>41820</c:v>
                </c:pt>
                <c:pt idx="113">
                  <c:v>41851</c:v>
                </c:pt>
                <c:pt idx="114">
                  <c:v>41882</c:v>
                </c:pt>
                <c:pt idx="115">
                  <c:v>41912</c:v>
                </c:pt>
                <c:pt idx="116">
                  <c:v>41943</c:v>
                </c:pt>
                <c:pt idx="117">
                  <c:v>41973</c:v>
                </c:pt>
                <c:pt idx="118">
                  <c:v>42004</c:v>
                </c:pt>
                <c:pt idx="119">
                  <c:v>42035</c:v>
                </c:pt>
                <c:pt idx="120">
                  <c:v>42063</c:v>
                </c:pt>
                <c:pt idx="121">
                  <c:v>42094</c:v>
                </c:pt>
                <c:pt idx="122">
                  <c:v>42124</c:v>
                </c:pt>
                <c:pt idx="123">
                  <c:v>42155</c:v>
                </c:pt>
                <c:pt idx="124">
                  <c:v>42185</c:v>
                </c:pt>
                <c:pt idx="125">
                  <c:v>42216</c:v>
                </c:pt>
                <c:pt idx="126">
                  <c:v>42247</c:v>
                </c:pt>
                <c:pt idx="127">
                  <c:v>42277</c:v>
                </c:pt>
                <c:pt idx="128">
                  <c:v>42308</c:v>
                </c:pt>
                <c:pt idx="129">
                  <c:v>42338</c:v>
                </c:pt>
                <c:pt idx="130">
                  <c:v>42369</c:v>
                </c:pt>
                <c:pt idx="131">
                  <c:v>42400</c:v>
                </c:pt>
                <c:pt idx="132">
                  <c:v>42429</c:v>
                </c:pt>
                <c:pt idx="133">
                  <c:v>42460</c:v>
                </c:pt>
                <c:pt idx="134">
                  <c:v>42490</c:v>
                </c:pt>
                <c:pt idx="135">
                  <c:v>42521</c:v>
                </c:pt>
                <c:pt idx="136">
                  <c:v>42551</c:v>
                </c:pt>
                <c:pt idx="137">
                  <c:v>42582</c:v>
                </c:pt>
                <c:pt idx="138">
                  <c:v>42613</c:v>
                </c:pt>
                <c:pt idx="139">
                  <c:v>42643</c:v>
                </c:pt>
                <c:pt idx="140">
                  <c:v>42674</c:v>
                </c:pt>
                <c:pt idx="141">
                  <c:v>42704</c:v>
                </c:pt>
                <c:pt idx="142">
                  <c:v>42735</c:v>
                </c:pt>
                <c:pt idx="143">
                  <c:v>42766</c:v>
                </c:pt>
                <c:pt idx="144">
                  <c:v>42794</c:v>
                </c:pt>
                <c:pt idx="145">
                  <c:v>42825</c:v>
                </c:pt>
                <c:pt idx="146">
                  <c:v>42855</c:v>
                </c:pt>
                <c:pt idx="147">
                  <c:v>42886</c:v>
                </c:pt>
                <c:pt idx="148">
                  <c:v>42916</c:v>
                </c:pt>
                <c:pt idx="149">
                  <c:v>42947</c:v>
                </c:pt>
                <c:pt idx="150">
                  <c:v>42978</c:v>
                </c:pt>
                <c:pt idx="151">
                  <c:v>43008</c:v>
                </c:pt>
                <c:pt idx="152">
                  <c:v>43039</c:v>
                </c:pt>
                <c:pt idx="153">
                  <c:v>43069</c:v>
                </c:pt>
                <c:pt idx="154">
                  <c:v>43100</c:v>
                </c:pt>
                <c:pt idx="155">
                  <c:v>43131</c:v>
                </c:pt>
                <c:pt idx="156">
                  <c:v>43159</c:v>
                </c:pt>
                <c:pt idx="157">
                  <c:v>43190</c:v>
                </c:pt>
                <c:pt idx="158">
                  <c:v>43220</c:v>
                </c:pt>
                <c:pt idx="159">
                  <c:v>43251</c:v>
                </c:pt>
                <c:pt idx="160">
                  <c:v>43281</c:v>
                </c:pt>
                <c:pt idx="161">
                  <c:v>43312</c:v>
                </c:pt>
                <c:pt idx="162">
                  <c:v>43343</c:v>
                </c:pt>
                <c:pt idx="163">
                  <c:v>43373</c:v>
                </c:pt>
                <c:pt idx="164">
                  <c:v>43404</c:v>
                </c:pt>
                <c:pt idx="165">
                  <c:v>43434</c:v>
                </c:pt>
                <c:pt idx="166">
                  <c:v>43465</c:v>
                </c:pt>
                <c:pt idx="167">
                  <c:v>43496</c:v>
                </c:pt>
                <c:pt idx="168">
                  <c:v>43524</c:v>
                </c:pt>
                <c:pt idx="169">
                  <c:v>43555</c:v>
                </c:pt>
                <c:pt idx="170">
                  <c:v>43585</c:v>
                </c:pt>
                <c:pt idx="171">
                  <c:v>43616</c:v>
                </c:pt>
                <c:pt idx="172">
                  <c:v>43646</c:v>
                </c:pt>
                <c:pt idx="173">
                  <c:v>43677</c:v>
                </c:pt>
                <c:pt idx="174">
                  <c:v>43708</c:v>
                </c:pt>
                <c:pt idx="175">
                  <c:v>43738</c:v>
                </c:pt>
                <c:pt idx="176">
                  <c:v>43769</c:v>
                </c:pt>
                <c:pt idx="177">
                  <c:v>43799</c:v>
                </c:pt>
                <c:pt idx="178">
                  <c:v>43830</c:v>
                </c:pt>
                <c:pt idx="179">
                  <c:v>43861</c:v>
                </c:pt>
                <c:pt idx="180">
                  <c:v>43890</c:v>
                </c:pt>
                <c:pt idx="181">
                  <c:v>43921</c:v>
                </c:pt>
                <c:pt idx="182">
                  <c:v>43951</c:v>
                </c:pt>
                <c:pt idx="183">
                  <c:v>43982</c:v>
                </c:pt>
                <c:pt idx="184">
                  <c:v>44012</c:v>
                </c:pt>
                <c:pt idx="185">
                  <c:v>44043</c:v>
                </c:pt>
                <c:pt idx="186">
                  <c:v>44074</c:v>
                </c:pt>
                <c:pt idx="187">
                  <c:v>44104</c:v>
                </c:pt>
                <c:pt idx="188">
                  <c:v>44135</c:v>
                </c:pt>
                <c:pt idx="189">
                  <c:v>44165</c:v>
                </c:pt>
                <c:pt idx="190">
                  <c:v>44196</c:v>
                </c:pt>
                <c:pt idx="191">
                  <c:v>44227</c:v>
                </c:pt>
                <c:pt idx="192">
                  <c:v>44255</c:v>
                </c:pt>
                <c:pt idx="193">
                  <c:v>44286</c:v>
                </c:pt>
                <c:pt idx="194">
                  <c:v>44316</c:v>
                </c:pt>
                <c:pt idx="195">
                  <c:v>44347</c:v>
                </c:pt>
                <c:pt idx="196">
                  <c:v>44377</c:v>
                </c:pt>
                <c:pt idx="197">
                  <c:v>44408</c:v>
                </c:pt>
                <c:pt idx="198">
                  <c:v>44439</c:v>
                </c:pt>
                <c:pt idx="199">
                  <c:v>44469</c:v>
                </c:pt>
                <c:pt idx="200">
                  <c:v>44500</c:v>
                </c:pt>
                <c:pt idx="201">
                  <c:v>44530</c:v>
                </c:pt>
                <c:pt idx="202">
                  <c:v>44561</c:v>
                </c:pt>
                <c:pt idx="203">
                  <c:v>44592</c:v>
                </c:pt>
              </c:numCache>
            </c:numRef>
          </c:cat>
          <c:val>
            <c:numRef>
              <c:f>'Median Home Sales Price'!$B$2:$GW$2</c:f>
              <c:numCache>
                <c:formatCode>General</c:formatCode>
                <c:ptCount val="204"/>
                <c:pt idx="0">
                  <c:v>331372</c:v>
                </c:pt>
                <c:pt idx="1">
                  <c:v>333855</c:v>
                </c:pt>
                <c:pt idx="2">
                  <c:v>339860</c:v>
                </c:pt>
                <c:pt idx="3">
                  <c:v>345711</c:v>
                </c:pt>
                <c:pt idx="4">
                  <c:v>351901</c:v>
                </c:pt>
                <c:pt idx="5">
                  <c:v>357972</c:v>
                </c:pt>
                <c:pt idx="6">
                  <c:v>363368</c:v>
                </c:pt>
                <c:pt idx="7">
                  <c:v>368516</c:v>
                </c:pt>
                <c:pt idx="8">
                  <c:v>372953</c:v>
                </c:pt>
                <c:pt idx="9">
                  <c:v>376997</c:v>
                </c:pt>
                <c:pt idx="10">
                  <c:v>380796</c:v>
                </c:pt>
                <c:pt idx="11">
                  <c:v>384161</c:v>
                </c:pt>
                <c:pt idx="12">
                  <c:v>386287</c:v>
                </c:pt>
                <c:pt idx="13">
                  <c:v>387339</c:v>
                </c:pt>
                <c:pt idx="14">
                  <c:v>387879</c:v>
                </c:pt>
                <c:pt idx="15">
                  <c:v>388563</c:v>
                </c:pt>
                <c:pt idx="16">
                  <c:v>389131</c:v>
                </c:pt>
                <c:pt idx="17">
                  <c:v>389293</c:v>
                </c:pt>
                <c:pt idx="18">
                  <c:v>388502</c:v>
                </c:pt>
                <c:pt idx="19">
                  <c:v>386834</c:v>
                </c:pt>
                <c:pt idx="20">
                  <c:v>384511</c:v>
                </c:pt>
                <c:pt idx="21">
                  <c:v>383219</c:v>
                </c:pt>
                <c:pt idx="22">
                  <c:v>382123</c:v>
                </c:pt>
                <c:pt idx="23">
                  <c:v>381042</c:v>
                </c:pt>
                <c:pt idx="24">
                  <c:v>378939</c:v>
                </c:pt>
                <c:pt idx="25">
                  <c:v>376280</c:v>
                </c:pt>
                <c:pt idx="26">
                  <c:v>373375</c:v>
                </c:pt>
                <c:pt idx="27">
                  <c:v>369499</c:v>
                </c:pt>
                <c:pt idx="28">
                  <c:v>365126</c:v>
                </c:pt>
                <c:pt idx="29">
                  <c:v>360266</c:v>
                </c:pt>
                <c:pt idx="30">
                  <c:v>355460</c:v>
                </c:pt>
                <c:pt idx="31">
                  <c:v>350581</c:v>
                </c:pt>
                <c:pt idx="32">
                  <c:v>344912</c:v>
                </c:pt>
                <c:pt idx="33">
                  <c:v>339319</c:v>
                </c:pt>
                <c:pt idx="34">
                  <c:v>333426</c:v>
                </c:pt>
                <c:pt idx="35">
                  <c:v>327358</c:v>
                </c:pt>
                <c:pt idx="36">
                  <c:v>321064</c:v>
                </c:pt>
                <c:pt idx="37">
                  <c:v>314425</c:v>
                </c:pt>
                <c:pt idx="38">
                  <c:v>307614</c:v>
                </c:pt>
                <c:pt idx="39">
                  <c:v>301644</c:v>
                </c:pt>
                <c:pt idx="40">
                  <c:v>297631</c:v>
                </c:pt>
                <c:pt idx="41">
                  <c:v>293153</c:v>
                </c:pt>
                <c:pt idx="42">
                  <c:v>287224</c:v>
                </c:pt>
                <c:pt idx="43">
                  <c:v>279691</c:v>
                </c:pt>
                <c:pt idx="44">
                  <c:v>273710</c:v>
                </c:pt>
                <c:pt idx="45">
                  <c:v>270065</c:v>
                </c:pt>
                <c:pt idx="46">
                  <c:v>267290</c:v>
                </c:pt>
                <c:pt idx="47">
                  <c:v>264545</c:v>
                </c:pt>
                <c:pt idx="48">
                  <c:v>261483</c:v>
                </c:pt>
                <c:pt idx="49">
                  <c:v>258592</c:v>
                </c:pt>
                <c:pt idx="50">
                  <c:v>256011</c:v>
                </c:pt>
                <c:pt idx="51">
                  <c:v>253879</c:v>
                </c:pt>
                <c:pt idx="52">
                  <c:v>252171</c:v>
                </c:pt>
                <c:pt idx="53">
                  <c:v>251208</c:v>
                </c:pt>
                <c:pt idx="54">
                  <c:v>247647</c:v>
                </c:pt>
                <c:pt idx="55">
                  <c:v>244568</c:v>
                </c:pt>
                <c:pt idx="56">
                  <c:v>241287</c:v>
                </c:pt>
                <c:pt idx="57">
                  <c:v>241216</c:v>
                </c:pt>
                <c:pt idx="58">
                  <c:v>241135</c:v>
                </c:pt>
                <c:pt idx="59">
                  <c:v>241440</c:v>
                </c:pt>
                <c:pt idx="60">
                  <c:v>241203</c:v>
                </c:pt>
                <c:pt idx="61">
                  <c:v>240883</c:v>
                </c:pt>
                <c:pt idx="62">
                  <c:v>240591</c:v>
                </c:pt>
                <c:pt idx="63">
                  <c:v>240024</c:v>
                </c:pt>
                <c:pt idx="64">
                  <c:v>239173</c:v>
                </c:pt>
                <c:pt idx="65">
                  <c:v>237827</c:v>
                </c:pt>
                <c:pt idx="66">
                  <c:v>236823</c:v>
                </c:pt>
                <c:pt idx="67">
                  <c:v>235772</c:v>
                </c:pt>
                <c:pt idx="68">
                  <c:v>234473</c:v>
                </c:pt>
                <c:pt idx="69">
                  <c:v>233000</c:v>
                </c:pt>
                <c:pt idx="70">
                  <c:v>231707</c:v>
                </c:pt>
                <c:pt idx="71">
                  <c:v>230599</c:v>
                </c:pt>
                <c:pt idx="72">
                  <c:v>229580</c:v>
                </c:pt>
                <c:pt idx="73">
                  <c:v>228217</c:v>
                </c:pt>
                <c:pt idx="74">
                  <c:v>226724</c:v>
                </c:pt>
                <c:pt idx="75">
                  <c:v>225264</c:v>
                </c:pt>
                <c:pt idx="76">
                  <c:v>223826</c:v>
                </c:pt>
                <c:pt idx="77">
                  <c:v>222709</c:v>
                </c:pt>
                <c:pt idx="78">
                  <c:v>223604</c:v>
                </c:pt>
                <c:pt idx="79">
                  <c:v>224769</c:v>
                </c:pt>
                <c:pt idx="80">
                  <c:v>226010</c:v>
                </c:pt>
                <c:pt idx="81">
                  <c:v>225815</c:v>
                </c:pt>
                <c:pt idx="82">
                  <c:v>226055</c:v>
                </c:pt>
                <c:pt idx="83">
                  <c:v>226028</c:v>
                </c:pt>
                <c:pt idx="84">
                  <c:v>225838</c:v>
                </c:pt>
                <c:pt idx="85">
                  <c:v>225933</c:v>
                </c:pt>
                <c:pt idx="86">
                  <c:v>226610</c:v>
                </c:pt>
                <c:pt idx="87">
                  <c:v>227511</c:v>
                </c:pt>
                <c:pt idx="88">
                  <c:v>228251</c:v>
                </c:pt>
                <c:pt idx="89">
                  <c:v>229113</c:v>
                </c:pt>
                <c:pt idx="90">
                  <c:v>231843</c:v>
                </c:pt>
                <c:pt idx="91">
                  <c:v>234735</c:v>
                </c:pt>
                <c:pt idx="92">
                  <c:v>238025</c:v>
                </c:pt>
                <c:pt idx="93">
                  <c:v>240140</c:v>
                </c:pt>
                <c:pt idx="94">
                  <c:v>242599</c:v>
                </c:pt>
                <c:pt idx="95">
                  <c:v>245357</c:v>
                </c:pt>
                <c:pt idx="96">
                  <c:v>247652</c:v>
                </c:pt>
                <c:pt idx="97">
                  <c:v>250245</c:v>
                </c:pt>
                <c:pt idx="98">
                  <c:v>252842</c:v>
                </c:pt>
                <c:pt idx="99">
                  <c:v>256223</c:v>
                </c:pt>
                <c:pt idx="100">
                  <c:v>259038</c:v>
                </c:pt>
                <c:pt idx="101">
                  <c:v>262180</c:v>
                </c:pt>
                <c:pt idx="102">
                  <c:v>264851</c:v>
                </c:pt>
                <c:pt idx="103">
                  <c:v>267705</c:v>
                </c:pt>
                <c:pt idx="104">
                  <c:v>269800</c:v>
                </c:pt>
                <c:pt idx="105">
                  <c:v>272025</c:v>
                </c:pt>
                <c:pt idx="106">
                  <c:v>274145</c:v>
                </c:pt>
                <c:pt idx="107">
                  <c:v>276202</c:v>
                </c:pt>
                <c:pt idx="108">
                  <c:v>277598</c:v>
                </c:pt>
                <c:pt idx="109">
                  <c:v>279084</c:v>
                </c:pt>
                <c:pt idx="110">
                  <c:v>280634</c:v>
                </c:pt>
                <c:pt idx="111">
                  <c:v>282179</c:v>
                </c:pt>
                <c:pt idx="112">
                  <c:v>283314</c:v>
                </c:pt>
                <c:pt idx="113">
                  <c:v>282470</c:v>
                </c:pt>
                <c:pt idx="114">
                  <c:v>281335</c:v>
                </c:pt>
                <c:pt idx="115">
                  <c:v>280158</c:v>
                </c:pt>
                <c:pt idx="116">
                  <c:v>280505</c:v>
                </c:pt>
                <c:pt idx="117">
                  <c:v>281295</c:v>
                </c:pt>
                <c:pt idx="118">
                  <c:v>282280</c:v>
                </c:pt>
                <c:pt idx="119">
                  <c:v>283222</c:v>
                </c:pt>
                <c:pt idx="120">
                  <c:v>283965</c:v>
                </c:pt>
                <c:pt idx="121">
                  <c:v>284804</c:v>
                </c:pt>
                <c:pt idx="122">
                  <c:v>286124</c:v>
                </c:pt>
                <c:pt idx="123">
                  <c:v>287755</c:v>
                </c:pt>
                <c:pt idx="124">
                  <c:v>288911</c:v>
                </c:pt>
                <c:pt idx="125">
                  <c:v>288674</c:v>
                </c:pt>
                <c:pt idx="126">
                  <c:v>288258</c:v>
                </c:pt>
                <c:pt idx="127">
                  <c:v>288191</c:v>
                </c:pt>
                <c:pt idx="128">
                  <c:v>289500</c:v>
                </c:pt>
                <c:pt idx="129">
                  <c:v>290660</c:v>
                </c:pt>
                <c:pt idx="130">
                  <c:v>291970</c:v>
                </c:pt>
                <c:pt idx="131">
                  <c:v>292941</c:v>
                </c:pt>
                <c:pt idx="132">
                  <c:v>293899</c:v>
                </c:pt>
                <c:pt idx="133">
                  <c:v>295162</c:v>
                </c:pt>
                <c:pt idx="134">
                  <c:v>296712</c:v>
                </c:pt>
                <c:pt idx="135">
                  <c:v>298463</c:v>
                </c:pt>
                <c:pt idx="136">
                  <c:v>299743</c:v>
                </c:pt>
                <c:pt idx="137">
                  <c:v>299433</c:v>
                </c:pt>
                <c:pt idx="138">
                  <c:v>299124</c:v>
                </c:pt>
                <c:pt idx="139">
                  <c:v>299068</c:v>
                </c:pt>
                <c:pt idx="140">
                  <c:v>300667</c:v>
                </c:pt>
                <c:pt idx="141">
                  <c:v>302209</c:v>
                </c:pt>
                <c:pt idx="142">
                  <c:v>303768</c:v>
                </c:pt>
                <c:pt idx="143">
                  <c:v>305115</c:v>
                </c:pt>
                <c:pt idx="144">
                  <c:v>306399</c:v>
                </c:pt>
                <c:pt idx="145">
                  <c:v>307909</c:v>
                </c:pt>
                <c:pt idx="146">
                  <c:v>309771</c:v>
                </c:pt>
                <c:pt idx="147">
                  <c:v>312223</c:v>
                </c:pt>
                <c:pt idx="148">
                  <c:v>314401</c:v>
                </c:pt>
                <c:pt idx="149">
                  <c:v>315637</c:v>
                </c:pt>
                <c:pt idx="150">
                  <c:v>316714</c:v>
                </c:pt>
                <c:pt idx="151">
                  <c:v>317974</c:v>
                </c:pt>
                <c:pt idx="152">
                  <c:v>320172</c:v>
                </c:pt>
                <c:pt idx="153">
                  <c:v>322341</c:v>
                </c:pt>
                <c:pt idx="154">
                  <c:v>324387</c:v>
                </c:pt>
                <c:pt idx="155">
                  <c:v>326647</c:v>
                </c:pt>
                <c:pt idx="156">
                  <c:v>328687</c:v>
                </c:pt>
                <c:pt idx="157">
                  <c:v>330818</c:v>
                </c:pt>
                <c:pt idx="158">
                  <c:v>332775</c:v>
                </c:pt>
                <c:pt idx="159">
                  <c:v>334675</c:v>
                </c:pt>
                <c:pt idx="160">
                  <c:v>336294</c:v>
                </c:pt>
                <c:pt idx="161">
                  <c:v>336488</c:v>
                </c:pt>
                <c:pt idx="162">
                  <c:v>335926</c:v>
                </c:pt>
                <c:pt idx="163">
                  <c:v>335308</c:v>
                </c:pt>
                <c:pt idx="164">
                  <c:v>335609</c:v>
                </c:pt>
                <c:pt idx="165">
                  <c:v>336379</c:v>
                </c:pt>
                <c:pt idx="166">
                  <c:v>337085</c:v>
                </c:pt>
                <c:pt idx="167">
                  <c:v>337779</c:v>
                </c:pt>
                <c:pt idx="168">
                  <c:v>338528</c:v>
                </c:pt>
                <c:pt idx="169">
                  <c:v>339139</c:v>
                </c:pt>
                <c:pt idx="170">
                  <c:v>339897</c:v>
                </c:pt>
                <c:pt idx="171">
                  <c:v>340486</c:v>
                </c:pt>
                <c:pt idx="172">
                  <c:v>341248</c:v>
                </c:pt>
                <c:pt idx="173">
                  <c:v>341416</c:v>
                </c:pt>
                <c:pt idx="174">
                  <c:v>341026</c:v>
                </c:pt>
                <c:pt idx="175">
                  <c:v>340561</c:v>
                </c:pt>
                <c:pt idx="176">
                  <c:v>340763</c:v>
                </c:pt>
                <c:pt idx="177">
                  <c:v>341173</c:v>
                </c:pt>
                <c:pt idx="178">
                  <c:v>341540</c:v>
                </c:pt>
                <c:pt idx="179">
                  <c:v>342064</c:v>
                </c:pt>
                <c:pt idx="180">
                  <c:v>342503</c:v>
                </c:pt>
                <c:pt idx="181">
                  <c:v>342623</c:v>
                </c:pt>
                <c:pt idx="182">
                  <c:v>342146</c:v>
                </c:pt>
                <c:pt idx="183">
                  <c:v>341692</c:v>
                </c:pt>
                <c:pt idx="184">
                  <c:v>341972</c:v>
                </c:pt>
                <c:pt idx="185">
                  <c:v>341845</c:v>
                </c:pt>
                <c:pt idx="186">
                  <c:v>347309</c:v>
                </c:pt>
                <c:pt idx="187">
                  <c:v>351970</c:v>
                </c:pt>
                <c:pt idx="188">
                  <c:v>357643</c:v>
                </c:pt>
                <c:pt idx="189">
                  <c:v>360312</c:v>
                </c:pt>
                <c:pt idx="190">
                  <c:v>364450</c:v>
                </c:pt>
                <c:pt idx="191">
                  <c:v>371300</c:v>
                </c:pt>
                <c:pt idx="192">
                  <c:v>377685</c:v>
                </c:pt>
                <c:pt idx="193">
                  <c:v>379565</c:v>
                </c:pt>
                <c:pt idx="194">
                  <c:v>379404</c:v>
                </c:pt>
                <c:pt idx="195">
                  <c:v>378586</c:v>
                </c:pt>
                <c:pt idx="196">
                  <c:v>382350</c:v>
                </c:pt>
                <c:pt idx="197">
                  <c:v>389226</c:v>
                </c:pt>
                <c:pt idx="198">
                  <c:v>397156</c:v>
                </c:pt>
                <c:pt idx="199">
                  <c:v>409821</c:v>
                </c:pt>
                <c:pt idx="200">
                  <c:v>417971</c:v>
                </c:pt>
                <c:pt idx="201">
                  <c:v>425525</c:v>
                </c:pt>
                <c:pt idx="202">
                  <c:v>430859</c:v>
                </c:pt>
                <c:pt idx="203">
                  <c:v>438331</c:v>
                </c:pt>
              </c:numCache>
            </c:numRef>
          </c:val>
          <c:smooth val="0"/>
          <c:extLst>
            <c:ext xmlns:c16="http://schemas.microsoft.com/office/drawing/2014/chart" uri="{C3380CC4-5D6E-409C-BE32-E72D297353CC}">
              <c16:uniqueId val="{00000002-C69A-4293-BF1C-90BFB96DD757}"/>
            </c:ext>
          </c:extLst>
        </c:ser>
        <c:ser>
          <c:idx val="1"/>
          <c:order val="3"/>
          <c:tx>
            <c:strRef>
              <c:f>'Median Home Sales Price'!$A$3</c:f>
              <c:strCache>
                <c:ptCount val="1"/>
                <c:pt idx="0">
                  <c:v>Plymouth</c:v>
                </c:pt>
              </c:strCache>
            </c:strRef>
          </c:tx>
          <c:spPr>
            <a:ln w="28575" cap="rnd">
              <a:solidFill>
                <a:schemeClr val="accent2"/>
              </a:solidFill>
              <a:round/>
            </a:ln>
            <a:effectLst/>
          </c:spPr>
          <c:marker>
            <c:symbol val="none"/>
          </c:marker>
          <c:cat>
            <c:numRef>
              <c:f>'Median Home Sales Price'!$B$1:$GW$1</c:f>
              <c:numCache>
                <c:formatCode>m/d/yyyy</c:formatCode>
                <c:ptCount val="204"/>
                <c:pt idx="0">
                  <c:v>38411</c:v>
                </c:pt>
                <c:pt idx="1">
                  <c:v>38442</c:v>
                </c:pt>
                <c:pt idx="2">
                  <c:v>38472</c:v>
                </c:pt>
                <c:pt idx="3">
                  <c:v>38503</c:v>
                </c:pt>
                <c:pt idx="4">
                  <c:v>38533</c:v>
                </c:pt>
                <c:pt idx="5">
                  <c:v>38564</c:v>
                </c:pt>
                <c:pt idx="6">
                  <c:v>38595</c:v>
                </c:pt>
                <c:pt idx="7">
                  <c:v>38625</c:v>
                </c:pt>
                <c:pt idx="8">
                  <c:v>38656</c:v>
                </c:pt>
                <c:pt idx="9">
                  <c:v>38686</c:v>
                </c:pt>
                <c:pt idx="10">
                  <c:v>38717</c:v>
                </c:pt>
                <c:pt idx="11">
                  <c:v>38748</c:v>
                </c:pt>
                <c:pt idx="12">
                  <c:v>38776</c:v>
                </c:pt>
                <c:pt idx="13">
                  <c:v>38807</c:v>
                </c:pt>
                <c:pt idx="14">
                  <c:v>38837</c:v>
                </c:pt>
                <c:pt idx="15">
                  <c:v>38868</c:v>
                </c:pt>
                <c:pt idx="16">
                  <c:v>38898</c:v>
                </c:pt>
                <c:pt idx="17">
                  <c:v>38929</c:v>
                </c:pt>
                <c:pt idx="18">
                  <c:v>38960</c:v>
                </c:pt>
                <c:pt idx="19">
                  <c:v>38990</c:v>
                </c:pt>
                <c:pt idx="20">
                  <c:v>39021</c:v>
                </c:pt>
                <c:pt idx="21">
                  <c:v>39051</c:v>
                </c:pt>
                <c:pt idx="22">
                  <c:v>39082</c:v>
                </c:pt>
                <c:pt idx="23">
                  <c:v>39113</c:v>
                </c:pt>
                <c:pt idx="24">
                  <c:v>39141</c:v>
                </c:pt>
                <c:pt idx="25">
                  <c:v>39172</c:v>
                </c:pt>
                <c:pt idx="26">
                  <c:v>39202</c:v>
                </c:pt>
                <c:pt idx="27">
                  <c:v>39233</c:v>
                </c:pt>
                <c:pt idx="28">
                  <c:v>39263</c:v>
                </c:pt>
                <c:pt idx="29">
                  <c:v>39294</c:v>
                </c:pt>
                <c:pt idx="30">
                  <c:v>39325</c:v>
                </c:pt>
                <c:pt idx="31">
                  <c:v>39355</c:v>
                </c:pt>
                <c:pt idx="32">
                  <c:v>39386</c:v>
                </c:pt>
                <c:pt idx="33">
                  <c:v>39416</c:v>
                </c:pt>
                <c:pt idx="34">
                  <c:v>39447</c:v>
                </c:pt>
                <c:pt idx="35">
                  <c:v>39478</c:v>
                </c:pt>
                <c:pt idx="36">
                  <c:v>39507</c:v>
                </c:pt>
                <c:pt idx="37">
                  <c:v>39538</c:v>
                </c:pt>
                <c:pt idx="38">
                  <c:v>39568</c:v>
                </c:pt>
                <c:pt idx="39">
                  <c:v>39599</c:v>
                </c:pt>
                <c:pt idx="40">
                  <c:v>39629</c:v>
                </c:pt>
                <c:pt idx="41">
                  <c:v>39660</c:v>
                </c:pt>
                <c:pt idx="42">
                  <c:v>39691</c:v>
                </c:pt>
                <c:pt idx="43">
                  <c:v>39721</c:v>
                </c:pt>
                <c:pt idx="44">
                  <c:v>39752</c:v>
                </c:pt>
                <c:pt idx="45">
                  <c:v>39782</c:v>
                </c:pt>
                <c:pt idx="46">
                  <c:v>39813</c:v>
                </c:pt>
                <c:pt idx="47">
                  <c:v>39844</c:v>
                </c:pt>
                <c:pt idx="48">
                  <c:v>39872</c:v>
                </c:pt>
                <c:pt idx="49">
                  <c:v>39903</c:v>
                </c:pt>
                <c:pt idx="50">
                  <c:v>39933</c:v>
                </c:pt>
                <c:pt idx="51">
                  <c:v>39964</c:v>
                </c:pt>
                <c:pt idx="52">
                  <c:v>39994</c:v>
                </c:pt>
                <c:pt idx="53">
                  <c:v>40025</c:v>
                </c:pt>
                <c:pt idx="54">
                  <c:v>40056</c:v>
                </c:pt>
                <c:pt idx="55">
                  <c:v>40086</c:v>
                </c:pt>
                <c:pt idx="56">
                  <c:v>40117</c:v>
                </c:pt>
                <c:pt idx="57">
                  <c:v>40147</c:v>
                </c:pt>
                <c:pt idx="58">
                  <c:v>40178</c:v>
                </c:pt>
                <c:pt idx="59">
                  <c:v>40209</c:v>
                </c:pt>
                <c:pt idx="60">
                  <c:v>40237</c:v>
                </c:pt>
                <c:pt idx="61">
                  <c:v>40268</c:v>
                </c:pt>
                <c:pt idx="62">
                  <c:v>40298</c:v>
                </c:pt>
                <c:pt idx="63">
                  <c:v>40329</c:v>
                </c:pt>
                <c:pt idx="64">
                  <c:v>40359</c:v>
                </c:pt>
                <c:pt idx="65">
                  <c:v>40390</c:v>
                </c:pt>
                <c:pt idx="66">
                  <c:v>40421</c:v>
                </c:pt>
                <c:pt idx="67">
                  <c:v>40451</c:v>
                </c:pt>
                <c:pt idx="68">
                  <c:v>40482</c:v>
                </c:pt>
                <c:pt idx="69">
                  <c:v>40512</c:v>
                </c:pt>
                <c:pt idx="70">
                  <c:v>40543</c:v>
                </c:pt>
                <c:pt idx="71">
                  <c:v>40574</c:v>
                </c:pt>
                <c:pt idx="72">
                  <c:v>40602</c:v>
                </c:pt>
                <c:pt idx="73">
                  <c:v>40633</c:v>
                </c:pt>
                <c:pt idx="74">
                  <c:v>40663</c:v>
                </c:pt>
                <c:pt idx="75">
                  <c:v>40694</c:v>
                </c:pt>
                <c:pt idx="76">
                  <c:v>40724</c:v>
                </c:pt>
                <c:pt idx="77">
                  <c:v>40755</c:v>
                </c:pt>
                <c:pt idx="78">
                  <c:v>40786</c:v>
                </c:pt>
                <c:pt idx="79">
                  <c:v>40816</c:v>
                </c:pt>
                <c:pt idx="80">
                  <c:v>40847</c:v>
                </c:pt>
                <c:pt idx="81">
                  <c:v>40877</c:v>
                </c:pt>
                <c:pt idx="82">
                  <c:v>40908</c:v>
                </c:pt>
                <c:pt idx="83">
                  <c:v>40939</c:v>
                </c:pt>
                <c:pt idx="84">
                  <c:v>40968</c:v>
                </c:pt>
                <c:pt idx="85">
                  <c:v>40999</c:v>
                </c:pt>
                <c:pt idx="86">
                  <c:v>41029</c:v>
                </c:pt>
                <c:pt idx="87">
                  <c:v>41060</c:v>
                </c:pt>
                <c:pt idx="88">
                  <c:v>41090</c:v>
                </c:pt>
                <c:pt idx="89">
                  <c:v>41121</c:v>
                </c:pt>
                <c:pt idx="90">
                  <c:v>41152</c:v>
                </c:pt>
                <c:pt idx="91">
                  <c:v>41182</c:v>
                </c:pt>
                <c:pt idx="92">
                  <c:v>41213</c:v>
                </c:pt>
                <c:pt idx="93">
                  <c:v>41243</c:v>
                </c:pt>
                <c:pt idx="94">
                  <c:v>41274</c:v>
                </c:pt>
                <c:pt idx="95">
                  <c:v>41305</c:v>
                </c:pt>
                <c:pt idx="96">
                  <c:v>41333</c:v>
                </c:pt>
                <c:pt idx="97">
                  <c:v>41364</c:v>
                </c:pt>
                <c:pt idx="98">
                  <c:v>41394</c:v>
                </c:pt>
                <c:pt idx="99">
                  <c:v>41425</c:v>
                </c:pt>
                <c:pt idx="100">
                  <c:v>41455</c:v>
                </c:pt>
                <c:pt idx="101">
                  <c:v>41486</c:v>
                </c:pt>
                <c:pt idx="102">
                  <c:v>41517</c:v>
                </c:pt>
                <c:pt idx="103">
                  <c:v>41547</c:v>
                </c:pt>
                <c:pt idx="104">
                  <c:v>41578</c:v>
                </c:pt>
                <c:pt idx="105">
                  <c:v>41608</c:v>
                </c:pt>
                <c:pt idx="106">
                  <c:v>41639</c:v>
                </c:pt>
                <c:pt idx="107">
                  <c:v>41670</c:v>
                </c:pt>
                <c:pt idx="108">
                  <c:v>41698</c:v>
                </c:pt>
                <c:pt idx="109">
                  <c:v>41729</c:v>
                </c:pt>
                <c:pt idx="110">
                  <c:v>41759</c:v>
                </c:pt>
                <c:pt idx="111">
                  <c:v>41790</c:v>
                </c:pt>
                <c:pt idx="112">
                  <c:v>41820</c:v>
                </c:pt>
                <c:pt idx="113">
                  <c:v>41851</c:v>
                </c:pt>
                <c:pt idx="114">
                  <c:v>41882</c:v>
                </c:pt>
                <c:pt idx="115">
                  <c:v>41912</c:v>
                </c:pt>
                <c:pt idx="116">
                  <c:v>41943</c:v>
                </c:pt>
                <c:pt idx="117">
                  <c:v>41973</c:v>
                </c:pt>
                <c:pt idx="118">
                  <c:v>42004</c:v>
                </c:pt>
                <c:pt idx="119">
                  <c:v>42035</c:v>
                </c:pt>
                <c:pt idx="120">
                  <c:v>42063</c:v>
                </c:pt>
                <c:pt idx="121">
                  <c:v>42094</c:v>
                </c:pt>
                <c:pt idx="122">
                  <c:v>42124</c:v>
                </c:pt>
                <c:pt idx="123">
                  <c:v>42155</c:v>
                </c:pt>
                <c:pt idx="124">
                  <c:v>42185</c:v>
                </c:pt>
                <c:pt idx="125">
                  <c:v>42216</c:v>
                </c:pt>
                <c:pt idx="126">
                  <c:v>42247</c:v>
                </c:pt>
                <c:pt idx="127">
                  <c:v>42277</c:v>
                </c:pt>
                <c:pt idx="128">
                  <c:v>42308</c:v>
                </c:pt>
                <c:pt idx="129">
                  <c:v>42338</c:v>
                </c:pt>
                <c:pt idx="130">
                  <c:v>42369</c:v>
                </c:pt>
                <c:pt idx="131">
                  <c:v>42400</c:v>
                </c:pt>
                <c:pt idx="132">
                  <c:v>42429</c:v>
                </c:pt>
                <c:pt idx="133">
                  <c:v>42460</c:v>
                </c:pt>
                <c:pt idx="134">
                  <c:v>42490</c:v>
                </c:pt>
                <c:pt idx="135">
                  <c:v>42521</c:v>
                </c:pt>
                <c:pt idx="136">
                  <c:v>42551</c:v>
                </c:pt>
                <c:pt idx="137">
                  <c:v>42582</c:v>
                </c:pt>
                <c:pt idx="138">
                  <c:v>42613</c:v>
                </c:pt>
                <c:pt idx="139">
                  <c:v>42643</c:v>
                </c:pt>
                <c:pt idx="140">
                  <c:v>42674</c:v>
                </c:pt>
                <c:pt idx="141">
                  <c:v>42704</c:v>
                </c:pt>
                <c:pt idx="142">
                  <c:v>42735</c:v>
                </c:pt>
                <c:pt idx="143">
                  <c:v>42766</c:v>
                </c:pt>
                <c:pt idx="144">
                  <c:v>42794</c:v>
                </c:pt>
                <c:pt idx="145">
                  <c:v>42825</c:v>
                </c:pt>
                <c:pt idx="146">
                  <c:v>42855</c:v>
                </c:pt>
                <c:pt idx="147">
                  <c:v>42886</c:v>
                </c:pt>
                <c:pt idx="148">
                  <c:v>42916</c:v>
                </c:pt>
                <c:pt idx="149">
                  <c:v>42947</c:v>
                </c:pt>
                <c:pt idx="150">
                  <c:v>42978</c:v>
                </c:pt>
                <c:pt idx="151">
                  <c:v>43008</c:v>
                </c:pt>
                <c:pt idx="152">
                  <c:v>43039</c:v>
                </c:pt>
                <c:pt idx="153">
                  <c:v>43069</c:v>
                </c:pt>
                <c:pt idx="154">
                  <c:v>43100</c:v>
                </c:pt>
                <c:pt idx="155">
                  <c:v>43131</c:v>
                </c:pt>
                <c:pt idx="156">
                  <c:v>43159</c:v>
                </c:pt>
                <c:pt idx="157">
                  <c:v>43190</c:v>
                </c:pt>
                <c:pt idx="158">
                  <c:v>43220</c:v>
                </c:pt>
                <c:pt idx="159">
                  <c:v>43251</c:v>
                </c:pt>
                <c:pt idx="160">
                  <c:v>43281</c:v>
                </c:pt>
                <c:pt idx="161">
                  <c:v>43312</c:v>
                </c:pt>
                <c:pt idx="162">
                  <c:v>43343</c:v>
                </c:pt>
                <c:pt idx="163">
                  <c:v>43373</c:v>
                </c:pt>
                <c:pt idx="164">
                  <c:v>43404</c:v>
                </c:pt>
                <c:pt idx="165">
                  <c:v>43434</c:v>
                </c:pt>
                <c:pt idx="166">
                  <c:v>43465</c:v>
                </c:pt>
                <c:pt idx="167">
                  <c:v>43496</c:v>
                </c:pt>
                <c:pt idx="168">
                  <c:v>43524</c:v>
                </c:pt>
                <c:pt idx="169">
                  <c:v>43555</c:v>
                </c:pt>
                <c:pt idx="170">
                  <c:v>43585</c:v>
                </c:pt>
                <c:pt idx="171">
                  <c:v>43616</c:v>
                </c:pt>
                <c:pt idx="172">
                  <c:v>43646</c:v>
                </c:pt>
                <c:pt idx="173">
                  <c:v>43677</c:v>
                </c:pt>
                <c:pt idx="174">
                  <c:v>43708</c:v>
                </c:pt>
                <c:pt idx="175">
                  <c:v>43738</c:v>
                </c:pt>
                <c:pt idx="176">
                  <c:v>43769</c:v>
                </c:pt>
                <c:pt idx="177">
                  <c:v>43799</c:v>
                </c:pt>
                <c:pt idx="178">
                  <c:v>43830</c:v>
                </c:pt>
                <c:pt idx="179">
                  <c:v>43861</c:v>
                </c:pt>
                <c:pt idx="180">
                  <c:v>43890</c:v>
                </c:pt>
                <c:pt idx="181">
                  <c:v>43921</c:v>
                </c:pt>
                <c:pt idx="182">
                  <c:v>43951</c:v>
                </c:pt>
                <c:pt idx="183">
                  <c:v>43982</c:v>
                </c:pt>
                <c:pt idx="184">
                  <c:v>44012</c:v>
                </c:pt>
                <c:pt idx="185">
                  <c:v>44043</c:v>
                </c:pt>
                <c:pt idx="186">
                  <c:v>44074</c:v>
                </c:pt>
                <c:pt idx="187">
                  <c:v>44104</c:v>
                </c:pt>
                <c:pt idx="188">
                  <c:v>44135</c:v>
                </c:pt>
                <c:pt idx="189">
                  <c:v>44165</c:v>
                </c:pt>
                <c:pt idx="190">
                  <c:v>44196</c:v>
                </c:pt>
                <c:pt idx="191">
                  <c:v>44227</c:v>
                </c:pt>
                <c:pt idx="192">
                  <c:v>44255</c:v>
                </c:pt>
                <c:pt idx="193">
                  <c:v>44286</c:v>
                </c:pt>
                <c:pt idx="194">
                  <c:v>44316</c:v>
                </c:pt>
                <c:pt idx="195">
                  <c:v>44347</c:v>
                </c:pt>
                <c:pt idx="196">
                  <c:v>44377</c:v>
                </c:pt>
                <c:pt idx="197">
                  <c:v>44408</c:v>
                </c:pt>
                <c:pt idx="198">
                  <c:v>44439</c:v>
                </c:pt>
                <c:pt idx="199">
                  <c:v>44469</c:v>
                </c:pt>
                <c:pt idx="200">
                  <c:v>44500</c:v>
                </c:pt>
                <c:pt idx="201">
                  <c:v>44530</c:v>
                </c:pt>
                <c:pt idx="202">
                  <c:v>44561</c:v>
                </c:pt>
                <c:pt idx="203">
                  <c:v>44592</c:v>
                </c:pt>
              </c:numCache>
            </c:numRef>
          </c:cat>
          <c:val>
            <c:numRef>
              <c:f>'Median Home Sales Price'!$B$3:$GW$3</c:f>
              <c:numCache>
                <c:formatCode>General</c:formatCode>
                <c:ptCount val="204"/>
                <c:pt idx="0">
                  <c:v>367733</c:v>
                </c:pt>
                <c:pt idx="1">
                  <c:v>377782</c:v>
                </c:pt>
                <c:pt idx="2">
                  <c:v>387593</c:v>
                </c:pt>
                <c:pt idx="3">
                  <c:v>394593</c:v>
                </c:pt>
                <c:pt idx="4">
                  <c:v>398712</c:v>
                </c:pt>
                <c:pt idx="5">
                  <c:v>402497</c:v>
                </c:pt>
                <c:pt idx="6">
                  <c:v>406814</c:v>
                </c:pt>
                <c:pt idx="7">
                  <c:v>411894</c:v>
                </c:pt>
                <c:pt idx="8">
                  <c:v>417832</c:v>
                </c:pt>
                <c:pt idx="9">
                  <c:v>422096</c:v>
                </c:pt>
                <c:pt idx="10">
                  <c:v>426606</c:v>
                </c:pt>
                <c:pt idx="11">
                  <c:v>430662</c:v>
                </c:pt>
                <c:pt idx="12">
                  <c:v>435639</c:v>
                </c:pt>
                <c:pt idx="13">
                  <c:v>440259</c:v>
                </c:pt>
                <c:pt idx="14">
                  <c:v>443384</c:v>
                </c:pt>
                <c:pt idx="15">
                  <c:v>444320</c:v>
                </c:pt>
                <c:pt idx="16">
                  <c:v>443983</c:v>
                </c:pt>
                <c:pt idx="17">
                  <c:v>442731</c:v>
                </c:pt>
                <c:pt idx="18">
                  <c:v>441399</c:v>
                </c:pt>
                <c:pt idx="19">
                  <c:v>439426</c:v>
                </c:pt>
                <c:pt idx="20">
                  <c:v>438022</c:v>
                </c:pt>
                <c:pt idx="21">
                  <c:v>436857</c:v>
                </c:pt>
                <c:pt idx="22">
                  <c:v>435863</c:v>
                </c:pt>
                <c:pt idx="23">
                  <c:v>434913</c:v>
                </c:pt>
                <c:pt idx="24">
                  <c:v>435128</c:v>
                </c:pt>
                <c:pt idx="25">
                  <c:v>435833</c:v>
                </c:pt>
                <c:pt idx="26">
                  <c:v>434734</c:v>
                </c:pt>
                <c:pt idx="27">
                  <c:v>430312</c:v>
                </c:pt>
                <c:pt idx="28">
                  <c:v>423820</c:v>
                </c:pt>
                <c:pt idx="29">
                  <c:v>416993</c:v>
                </c:pt>
                <c:pt idx="30">
                  <c:v>411004</c:v>
                </c:pt>
                <c:pt idx="31">
                  <c:v>404585</c:v>
                </c:pt>
                <c:pt idx="32">
                  <c:v>398094</c:v>
                </c:pt>
                <c:pt idx="33">
                  <c:v>391086</c:v>
                </c:pt>
                <c:pt idx="34">
                  <c:v>384561</c:v>
                </c:pt>
                <c:pt idx="35">
                  <c:v>378425</c:v>
                </c:pt>
                <c:pt idx="36">
                  <c:v>373743</c:v>
                </c:pt>
                <c:pt idx="37">
                  <c:v>369613</c:v>
                </c:pt>
                <c:pt idx="38">
                  <c:v>364669</c:v>
                </c:pt>
                <c:pt idx="39">
                  <c:v>358943</c:v>
                </c:pt>
                <c:pt idx="40">
                  <c:v>355179</c:v>
                </c:pt>
                <c:pt idx="41">
                  <c:v>350155</c:v>
                </c:pt>
                <c:pt idx="42">
                  <c:v>342695</c:v>
                </c:pt>
                <c:pt idx="43">
                  <c:v>332045</c:v>
                </c:pt>
                <c:pt idx="44">
                  <c:v>323476</c:v>
                </c:pt>
                <c:pt idx="45">
                  <c:v>318577</c:v>
                </c:pt>
                <c:pt idx="46">
                  <c:v>315048</c:v>
                </c:pt>
                <c:pt idx="47">
                  <c:v>312231</c:v>
                </c:pt>
                <c:pt idx="48">
                  <c:v>309765</c:v>
                </c:pt>
                <c:pt idx="49">
                  <c:v>307758</c:v>
                </c:pt>
                <c:pt idx="50">
                  <c:v>305521</c:v>
                </c:pt>
                <c:pt idx="51">
                  <c:v>302594</c:v>
                </c:pt>
                <c:pt idx="52">
                  <c:v>299647</c:v>
                </c:pt>
                <c:pt idx="53">
                  <c:v>297793</c:v>
                </c:pt>
                <c:pt idx="54">
                  <c:v>293156</c:v>
                </c:pt>
                <c:pt idx="55">
                  <c:v>289548</c:v>
                </c:pt>
                <c:pt idx="56">
                  <c:v>285837</c:v>
                </c:pt>
                <c:pt idx="57">
                  <c:v>285906</c:v>
                </c:pt>
                <c:pt idx="58">
                  <c:v>285061</c:v>
                </c:pt>
                <c:pt idx="59">
                  <c:v>283844</c:v>
                </c:pt>
                <c:pt idx="60">
                  <c:v>282355</c:v>
                </c:pt>
                <c:pt idx="61">
                  <c:v>281217</c:v>
                </c:pt>
                <c:pt idx="62">
                  <c:v>281458</c:v>
                </c:pt>
                <c:pt idx="63">
                  <c:v>280937</c:v>
                </c:pt>
                <c:pt idx="64">
                  <c:v>279973</c:v>
                </c:pt>
                <c:pt idx="65">
                  <c:v>277083</c:v>
                </c:pt>
                <c:pt idx="66">
                  <c:v>275704</c:v>
                </c:pt>
                <c:pt idx="67">
                  <c:v>274913</c:v>
                </c:pt>
                <c:pt idx="68">
                  <c:v>274833</c:v>
                </c:pt>
                <c:pt idx="69">
                  <c:v>273420</c:v>
                </c:pt>
                <c:pt idx="70">
                  <c:v>272251</c:v>
                </c:pt>
                <c:pt idx="71">
                  <c:v>271355</c:v>
                </c:pt>
                <c:pt idx="72">
                  <c:v>271360</c:v>
                </c:pt>
                <c:pt idx="73">
                  <c:v>270376</c:v>
                </c:pt>
                <c:pt idx="74">
                  <c:v>269301</c:v>
                </c:pt>
                <c:pt idx="75">
                  <c:v>267828</c:v>
                </c:pt>
                <c:pt idx="76">
                  <c:v>266629</c:v>
                </c:pt>
                <c:pt idx="77">
                  <c:v>265619</c:v>
                </c:pt>
                <c:pt idx="78">
                  <c:v>266790</c:v>
                </c:pt>
                <c:pt idx="79">
                  <c:v>268352</c:v>
                </c:pt>
                <c:pt idx="80">
                  <c:v>269142</c:v>
                </c:pt>
                <c:pt idx="81">
                  <c:v>268370</c:v>
                </c:pt>
                <c:pt idx="82">
                  <c:v>268156</c:v>
                </c:pt>
                <c:pt idx="83">
                  <c:v>267371</c:v>
                </c:pt>
                <c:pt idx="84">
                  <c:v>266340</c:v>
                </c:pt>
                <c:pt idx="85">
                  <c:v>265622</c:v>
                </c:pt>
                <c:pt idx="86">
                  <c:v>265909</c:v>
                </c:pt>
                <c:pt idx="87">
                  <c:v>266724</c:v>
                </c:pt>
                <c:pt idx="88">
                  <c:v>267293</c:v>
                </c:pt>
                <c:pt idx="89">
                  <c:v>268071</c:v>
                </c:pt>
                <c:pt idx="90">
                  <c:v>271041</c:v>
                </c:pt>
                <c:pt idx="91">
                  <c:v>274044</c:v>
                </c:pt>
                <c:pt idx="92">
                  <c:v>277350</c:v>
                </c:pt>
                <c:pt idx="93">
                  <c:v>279990</c:v>
                </c:pt>
                <c:pt idx="94">
                  <c:v>283573</c:v>
                </c:pt>
                <c:pt idx="95">
                  <c:v>287901</c:v>
                </c:pt>
                <c:pt idx="96">
                  <c:v>291513</c:v>
                </c:pt>
                <c:pt idx="97">
                  <c:v>294701</c:v>
                </c:pt>
                <c:pt idx="98">
                  <c:v>298413</c:v>
                </c:pt>
                <c:pt idx="99">
                  <c:v>302143</c:v>
                </c:pt>
                <c:pt idx="100">
                  <c:v>306380</c:v>
                </c:pt>
                <c:pt idx="101">
                  <c:v>309820</c:v>
                </c:pt>
                <c:pt idx="102">
                  <c:v>313467</c:v>
                </c:pt>
                <c:pt idx="103">
                  <c:v>316884</c:v>
                </c:pt>
                <c:pt idx="104">
                  <c:v>320414</c:v>
                </c:pt>
                <c:pt idx="105">
                  <c:v>323476</c:v>
                </c:pt>
                <c:pt idx="106">
                  <c:v>326964</c:v>
                </c:pt>
                <c:pt idx="107">
                  <c:v>329776</c:v>
                </c:pt>
                <c:pt idx="108">
                  <c:v>332278</c:v>
                </c:pt>
                <c:pt idx="109">
                  <c:v>334099</c:v>
                </c:pt>
                <c:pt idx="110">
                  <c:v>336373</c:v>
                </c:pt>
                <c:pt idx="111">
                  <c:v>339231</c:v>
                </c:pt>
                <c:pt idx="112">
                  <c:v>341995</c:v>
                </c:pt>
                <c:pt idx="113">
                  <c:v>341412</c:v>
                </c:pt>
                <c:pt idx="114">
                  <c:v>339357</c:v>
                </c:pt>
                <c:pt idx="115">
                  <c:v>336745</c:v>
                </c:pt>
                <c:pt idx="116">
                  <c:v>336887</c:v>
                </c:pt>
                <c:pt idx="117">
                  <c:v>338288</c:v>
                </c:pt>
                <c:pt idx="118">
                  <c:v>339709</c:v>
                </c:pt>
                <c:pt idx="119">
                  <c:v>341959</c:v>
                </c:pt>
                <c:pt idx="120">
                  <c:v>344109</c:v>
                </c:pt>
                <c:pt idx="121">
                  <c:v>347357</c:v>
                </c:pt>
                <c:pt idx="122">
                  <c:v>350030</c:v>
                </c:pt>
                <c:pt idx="123">
                  <c:v>352634</c:v>
                </c:pt>
                <c:pt idx="124">
                  <c:v>353280</c:v>
                </c:pt>
                <c:pt idx="125">
                  <c:v>351539</c:v>
                </c:pt>
                <c:pt idx="126">
                  <c:v>349589</c:v>
                </c:pt>
                <c:pt idx="127">
                  <c:v>348293</c:v>
                </c:pt>
                <c:pt idx="128">
                  <c:v>349633</c:v>
                </c:pt>
                <c:pt idx="129">
                  <c:v>350335</c:v>
                </c:pt>
                <c:pt idx="130">
                  <c:v>351780</c:v>
                </c:pt>
                <c:pt idx="131">
                  <c:v>353331</c:v>
                </c:pt>
                <c:pt idx="132">
                  <c:v>355366</c:v>
                </c:pt>
                <c:pt idx="133">
                  <c:v>357174</c:v>
                </c:pt>
                <c:pt idx="134">
                  <c:v>359080</c:v>
                </c:pt>
                <c:pt idx="135">
                  <c:v>361239</c:v>
                </c:pt>
                <c:pt idx="136">
                  <c:v>362909</c:v>
                </c:pt>
                <c:pt idx="137">
                  <c:v>361123</c:v>
                </c:pt>
                <c:pt idx="138">
                  <c:v>359872</c:v>
                </c:pt>
                <c:pt idx="139">
                  <c:v>359290</c:v>
                </c:pt>
                <c:pt idx="140">
                  <c:v>361695</c:v>
                </c:pt>
                <c:pt idx="141">
                  <c:v>363539</c:v>
                </c:pt>
                <c:pt idx="142">
                  <c:v>365634</c:v>
                </c:pt>
                <c:pt idx="143">
                  <c:v>367736</c:v>
                </c:pt>
                <c:pt idx="144">
                  <c:v>369640</c:v>
                </c:pt>
                <c:pt idx="145">
                  <c:v>372314</c:v>
                </c:pt>
                <c:pt idx="146">
                  <c:v>374636</c:v>
                </c:pt>
                <c:pt idx="147">
                  <c:v>378012</c:v>
                </c:pt>
                <c:pt idx="148">
                  <c:v>380554</c:v>
                </c:pt>
                <c:pt idx="149">
                  <c:v>381293</c:v>
                </c:pt>
                <c:pt idx="150">
                  <c:v>381185</c:v>
                </c:pt>
                <c:pt idx="151">
                  <c:v>380933</c:v>
                </c:pt>
                <c:pt idx="152">
                  <c:v>383448</c:v>
                </c:pt>
                <c:pt idx="153">
                  <c:v>386102</c:v>
                </c:pt>
                <c:pt idx="154">
                  <c:v>388246</c:v>
                </c:pt>
                <c:pt idx="155">
                  <c:v>391483</c:v>
                </c:pt>
                <c:pt idx="156">
                  <c:v>395218</c:v>
                </c:pt>
                <c:pt idx="157">
                  <c:v>399472</c:v>
                </c:pt>
                <c:pt idx="158">
                  <c:v>402710</c:v>
                </c:pt>
                <c:pt idx="159">
                  <c:v>405449</c:v>
                </c:pt>
                <c:pt idx="160">
                  <c:v>408214</c:v>
                </c:pt>
                <c:pt idx="161">
                  <c:v>407648</c:v>
                </c:pt>
                <c:pt idx="162">
                  <c:v>406406</c:v>
                </c:pt>
                <c:pt idx="163">
                  <c:v>404559</c:v>
                </c:pt>
                <c:pt idx="164">
                  <c:v>405372</c:v>
                </c:pt>
                <c:pt idx="165">
                  <c:v>406566</c:v>
                </c:pt>
                <c:pt idx="166">
                  <c:v>407733</c:v>
                </c:pt>
                <c:pt idx="167">
                  <c:v>408242</c:v>
                </c:pt>
                <c:pt idx="168">
                  <c:v>407853</c:v>
                </c:pt>
                <c:pt idx="169">
                  <c:v>407444</c:v>
                </c:pt>
                <c:pt idx="170">
                  <c:v>408369</c:v>
                </c:pt>
                <c:pt idx="171">
                  <c:v>410754</c:v>
                </c:pt>
                <c:pt idx="172">
                  <c:v>413272</c:v>
                </c:pt>
                <c:pt idx="173">
                  <c:v>413981</c:v>
                </c:pt>
                <c:pt idx="174">
                  <c:v>412285</c:v>
                </c:pt>
                <c:pt idx="175">
                  <c:v>410351</c:v>
                </c:pt>
                <c:pt idx="176">
                  <c:v>409498</c:v>
                </c:pt>
                <c:pt idx="177">
                  <c:v>409911</c:v>
                </c:pt>
                <c:pt idx="178">
                  <c:v>409938</c:v>
                </c:pt>
                <c:pt idx="179">
                  <c:v>410692</c:v>
                </c:pt>
                <c:pt idx="180">
                  <c:v>411067</c:v>
                </c:pt>
                <c:pt idx="181">
                  <c:v>411406</c:v>
                </c:pt>
                <c:pt idx="182">
                  <c:v>410691</c:v>
                </c:pt>
                <c:pt idx="183">
                  <c:v>409835</c:v>
                </c:pt>
                <c:pt idx="184">
                  <c:v>409159</c:v>
                </c:pt>
                <c:pt idx="185">
                  <c:v>409876</c:v>
                </c:pt>
                <c:pt idx="186">
                  <c:v>417424</c:v>
                </c:pt>
                <c:pt idx="187">
                  <c:v>425049</c:v>
                </c:pt>
                <c:pt idx="188">
                  <c:v>432580</c:v>
                </c:pt>
                <c:pt idx="189">
                  <c:v>436314</c:v>
                </c:pt>
                <c:pt idx="190">
                  <c:v>441671</c:v>
                </c:pt>
                <c:pt idx="191">
                  <c:v>449773</c:v>
                </c:pt>
                <c:pt idx="192">
                  <c:v>457803</c:v>
                </c:pt>
                <c:pt idx="193">
                  <c:v>460617</c:v>
                </c:pt>
                <c:pt idx="194">
                  <c:v>461838</c:v>
                </c:pt>
                <c:pt idx="195">
                  <c:v>461934</c:v>
                </c:pt>
                <c:pt idx="196">
                  <c:v>466499</c:v>
                </c:pt>
                <c:pt idx="197">
                  <c:v>476309</c:v>
                </c:pt>
                <c:pt idx="198">
                  <c:v>487687</c:v>
                </c:pt>
                <c:pt idx="199">
                  <c:v>505329</c:v>
                </c:pt>
                <c:pt idx="200">
                  <c:v>515429</c:v>
                </c:pt>
                <c:pt idx="201">
                  <c:v>523801</c:v>
                </c:pt>
                <c:pt idx="202">
                  <c:v>530793</c:v>
                </c:pt>
                <c:pt idx="203">
                  <c:v>539260</c:v>
                </c:pt>
              </c:numCache>
            </c:numRef>
          </c:val>
          <c:smooth val="0"/>
          <c:extLst>
            <c:ext xmlns:c16="http://schemas.microsoft.com/office/drawing/2014/chart" uri="{C3380CC4-5D6E-409C-BE32-E72D297353CC}">
              <c16:uniqueId val="{00000003-C69A-4293-BF1C-90BFB96DD757}"/>
            </c:ext>
          </c:extLst>
        </c:ser>
        <c:ser>
          <c:idx val="3"/>
          <c:order val="4"/>
          <c:tx>
            <c:strRef>
              <c:f>'Median Home Sales Price'!$A$5</c:f>
              <c:strCache>
                <c:ptCount val="1"/>
                <c:pt idx="0">
                  <c:v>Sutter Creek</c:v>
                </c:pt>
              </c:strCache>
            </c:strRef>
          </c:tx>
          <c:spPr>
            <a:ln w="28575" cap="rnd">
              <a:solidFill>
                <a:schemeClr val="accent4"/>
              </a:solidFill>
              <a:round/>
            </a:ln>
            <a:effectLst/>
          </c:spPr>
          <c:marker>
            <c:symbol val="none"/>
          </c:marker>
          <c:cat>
            <c:numRef>
              <c:f>'Median Home Sales Price'!$B$1:$GW$1</c:f>
              <c:numCache>
                <c:formatCode>m/d/yyyy</c:formatCode>
                <c:ptCount val="204"/>
                <c:pt idx="0">
                  <c:v>38411</c:v>
                </c:pt>
                <c:pt idx="1">
                  <c:v>38442</c:v>
                </c:pt>
                <c:pt idx="2">
                  <c:v>38472</c:v>
                </c:pt>
                <c:pt idx="3">
                  <c:v>38503</c:v>
                </c:pt>
                <c:pt idx="4">
                  <c:v>38533</c:v>
                </c:pt>
                <c:pt idx="5">
                  <c:v>38564</c:v>
                </c:pt>
                <c:pt idx="6">
                  <c:v>38595</c:v>
                </c:pt>
                <c:pt idx="7">
                  <c:v>38625</c:v>
                </c:pt>
                <c:pt idx="8">
                  <c:v>38656</c:v>
                </c:pt>
                <c:pt idx="9">
                  <c:v>38686</c:v>
                </c:pt>
                <c:pt idx="10">
                  <c:v>38717</c:v>
                </c:pt>
                <c:pt idx="11">
                  <c:v>38748</c:v>
                </c:pt>
                <c:pt idx="12">
                  <c:v>38776</c:v>
                </c:pt>
                <c:pt idx="13">
                  <c:v>38807</c:v>
                </c:pt>
                <c:pt idx="14">
                  <c:v>38837</c:v>
                </c:pt>
                <c:pt idx="15">
                  <c:v>38868</c:v>
                </c:pt>
                <c:pt idx="16">
                  <c:v>38898</c:v>
                </c:pt>
                <c:pt idx="17">
                  <c:v>38929</c:v>
                </c:pt>
                <c:pt idx="18">
                  <c:v>38960</c:v>
                </c:pt>
                <c:pt idx="19">
                  <c:v>38990</c:v>
                </c:pt>
                <c:pt idx="20">
                  <c:v>39021</c:v>
                </c:pt>
                <c:pt idx="21">
                  <c:v>39051</c:v>
                </c:pt>
                <c:pt idx="22">
                  <c:v>39082</c:v>
                </c:pt>
                <c:pt idx="23">
                  <c:v>39113</c:v>
                </c:pt>
                <c:pt idx="24">
                  <c:v>39141</c:v>
                </c:pt>
                <c:pt idx="25">
                  <c:v>39172</c:v>
                </c:pt>
                <c:pt idx="26">
                  <c:v>39202</c:v>
                </c:pt>
                <c:pt idx="27">
                  <c:v>39233</c:v>
                </c:pt>
                <c:pt idx="28">
                  <c:v>39263</c:v>
                </c:pt>
                <c:pt idx="29">
                  <c:v>39294</c:v>
                </c:pt>
                <c:pt idx="30">
                  <c:v>39325</c:v>
                </c:pt>
                <c:pt idx="31">
                  <c:v>39355</c:v>
                </c:pt>
                <c:pt idx="32">
                  <c:v>39386</c:v>
                </c:pt>
                <c:pt idx="33">
                  <c:v>39416</c:v>
                </c:pt>
                <c:pt idx="34">
                  <c:v>39447</c:v>
                </c:pt>
                <c:pt idx="35">
                  <c:v>39478</c:v>
                </c:pt>
                <c:pt idx="36">
                  <c:v>39507</c:v>
                </c:pt>
                <c:pt idx="37">
                  <c:v>39538</c:v>
                </c:pt>
                <c:pt idx="38">
                  <c:v>39568</c:v>
                </c:pt>
                <c:pt idx="39">
                  <c:v>39599</c:v>
                </c:pt>
                <c:pt idx="40">
                  <c:v>39629</c:v>
                </c:pt>
                <c:pt idx="41">
                  <c:v>39660</c:v>
                </c:pt>
                <c:pt idx="42">
                  <c:v>39691</c:v>
                </c:pt>
                <c:pt idx="43">
                  <c:v>39721</c:v>
                </c:pt>
                <c:pt idx="44">
                  <c:v>39752</c:v>
                </c:pt>
                <c:pt idx="45">
                  <c:v>39782</c:v>
                </c:pt>
                <c:pt idx="46">
                  <c:v>39813</c:v>
                </c:pt>
                <c:pt idx="47">
                  <c:v>39844</c:v>
                </c:pt>
                <c:pt idx="48">
                  <c:v>39872</c:v>
                </c:pt>
                <c:pt idx="49">
                  <c:v>39903</c:v>
                </c:pt>
                <c:pt idx="50">
                  <c:v>39933</c:v>
                </c:pt>
                <c:pt idx="51">
                  <c:v>39964</c:v>
                </c:pt>
                <c:pt idx="52">
                  <c:v>39994</c:v>
                </c:pt>
                <c:pt idx="53">
                  <c:v>40025</c:v>
                </c:pt>
                <c:pt idx="54">
                  <c:v>40056</c:v>
                </c:pt>
                <c:pt idx="55">
                  <c:v>40086</c:v>
                </c:pt>
                <c:pt idx="56">
                  <c:v>40117</c:v>
                </c:pt>
                <c:pt idx="57">
                  <c:v>40147</c:v>
                </c:pt>
                <c:pt idx="58">
                  <c:v>40178</c:v>
                </c:pt>
                <c:pt idx="59">
                  <c:v>40209</c:v>
                </c:pt>
                <c:pt idx="60">
                  <c:v>40237</c:v>
                </c:pt>
                <c:pt idx="61">
                  <c:v>40268</c:v>
                </c:pt>
                <c:pt idx="62">
                  <c:v>40298</c:v>
                </c:pt>
                <c:pt idx="63">
                  <c:v>40329</c:v>
                </c:pt>
                <c:pt idx="64">
                  <c:v>40359</c:v>
                </c:pt>
                <c:pt idx="65">
                  <c:v>40390</c:v>
                </c:pt>
                <c:pt idx="66">
                  <c:v>40421</c:v>
                </c:pt>
                <c:pt idx="67">
                  <c:v>40451</c:v>
                </c:pt>
                <c:pt idx="68">
                  <c:v>40482</c:v>
                </c:pt>
                <c:pt idx="69">
                  <c:v>40512</c:v>
                </c:pt>
                <c:pt idx="70">
                  <c:v>40543</c:v>
                </c:pt>
                <c:pt idx="71">
                  <c:v>40574</c:v>
                </c:pt>
                <c:pt idx="72">
                  <c:v>40602</c:v>
                </c:pt>
                <c:pt idx="73">
                  <c:v>40633</c:v>
                </c:pt>
                <c:pt idx="74">
                  <c:v>40663</c:v>
                </c:pt>
                <c:pt idx="75">
                  <c:v>40694</c:v>
                </c:pt>
                <c:pt idx="76">
                  <c:v>40724</c:v>
                </c:pt>
                <c:pt idx="77">
                  <c:v>40755</c:v>
                </c:pt>
                <c:pt idx="78">
                  <c:v>40786</c:v>
                </c:pt>
                <c:pt idx="79">
                  <c:v>40816</c:v>
                </c:pt>
                <c:pt idx="80">
                  <c:v>40847</c:v>
                </c:pt>
                <c:pt idx="81">
                  <c:v>40877</c:v>
                </c:pt>
                <c:pt idx="82">
                  <c:v>40908</c:v>
                </c:pt>
                <c:pt idx="83">
                  <c:v>40939</c:v>
                </c:pt>
                <c:pt idx="84">
                  <c:v>40968</c:v>
                </c:pt>
                <c:pt idx="85">
                  <c:v>40999</c:v>
                </c:pt>
                <c:pt idx="86">
                  <c:v>41029</c:v>
                </c:pt>
                <c:pt idx="87">
                  <c:v>41060</c:v>
                </c:pt>
                <c:pt idx="88">
                  <c:v>41090</c:v>
                </c:pt>
                <c:pt idx="89">
                  <c:v>41121</c:v>
                </c:pt>
                <c:pt idx="90">
                  <c:v>41152</c:v>
                </c:pt>
                <c:pt idx="91">
                  <c:v>41182</c:v>
                </c:pt>
                <c:pt idx="92">
                  <c:v>41213</c:v>
                </c:pt>
                <c:pt idx="93">
                  <c:v>41243</c:v>
                </c:pt>
                <c:pt idx="94">
                  <c:v>41274</c:v>
                </c:pt>
                <c:pt idx="95">
                  <c:v>41305</c:v>
                </c:pt>
                <c:pt idx="96">
                  <c:v>41333</c:v>
                </c:pt>
                <c:pt idx="97">
                  <c:v>41364</c:v>
                </c:pt>
                <c:pt idx="98">
                  <c:v>41394</c:v>
                </c:pt>
                <c:pt idx="99">
                  <c:v>41425</c:v>
                </c:pt>
                <c:pt idx="100">
                  <c:v>41455</c:v>
                </c:pt>
                <c:pt idx="101">
                  <c:v>41486</c:v>
                </c:pt>
                <c:pt idx="102">
                  <c:v>41517</c:v>
                </c:pt>
                <c:pt idx="103">
                  <c:v>41547</c:v>
                </c:pt>
                <c:pt idx="104">
                  <c:v>41578</c:v>
                </c:pt>
                <c:pt idx="105">
                  <c:v>41608</c:v>
                </c:pt>
                <c:pt idx="106">
                  <c:v>41639</c:v>
                </c:pt>
                <c:pt idx="107">
                  <c:v>41670</c:v>
                </c:pt>
                <c:pt idx="108">
                  <c:v>41698</c:v>
                </c:pt>
                <c:pt idx="109">
                  <c:v>41729</c:v>
                </c:pt>
                <c:pt idx="110">
                  <c:v>41759</c:v>
                </c:pt>
                <c:pt idx="111">
                  <c:v>41790</c:v>
                </c:pt>
                <c:pt idx="112">
                  <c:v>41820</c:v>
                </c:pt>
                <c:pt idx="113">
                  <c:v>41851</c:v>
                </c:pt>
                <c:pt idx="114">
                  <c:v>41882</c:v>
                </c:pt>
                <c:pt idx="115">
                  <c:v>41912</c:v>
                </c:pt>
                <c:pt idx="116">
                  <c:v>41943</c:v>
                </c:pt>
                <c:pt idx="117">
                  <c:v>41973</c:v>
                </c:pt>
                <c:pt idx="118">
                  <c:v>42004</c:v>
                </c:pt>
                <c:pt idx="119">
                  <c:v>42035</c:v>
                </c:pt>
                <c:pt idx="120">
                  <c:v>42063</c:v>
                </c:pt>
                <c:pt idx="121">
                  <c:v>42094</c:v>
                </c:pt>
                <c:pt idx="122">
                  <c:v>42124</c:v>
                </c:pt>
                <c:pt idx="123">
                  <c:v>42155</c:v>
                </c:pt>
                <c:pt idx="124">
                  <c:v>42185</c:v>
                </c:pt>
                <c:pt idx="125">
                  <c:v>42216</c:v>
                </c:pt>
                <c:pt idx="126">
                  <c:v>42247</c:v>
                </c:pt>
                <c:pt idx="127">
                  <c:v>42277</c:v>
                </c:pt>
                <c:pt idx="128">
                  <c:v>42308</c:v>
                </c:pt>
                <c:pt idx="129">
                  <c:v>42338</c:v>
                </c:pt>
                <c:pt idx="130">
                  <c:v>42369</c:v>
                </c:pt>
                <c:pt idx="131">
                  <c:v>42400</c:v>
                </c:pt>
                <c:pt idx="132">
                  <c:v>42429</c:v>
                </c:pt>
                <c:pt idx="133">
                  <c:v>42460</c:v>
                </c:pt>
                <c:pt idx="134">
                  <c:v>42490</c:v>
                </c:pt>
                <c:pt idx="135">
                  <c:v>42521</c:v>
                </c:pt>
                <c:pt idx="136">
                  <c:v>42551</c:v>
                </c:pt>
                <c:pt idx="137">
                  <c:v>42582</c:v>
                </c:pt>
                <c:pt idx="138">
                  <c:v>42613</c:v>
                </c:pt>
                <c:pt idx="139">
                  <c:v>42643</c:v>
                </c:pt>
                <c:pt idx="140">
                  <c:v>42674</c:v>
                </c:pt>
                <c:pt idx="141">
                  <c:v>42704</c:v>
                </c:pt>
                <c:pt idx="142">
                  <c:v>42735</c:v>
                </c:pt>
                <c:pt idx="143">
                  <c:v>42766</c:v>
                </c:pt>
                <c:pt idx="144">
                  <c:v>42794</c:v>
                </c:pt>
                <c:pt idx="145">
                  <c:v>42825</c:v>
                </c:pt>
                <c:pt idx="146">
                  <c:v>42855</c:v>
                </c:pt>
                <c:pt idx="147">
                  <c:v>42886</c:v>
                </c:pt>
                <c:pt idx="148">
                  <c:v>42916</c:v>
                </c:pt>
                <c:pt idx="149">
                  <c:v>42947</c:v>
                </c:pt>
                <c:pt idx="150">
                  <c:v>42978</c:v>
                </c:pt>
                <c:pt idx="151">
                  <c:v>43008</c:v>
                </c:pt>
                <c:pt idx="152">
                  <c:v>43039</c:v>
                </c:pt>
                <c:pt idx="153">
                  <c:v>43069</c:v>
                </c:pt>
                <c:pt idx="154">
                  <c:v>43100</c:v>
                </c:pt>
                <c:pt idx="155">
                  <c:v>43131</c:v>
                </c:pt>
                <c:pt idx="156">
                  <c:v>43159</c:v>
                </c:pt>
                <c:pt idx="157">
                  <c:v>43190</c:v>
                </c:pt>
                <c:pt idx="158">
                  <c:v>43220</c:v>
                </c:pt>
                <c:pt idx="159">
                  <c:v>43251</c:v>
                </c:pt>
                <c:pt idx="160">
                  <c:v>43281</c:v>
                </c:pt>
                <c:pt idx="161">
                  <c:v>43312</c:v>
                </c:pt>
                <c:pt idx="162">
                  <c:v>43343</c:v>
                </c:pt>
                <c:pt idx="163">
                  <c:v>43373</c:v>
                </c:pt>
                <c:pt idx="164">
                  <c:v>43404</c:v>
                </c:pt>
                <c:pt idx="165">
                  <c:v>43434</c:v>
                </c:pt>
                <c:pt idx="166">
                  <c:v>43465</c:v>
                </c:pt>
                <c:pt idx="167">
                  <c:v>43496</c:v>
                </c:pt>
                <c:pt idx="168">
                  <c:v>43524</c:v>
                </c:pt>
                <c:pt idx="169">
                  <c:v>43555</c:v>
                </c:pt>
                <c:pt idx="170">
                  <c:v>43585</c:v>
                </c:pt>
                <c:pt idx="171">
                  <c:v>43616</c:v>
                </c:pt>
                <c:pt idx="172">
                  <c:v>43646</c:v>
                </c:pt>
                <c:pt idx="173">
                  <c:v>43677</c:v>
                </c:pt>
                <c:pt idx="174">
                  <c:v>43708</c:v>
                </c:pt>
                <c:pt idx="175">
                  <c:v>43738</c:v>
                </c:pt>
                <c:pt idx="176">
                  <c:v>43769</c:v>
                </c:pt>
                <c:pt idx="177">
                  <c:v>43799</c:v>
                </c:pt>
                <c:pt idx="178">
                  <c:v>43830</c:v>
                </c:pt>
                <c:pt idx="179">
                  <c:v>43861</c:v>
                </c:pt>
                <c:pt idx="180">
                  <c:v>43890</c:v>
                </c:pt>
                <c:pt idx="181">
                  <c:v>43921</c:v>
                </c:pt>
                <c:pt idx="182">
                  <c:v>43951</c:v>
                </c:pt>
                <c:pt idx="183">
                  <c:v>43982</c:v>
                </c:pt>
                <c:pt idx="184">
                  <c:v>44012</c:v>
                </c:pt>
                <c:pt idx="185">
                  <c:v>44043</c:v>
                </c:pt>
                <c:pt idx="186">
                  <c:v>44074</c:v>
                </c:pt>
                <c:pt idx="187">
                  <c:v>44104</c:v>
                </c:pt>
                <c:pt idx="188">
                  <c:v>44135</c:v>
                </c:pt>
                <c:pt idx="189">
                  <c:v>44165</c:v>
                </c:pt>
                <c:pt idx="190">
                  <c:v>44196</c:v>
                </c:pt>
                <c:pt idx="191">
                  <c:v>44227</c:v>
                </c:pt>
                <c:pt idx="192">
                  <c:v>44255</c:v>
                </c:pt>
                <c:pt idx="193">
                  <c:v>44286</c:v>
                </c:pt>
                <c:pt idx="194">
                  <c:v>44316</c:v>
                </c:pt>
                <c:pt idx="195">
                  <c:v>44347</c:v>
                </c:pt>
                <c:pt idx="196">
                  <c:v>44377</c:v>
                </c:pt>
                <c:pt idx="197">
                  <c:v>44408</c:v>
                </c:pt>
                <c:pt idx="198">
                  <c:v>44439</c:v>
                </c:pt>
                <c:pt idx="199">
                  <c:v>44469</c:v>
                </c:pt>
                <c:pt idx="200">
                  <c:v>44500</c:v>
                </c:pt>
                <c:pt idx="201">
                  <c:v>44530</c:v>
                </c:pt>
                <c:pt idx="202">
                  <c:v>44561</c:v>
                </c:pt>
                <c:pt idx="203">
                  <c:v>44592</c:v>
                </c:pt>
              </c:numCache>
            </c:numRef>
          </c:cat>
          <c:val>
            <c:numRef>
              <c:f>'Median Home Sales Price'!$B$5:$GW$5</c:f>
              <c:numCache>
                <c:formatCode>General</c:formatCode>
                <c:ptCount val="204"/>
                <c:pt idx="0">
                  <c:v>354323</c:v>
                </c:pt>
                <c:pt idx="1">
                  <c:v>357623</c:v>
                </c:pt>
                <c:pt idx="2">
                  <c:v>365680</c:v>
                </c:pt>
                <c:pt idx="3">
                  <c:v>372258</c:v>
                </c:pt>
                <c:pt idx="4">
                  <c:v>378496</c:v>
                </c:pt>
                <c:pt idx="5">
                  <c:v>383026</c:v>
                </c:pt>
                <c:pt idx="6">
                  <c:v>388287</c:v>
                </c:pt>
                <c:pt idx="7">
                  <c:v>393379</c:v>
                </c:pt>
                <c:pt idx="8">
                  <c:v>398777</c:v>
                </c:pt>
                <c:pt idx="9">
                  <c:v>403134</c:v>
                </c:pt>
                <c:pt idx="10">
                  <c:v>407024</c:v>
                </c:pt>
                <c:pt idx="11">
                  <c:v>409585</c:v>
                </c:pt>
                <c:pt idx="12">
                  <c:v>411539</c:v>
                </c:pt>
                <c:pt idx="13">
                  <c:v>413066</c:v>
                </c:pt>
                <c:pt idx="14">
                  <c:v>414630</c:v>
                </c:pt>
                <c:pt idx="15">
                  <c:v>415953</c:v>
                </c:pt>
                <c:pt idx="16">
                  <c:v>415765</c:v>
                </c:pt>
                <c:pt idx="17">
                  <c:v>414837</c:v>
                </c:pt>
                <c:pt idx="18">
                  <c:v>412873</c:v>
                </c:pt>
                <c:pt idx="19">
                  <c:v>411803</c:v>
                </c:pt>
                <c:pt idx="20">
                  <c:v>409558</c:v>
                </c:pt>
                <c:pt idx="21">
                  <c:v>408455</c:v>
                </c:pt>
                <c:pt idx="22">
                  <c:v>406497</c:v>
                </c:pt>
                <c:pt idx="23">
                  <c:v>404804</c:v>
                </c:pt>
                <c:pt idx="24">
                  <c:v>401993</c:v>
                </c:pt>
                <c:pt idx="25">
                  <c:v>398831</c:v>
                </c:pt>
                <c:pt idx="26">
                  <c:v>396439</c:v>
                </c:pt>
                <c:pt idx="27">
                  <c:v>392639</c:v>
                </c:pt>
                <c:pt idx="28">
                  <c:v>387977</c:v>
                </c:pt>
                <c:pt idx="29">
                  <c:v>381988</c:v>
                </c:pt>
                <c:pt idx="30">
                  <c:v>376508</c:v>
                </c:pt>
                <c:pt idx="31">
                  <c:v>371221</c:v>
                </c:pt>
                <c:pt idx="32">
                  <c:v>365012</c:v>
                </c:pt>
                <c:pt idx="33">
                  <c:v>359121</c:v>
                </c:pt>
                <c:pt idx="34">
                  <c:v>352834</c:v>
                </c:pt>
                <c:pt idx="35">
                  <c:v>346236</c:v>
                </c:pt>
                <c:pt idx="36">
                  <c:v>339589</c:v>
                </c:pt>
                <c:pt idx="37">
                  <c:v>333102</c:v>
                </c:pt>
                <c:pt idx="38">
                  <c:v>326606</c:v>
                </c:pt>
                <c:pt idx="39">
                  <c:v>320490</c:v>
                </c:pt>
                <c:pt idx="40">
                  <c:v>316794</c:v>
                </c:pt>
                <c:pt idx="41">
                  <c:v>312545</c:v>
                </c:pt>
                <c:pt idx="42">
                  <c:v>303694</c:v>
                </c:pt>
                <c:pt idx="43">
                  <c:v>292533</c:v>
                </c:pt>
                <c:pt idx="44">
                  <c:v>283162</c:v>
                </c:pt>
                <c:pt idx="45">
                  <c:v>279735</c:v>
                </c:pt>
                <c:pt idx="46">
                  <c:v>277101</c:v>
                </c:pt>
                <c:pt idx="47">
                  <c:v>274398</c:v>
                </c:pt>
                <c:pt idx="48">
                  <c:v>271108</c:v>
                </c:pt>
                <c:pt idx="49">
                  <c:v>267899</c:v>
                </c:pt>
                <c:pt idx="50">
                  <c:v>265645</c:v>
                </c:pt>
                <c:pt idx="51">
                  <c:v>263213</c:v>
                </c:pt>
                <c:pt idx="52">
                  <c:v>261705</c:v>
                </c:pt>
                <c:pt idx="53">
                  <c:v>260353</c:v>
                </c:pt>
                <c:pt idx="54">
                  <c:v>256535</c:v>
                </c:pt>
                <c:pt idx="55">
                  <c:v>253150</c:v>
                </c:pt>
                <c:pt idx="56">
                  <c:v>249766</c:v>
                </c:pt>
                <c:pt idx="57">
                  <c:v>250241</c:v>
                </c:pt>
                <c:pt idx="58">
                  <c:v>250105</c:v>
                </c:pt>
                <c:pt idx="59">
                  <c:v>250230</c:v>
                </c:pt>
                <c:pt idx="60">
                  <c:v>250318</c:v>
                </c:pt>
                <c:pt idx="61">
                  <c:v>250600</c:v>
                </c:pt>
                <c:pt idx="62">
                  <c:v>250969</c:v>
                </c:pt>
                <c:pt idx="63">
                  <c:v>250529</c:v>
                </c:pt>
                <c:pt idx="64">
                  <c:v>249231</c:v>
                </c:pt>
                <c:pt idx="65">
                  <c:v>247724</c:v>
                </c:pt>
                <c:pt idx="66">
                  <c:v>246745</c:v>
                </c:pt>
                <c:pt idx="67">
                  <c:v>245848</c:v>
                </c:pt>
                <c:pt idx="68">
                  <c:v>244609</c:v>
                </c:pt>
                <c:pt idx="69">
                  <c:v>242968</c:v>
                </c:pt>
                <c:pt idx="70">
                  <c:v>241783</c:v>
                </c:pt>
                <c:pt idx="71">
                  <c:v>240239</c:v>
                </c:pt>
                <c:pt idx="72">
                  <c:v>238945</c:v>
                </c:pt>
                <c:pt idx="73">
                  <c:v>236815</c:v>
                </c:pt>
                <c:pt idx="74">
                  <c:v>235171</c:v>
                </c:pt>
                <c:pt idx="75">
                  <c:v>233094</c:v>
                </c:pt>
                <c:pt idx="76">
                  <c:v>231519</c:v>
                </c:pt>
                <c:pt idx="77">
                  <c:v>229855</c:v>
                </c:pt>
                <c:pt idx="78">
                  <c:v>230396</c:v>
                </c:pt>
                <c:pt idx="79">
                  <c:v>231299</c:v>
                </c:pt>
                <c:pt idx="80">
                  <c:v>232334</c:v>
                </c:pt>
                <c:pt idx="81">
                  <c:v>232165</c:v>
                </c:pt>
                <c:pt idx="82">
                  <c:v>232321</c:v>
                </c:pt>
                <c:pt idx="83">
                  <c:v>232069</c:v>
                </c:pt>
                <c:pt idx="84">
                  <c:v>231582</c:v>
                </c:pt>
                <c:pt idx="85">
                  <c:v>231591</c:v>
                </c:pt>
                <c:pt idx="86">
                  <c:v>232232</c:v>
                </c:pt>
                <c:pt idx="87">
                  <c:v>233531</c:v>
                </c:pt>
                <c:pt idx="88">
                  <c:v>234538</c:v>
                </c:pt>
                <c:pt idx="89">
                  <c:v>235562</c:v>
                </c:pt>
                <c:pt idx="90">
                  <c:v>239137</c:v>
                </c:pt>
                <c:pt idx="91">
                  <c:v>242819</c:v>
                </c:pt>
                <c:pt idx="92">
                  <c:v>246872</c:v>
                </c:pt>
                <c:pt idx="93">
                  <c:v>248914</c:v>
                </c:pt>
                <c:pt idx="94">
                  <c:v>251685</c:v>
                </c:pt>
                <c:pt idx="95">
                  <c:v>254370</c:v>
                </c:pt>
                <c:pt idx="96">
                  <c:v>256551</c:v>
                </c:pt>
                <c:pt idx="97">
                  <c:v>258906</c:v>
                </c:pt>
                <c:pt idx="98">
                  <c:v>262297</c:v>
                </c:pt>
                <c:pt idx="99">
                  <c:v>266832</c:v>
                </c:pt>
                <c:pt idx="100">
                  <c:v>270623</c:v>
                </c:pt>
                <c:pt idx="101">
                  <c:v>273947</c:v>
                </c:pt>
                <c:pt idx="102">
                  <c:v>276871</c:v>
                </c:pt>
                <c:pt idx="103">
                  <c:v>279982</c:v>
                </c:pt>
                <c:pt idx="104">
                  <c:v>283265</c:v>
                </c:pt>
                <c:pt idx="105">
                  <c:v>286327</c:v>
                </c:pt>
                <c:pt idx="106">
                  <c:v>289308</c:v>
                </c:pt>
                <c:pt idx="107">
                  <c:v>291959</c:v>
                </c:pt>
                <c:pt idx="108">
                  <c:v>293329</c:v>
                </c:pt>
                <c:pt idx="109">
                  <c:v>294157</c:v>
                </c:pt>
                <c:pt idx="110">
                  <c:v>294941</c:v>
                </c:pt>
                <c:pt idx="111">
                  <c:v>296411</c:v>
                </c:pt>
                <c:pt idx="112">
                  <c:v>298116</c:v>
                </c:pt>
                <c:pt idx="113">
                  <c:v>297164</c:v>
                </c:pt>
                <c:pt idx="114">
                  <c:v>296117</c:v>
                </c:pt>
                <c:pt idx="115">
                  <c:v>295318</c:v>
                </c:pt>
                <c:pt idx="116">
                  <c:v>296551</c:v>
                </c:pt>
                <c:pt idx="117">
                  <c:v>297318</c:v>
                </c:pt>
                <c:pt idx="118">
                  <c:v>297846</c:v>
                </c:pt>
                <c:pt idx="119">
                  <c:v>298572</c:v>
                </c:pt>
                <c:pt idx="120">
                  <c:v>299616</c:v>
                </c:pt>
                <c:pt idx="121">
                  <c:v>300866</c:v>
                </c:pt>
                <c:pt idx="122">
                  <c:v>302207</c:v>
                </c:pt>
                <c:pt idx="123">
                  <c:v>304191</c:v>
                </c:pt>
                <c:pt idx="124">
                  <c:v>305376</c:v>
                </c:pt>
                <c:pt idx="125">
                  <c:v>305451</c:v>
                </c:pt>
                <c:pt idx="126">
                  <c:v>305107</c:v>
                </c:pt>
                <c:pt idx="127">
                  <c:v>305242</c:v>
                </c:pt>
                <c:pt idx="128">
                  <c:v>306244</c:v>
                </c:pt>
                <c:pt idx="129">
                  <c:v>307050</c:v>
                </c:pt>
                <c:pt idx="130">
                  <c:v>308422</c:v>
                </c:pt>
                <c:pt idx="131">
                  <c:v>310630</c:v>
                </c:pt>
                <c:pt idx="132">
                  <c:v>312825</c:v>
                </c:pt>
                <c:pt idx="133">
                  <c:v>314962</c:v>
                </c:pt>
                <c:pt idx="134">
                  <c:v>316379</c:v>
                </c:pt>
                <c:pt idx="135">
                  <c:v>318593</c:v>
                </c:pt>
                <c:pt idx="136">
                  <c:v>319649</c:v>
                </c:pt>
                <c:pt idx="137">
                  <c:v>318204</c:v>
                </c:pt>
                <c:pt idx="138">
                  <c:v>316352</c:v>
                </c:pt>
                <c:pt idx="139">
                  <c:v>315701</c:v>
                </c:pt>
                <c:pt idx="140">
                  <c:v>317497</c:v>
                </c:pt>
                <c:pt idx="141">
                  <c:v>318848</c:v>
                </c:pt>
                <c:pt idx="142">
                  <c:v>319967</c:v>
                </c:pt>
                <c:pt idx="143">
                  <c:v>321348</c:v>
                </c:pt>
                <c:pt idx="144">
                  <c:v>323074</c:v>
                </c:pt>
                <c:pt idx="145">
                  <c:v>325178</c:v>
                </c:pt>
                <c:pt idx="146">
                  <c:v>327685</c:v>
                </c:pt>
                <c:pt idx="147">
                  <c:v>329917</c:v>
                </c:pt>
                <c:pt idx="148">
                  <c:v>331864</c:v>
                </c:pt>
                <c:pt idx="149">
                  <c:v>331933</c:v>
                </c:pt>
                <c:pt idx="150">
                  <c:v>332217</c:v>
                </c:pt>
                <c:pt idx="151">
                  <c:v>332712</c:v>
                </c:pt>
                <c:pt idx="152">
                  <c:v>335015</c:v>
                </c:pt>
                <c:pt idx="153">
                  <c:v>337336</c:v>
                </c:pt>
                <c:pt idx="154">
                  <c:v>339337</c:v>
                </c:pt>
                <c:pt idx="155">
                  <c:v>341366</c:v>
                </c:pt>
                <c:pt idx="156">
                  <c:v>343620</c:v>
                </c:pt>
                <c:pt idx="157">
                  <c:v>346014</c:v>
                </c:pt>
                <c:pt idx="158">
                  <c:v>348736</c:v>
                </c:pt>
                <c:pt idx="159">
                  <c:v>350681</c:v>
                </c:pt>
                <c:pt idx="160">
                  <c:v>352488</c:v>
                </c:pt>
                <c:pt idx="161">
                  <c:v>352143</c:v>
                </c:pt>
                <c:pt idx="162">
                  <c:v>351352</c:v>
                </c:pt>
                <c:pt idx="163">
                  <c:v>350393</c:v>
                </c:pt>
                <c:pt idx="164">
                  <c:v>350671</c:v>
                </c:pt>
                <c:pt idx="165">
                  <c:v>351463</c:v>
                </c:pt>
                <c:pt idx="166">
                  <c:v>352299</c:v>
                </c:pt>
                <c:pt idx="167">
                  <c:v>353087</c:v>
                </c:pt>
                <c:pt idx="168">
                  <c:v>353806</c:v>
                </c:pt>
                <c:pt idx="169">
                  <c:v>354370</c:v>
                </c:pt>
                <c:pt idx="170">
                  <c:v>355311</c:v>
                </c:pt>
                <c:pt idx="171">
                  <c:v>356144</c:v>
                </c:pt>
                <c:pt idx="172">
                  <c:v>356960</c:v>
                </c:pt>
                <c:pt idx="173">
                  <c:v>358141</c:v>
                </c:pt>
                <c:pt idx="174">
                  <c:v>358293</c:v>
                </c:pt>
                <c:pt idx="175">
                  <c:v>358688</c:v>
                </c:pt>
                <c:pt idx="176">
                  <c:v>359098</c:v>
                </c:pt>
                <c:pt idx="177">
                  <c:v>360071</c:v>
                </c:pt>
                <c:pt idx="178">
                  <c:v>360804</c:v>
                </c:pt>
                <c:pt idx="179">
                  <c:v>361511</c:v>
                </c:pt>
                <c:pt idx="180">
                  <c:v>362475</c:v>
                </c:pt>
                <c:pt idx="181">
                  <c:v>363623</c:v>
                </c:pt>
                <c:pt idx="182">
                  <c:v>363961</c:v>
                </c:pt>
                <c:pt idx="183">
                  <c:v>363293</c:v>
                </c:pt>
                <c:pt idx="184">
                  <c:v>361837</c:v>
                </c:pt>
                <c:pt idx="185">
                  <c:v>360508</c:v>
                </c:pt>
                <c:pt idx="186">
                  <c:v>363927</c:v>
                </c:pt>
                <c:pt idx="187">
                  <c:v>368149</c:v>
                </c:pt>
                <c:pt idx="188">
                  <c:v>373121</c:v>
                </c:pt>
                <c:pt idx="189">
                  <c:v>376322</c:v>
                </c:pt>
                <c:pt idx="190">
                  <c:v>380034</c:v>
                </c:pt>
                <c:pt idx="191">
                  <c:v>385758</c:v>
                </c:pt>
                <c:pt idx="192">
                  <c:v>391676</c:v>
                </c:pt>
                <c:pt idx="193">
                  <c:v>393773</c:v>
                </c:pt>
                <c:pt idx="194">
                  <c:v>394426</c:v>
                </c:pt>
                <c:pt idx="195">
                  <c:v>394341</c:v>
                </c:pt>
                <c:pt idx="196">
                  <c:v>398133</c:v>
                </c:pt>
                <c:pt idx="197">
                  <c:v>405863</c:v>
                </c:pt>
                <c:pt idx="198">
                  <c:v>414546</c:v>
                </c:pt>
                <c:pt idx="199">
                  <c:v>427710</c:v>
                </c:pt>
                <c:pt idx="200">
                  <c:v>435882</c:v>
                </c:pt>
                <c:pt idx="201">
                  <c:v>443318</c:v>
                </c:pt>
                <c:pt idx="202">
                  <c:v>449522</c:v>
                </c:pt>
                <c:pt idx="203">
                  <c:v>457169</c:v>
                </c:pt>
              </c:numCache>
            </c:numRef>
          </c:val>
          <c:smooth val="0"/>
          <c:extLst>
            <c:ext xmlns:c16="http://schemas.microsoft.com/office/drawing/2014/chart" uri="{C3380CC4-5D6E-409C-BE32-E72D297353CC}">
              <c16:uniqueId val="{00000004-C69A-4293-BF1C-90BFB96DD757}"/>
            </c:ext>
          </c:extLst>
        </c:ser>
        <c:ser>
          <c:idx val="5"/>
          <c:order val="5"/>
          <c:tx>
            <c:strRef>
              <c:f>'Median Home Sales Price'!$A$9</c:f>
              <c:strCache>
                <c:ptCount val="1"/>
                <c:pt idx="0">
                  <c:v>Amador County</c:v>
                </c:pt>
              </c:strCache>
            </c:strRef>
          </c:tx>
          <c:spPr>
            <a:ln w="28575" cap="rnd">
              <a:solidFill>
                <a:schemeClr val="accent6"/>
              </a:solidFill>
              <a:round/>
            </a:ln>
            <a:effectLst/>
          </c:spPr>
          <c:marker>
            <c:symbol val="none"/>
          </c:marker>
          <c:val>
            <c:numRef>
              <c:f>'Median Home Sales Price'!$B$9:$GW$9</c:f>
              <c:numCache>
                <c:formatCode>General</c:formatCode>
                <c:ptCount val="204"/>
                <c:pt idx="0">
                  <c:v>312970</c:v>
                </c:pt>
                <c:pt idx="1">
                  <c:v>315885</c:v>
                </c:pt>
                <c:pt idx="2">
                  <c:v>322188</c:v>
                </c:pt>
                <c:pt idx="3">
                  <c:v>327925</c:v>
                </c:pt>
                <c:pt idx="4">
                  <c:v>333524</c:v>
                </c:pt>
                <c:pt idx="5">
                  <c:v>338778</c:v>
                </c:pt>
                <c:pt idx="6">
                  <c:v>343921</c:v>
                </c:pt>
                <c:pt idx="7">
                  <c:v>348738</c:v>
                </c:pt>
                <c:pt idx="8">
                  <c:v>353167</c:v>
                </c:pt>
                <c:pt idx="9">
                  <c:v>356991</c:v>
                </c:pt>
                <c:pt idx="10">
                  <c:v>360738</c:v>
                </c:pt>
                <c:pt idx="11">
                  <c:v>363901</c:v>
                </c:pt>
                <c:pt idx="12">
                  <c:v>366027</c:v>
                </c:pt>
                <c:pt idx="13">
                  <c:v>367326</c:v>
                </c:pt>
                <c:pt idx="14">
                  <c:v>368426</c:v>
                </c:pt>
                <c:pt idx="15">
                  <c:v>369618</c:v>
                </c:pt>
                <c:pt idx="16">
                  <c:v>370255</c:v>
                </c:pt>
                <c:pt idx="17">
                  <c:v>370200</c:v>
                </c:pt>
                <c:pt idx="18">
                  <c:v>369334</c:v>
                </c:pt>
                <c:pt idx="19">
                  <c:v>367828</c:v>
                </c:pt>
                <c:pt idx="20">
                  <c:v>365772</c:v>
                </c:pt>
                <c:pt idx="21">
                  <c:v>364507</c:v>
                </c:pt>
                <c:pt idx="22">
                  <c:v>363442</c:v>
                </c:pt>
                <c:pt idx="23">
                  <c:v>362284</c:v>
                </c:pt>
                <c:pt idx="24">
                  <c:v>360114</c:v>
                </c:pt>
                <c:pt idx="25">
                  <c:v>357681</c:v>
                </c:pt>
                <c:pt idx="26">
                  <c:v>355258</c:v>
                </c:pt>
                <c:pt idx="27">
                  <c:v>352014</c:v>
                </c:pt>
                <c:pt idx="28">
                  <c:v>347969</c:v>
                </c:pt>
                <c:pt idx="29">
                  <c:v>343071</c:v>
                </c:pt>
                <c:pt idx="30">
                  <c:v>338401</c:v>
                </c:pt>
                <c:pt idx="31">
                  <c:v>333385</c:v>
                </c:pt>
                <c:pt idx="32">
                  <c:v>327951</c:v>
                </c:pt>
                <c:pt idx="33">
                  <c:v>322517</c:v>
                </c:pt>
                <c:pt idx="34">
                  <c:v>316942</c:v>
                </c:pt>
                <c:pt idx="35">
                  <c:v>311299</c:v>
                </c:pt>
                <c:pt idx="36">
                  <c:v>305417</c:v>
                </c:pt>
                <c:pt idx="37">
                  <c:v>299587</c:v>
                </c:pt>
                <c:pt idx="38">
                  <c:v>293615</c:v>
                </c:pt>
                <c:pt idx="39">
                  <c:v>288366</c:v>
                </c:pt>
                <c:pt idx="40">
                  <c:v>284614</c:v>
                </c:pt>
                <c:pt idx="41">
                  <c:v>280357</c:v>
                </c:pt>
                <c:pt idx="42">
                  <c:v>274974</c:v>
                </c:pt>
                <c:pt idx="43">
                  <c:v>268022</c:v>
                </c:pt>
                <c:pt idx="44">
                  <c:v>262487</c:v>
                </c:pt>
                <c:pt idx="45">
                  <c:v>258837</c:v>
                </c:pt>
                <c:pt idx="46">
                  <c:v>256226</c:v>
                </c:pt>
                <c:pt idx="47">
                  <c:v>253619</c:v>
                </c:pt>
                <c:pt idx="48">
                  <c:v>250792</c:v>
                </c:pt>
                <c:pt idx="49">
                  <c:v>247914</c:v>
                </c:pt>
                <c:pt idx="50">
                  <c:v>245477</c:v>
                </c:pt>
                <c:pt idx="51">
                  <c:v>243508</c:v>
                </c:pt>
                <c:pt idx="52">
                  <c:v>242078</c:v>
                </c:pt>
                <c:pt idx="53">
                  <c:v>241213</c:v>
                </c:pt>
                <c:pt idx="54">
                  <c:v>238007</c:v>
                </c:pt>
                <c:pt idx="55">
                  <c:v>235112</c:v>
                </c:pt>
                <c:pt idx="56">
                  <c:v>232006</c:v>
                </c:pt>
                <c:pt idx="57">
                  <c:v>231759</c:v>
                </c:pt>
                <c:pt idx="58">
                  <c:v>231424</c:v>
                </c:pt>
                <c:pt idx="59">
                  <c:v>231259</c:v>
                </c:pt>
                <c:pt idx="60">
                  <c:v>230585</c:v>
                </c:pt>
                <c:pt idx="61">
                  <c:v>230099</c:v>
                </c:pt>
                <c:pt idx="62">
                  <c:v>229712</c:v>
                </c:pt>
                <c:pt idx="63">
                  <c:v>229078</c:v>
                </c:pt>
                <c:pt idx="64">
                  <c:v>228031</c:v>
                </c:pt>
                <c:pt idx="65">
                  <c:v>226552</c:v>
                </c:pt>
                <c:pt idx="66">
                  <c:v>225813</c:v>
                </c:pt>
                <c:pt idx="67">
                  <c:v>225104</c:v>
                </c:pt>
                <c:pt idx="68">
                  <c:v>224261</c:v>
                </c:pt>
                <c:pt idx="69">
                  <c:v>222815</c:v>
                </c:pt>
                <c:pt idx="70">
                  <c:v>221550</c:v>
                </c:pt>
                <c:pt idx="71">
                  <c:v>220517</c:v>
                </c:pt>
                <c:pt idx="72">
                  <c:v>219576</c:v>
                </c:pt>
                <c:pt idx="73">
                  <c:v>218219</c:v>
                </c:pt>
                <c:pt idx="74">
                  <c:v>216920</c:v>
                </c:pt>
                <c:pt idx="75">
                  <c:v>215622</c:v>
                </c:pt>
                <c:pt idx="76">
                  <c:v>214364</c:v>
                </c:pt>
                <c:pt idx="77">
                  <c:v>213123</c:v>
                </c:pt>
                <c:pt idx="78">
                  <c:v>213906</c:v>
                </c:pt>
                <c:pt idx="79">
                  <c:v>214982</c:v>
                </c:pt>
                <c:pt idx="80">
                  <c:v>216062</c:v>
                </c:pt>
                <c:pt idx="81">
                  <c:v>215683</c:v>
                </c:pt>
                <c:pt idx="82">
                  <c:v>215697</c:v>
                </c:pt>
                <c:pt idx="83">
                  <c:v>215560</c:v>
                </c:pt>
                <c:pt idx="84">
                  <c:v>215261</c:v>
                </c:pt>
                <c:pt idx="85">
                  <c:v>215241</c:v>
                </c:pt>
                <c:pt idx="86">
                  <c:v>215690</c:v>
                </c:pt>
                <c:pt idx="87">
                  <c:v>216476</c:v>
                </c:pt>
                <c:pt idx="88">
                  <c:v>217129</c:v>
                </c:pt>
                <c:pt idx="89">
                  <c:v>217997</c:v>
                </c:pt>
                <c:pt idx="90">
                  <c:v>220766</c:v>
                </c:pt>
                <c:pt idx="91">
                  <c:v>223824</c:v>
                </c:pt>
                <c:pt idx="92">
                  <c:v>227121</c:v>
                </c:pt>
                <c:pt idx="93">
                  <c:v>229258</c:v>
                </c:pt>
                <c:pt idx="94">
                  <c:v>231718</c:v>
                </c:pt>
                <c:pt idx="95">
                  <c:v>234456</c:v>
                </c:pt>
                <c:pt idx="96">
                  <c:v>236850</c:v>
                </c:pt>
                <c:pt idx="97">
                  <c:v>239389</c:v>
                </c:pt>
                <c:pt idx="98">
                  <c:v>242106</c:v>
                </c:pt>
                <c:pt idx="99">
                  <c:v>245123</c:v>
                </c:pt>
                <c:pt idx="100">
                  <c:v>247876</c:v>
                </c:pt>
                <c:pt idx="101">
                  <c:v>250547</c:v>
                </c:pt>
                <c:pt idx="102">
                  <c:v>252840</c:v>
                </c:pt>
                <c:pt idx="103">
                  <c:v>255130</c:v>
                </c:pt>
                <c:pt idx="104">
                  <c:v>257154</c:v>
                </c:pt>
                <c:pt idx="105">
                  <c:v>259429</c:v>
                </c:pt>
                <c:pt idx="106">
                  <c:v>261800</c:v>
                </c:pt>
                <c:pt idx="107">
                  <c:v>263942</c:v>
                </c:pt>
                <c:pt idx="108">
                  <c:v>265544</c:v>
                </c:pt>
                <c:pt idx="109">
                  <c:v>266877</c:v>
                </c:pt>
                <c:pt idx="110">
                  <c:v>268204</c:v>
                </c:pt>
                <c:pt idx="111">
                  <c:v>269575</c:v>
                </c:pt>
                <c:pt idx="112">
                  <c:v>270479</c:v>
                </c:pt>
                <c:pt idx="113">
                  <c:v>269487</c:v>
                </c:pt>
                <c:pt idx="114">
                  <c:v>268055</c:v>
                </c:pt>
                <c:pt idx="115">
                  <c:v>266830</c:v>
                </c:pt>
                <c:pt idx="116">
                  <c:v>267110</c:v>
                </c:pt>
                <c:pt idx="117">
                  <c:v>267786</c:v>
                </c:pt>
                <c:pt idx="118">
                  <c:v>268364</c:v>
                </c:pt>
                <c:pt idx="119">
                  <c:v>269222</c:v>
                </c:pt>
                <c:pt idx="120">
                  <c:v>270039</c:v>
                </c:pt>
                <c:pt idx="121">
                  <c:v>271199</c:v>
                </c:pt>
                <c:pt idx="122">
                  <c:v>272469</c:v>
                </c:pt>
                <c:pt idx="123">
                  <c:v>273993</c:v>
                </c:pt>
                <c:pt idx="124">
                  <c:v>275094</c:v>
                </c:pt>
                <c:pt idx="125">
                  <c:v>274892</c:v>
                </c:pt>
                <c:pt idx="126">
                  <c:v>274230</c:v>
                </c:pt>
                <c:pt idx="127">
                  <c:v>273796</c:v>
                </c:pt>
                <c:pt idx="128">
                  <c:v>274612</c:v>
                </c:pt>
                <c:pt idx="129">
                  <c:v>275517</c:v>
                </c:pt>
                <c:pt idx="130">
                  <c:v>276550</c:v>
                </c:pt>
                <c:pt idx="131">
                  <c:v>277663</c:v>
                </c:pt>
                <c:pt idx="132">
                  <c:v>278792</c:v>
                </c:pt>
                <c:pt idx="133">
                  <c:v>280113</c:v>
                </c:pt>
                <c:pt idx="134">
                  <c:v>281464</c:v>
                </c:pt>
                <c:pt idx="135">
                  <c:v>282988</c:v>
                </c:pt>
                <c:pt idx="136">
                  <c:v>284130</c:v>
                </c:pt>
                <c:pt idx="137">
                  <c:v>284019</c:v>
                </c:pt>
                <c:pt idx="138">
                  <c:v>283826</c:v>
                </c:pt>
                <c:pt idx="139">
                  <c:v>283925</c:v>
                </c:pt>
                <c:pt idx="140">
                  <c:v>285139</c:v>
                </c:pt>
                <c:pt idx="141">
                  <c:v>286457</c:v>
                </c:pt>
                <c:pt idx="142">
                  <c:v>287880</c:v>
                </c:pt>
                <c:pt idx="143">
                  <c:v>289347</c:v>
                </c:pt>
                <c:pt idx="144">
                  <c:v>290757</c:v>
                </c:pt>
                <c:pt idx="145">
                  <c:v>292400</c:v>
                </c:pt>
                <c:pt idx="146">
                  <c:v>294397</c:v>
                </c:pt>
                <c:pt idx="147">
                  <c:v>296733</c:v>
                </c:pt>
                <c:pt idx="148">
                  <c:v>299077</c:v>
                </c:pt>
                <c:pt idx="149">
                  <c:v>299913</c:v>
                </c:pt>
                <c:pt idx="150">
                  <c:v>300412</c:v>
                </c:pt>
                <c:pt idx="151">
                  <c:v>300783</c:v>
                </c:pt>
                <c:pt idx="152">
                  <c:v>302557</c:v>
                </c:pt>
                <c:pt idx="153">
                  <c:v>304610</c:v>
                </c:pt>
                <c:pt idx="154">
                  <c:v>306510</c:v>
                </c:pt>
                <c:pt idx="155">
                  <c:v>308581</c:v>
                </c:pt>
                <c:pt idx="156">
                  <c:v>310585</c:v>
                </c:pt>
                <c:pt idx="157">
                  <c:v>312780</c:v>
                </c:pt>
                <c:pt idx="158">
                  <c:v>314841</c:v>
                </c:pt>
                <c:pt idx="159">
                  <c:v>316811</c:v>
                </c:pt>
                <c:pt idx="160">
                  <c:v>318570</c:v>
                </c:pt>
                <c:pt idx="161">
                  <c:v>319056</c:v>
                </c:pt>
                <c:pt idx="162">
                  <c:v>318643</c:v>
                </c:pt>
                <c:pt idx="163">
                  <c:v>317924</c:v>
                </c:pt>
                <c:pt idx="164">
                  <c:v>318031</c:v>
                </c:pt>
                <c:pt idx="165">
                  <c:v>318703</c:v>
                </c:pt>
                <c:pt idx="166">
                  <c:v>319516</c:v>
                </c:pt>
                <c:pt idx="167">
                  <c:v>320212</c:v>
                </c:pt>
                <c:pt idx="168">
                  <c:v>320843</c:v>
                </c:pt>
                <c:pt idx="169">
                  <c:v>321301</c:v>
                </c:pt>
                <c:pt idx="170">
                  <c:v>322056</c:v>
                </c:pt>
                <c:pt idx="171">
                  <c:v>322961</c:v>
                </c:pt>
                <c:pt idx="172">
                  <c:v>323920</c:v>
                </c:pt>
                <c:pt idx="173">
                  <c:v>324366</c:v>
                </c:pt>
                <c:pt idx="174">
                  <c:v>323985</c:v>
                </c:pt>
                <c:pt idx="175">
                  <c:v>323564</c:v>
                </c:pt>
                <c:pt idx="176">
                  <c:v>323704</c:v>
                </c:pt>
                <c:pt idx="177">
                  <c:v>324099</c:v>
                </c:pt>
                <c:pt idx="178">
                  <c:v>324358</c:v>
                </c:pt>
                <c:pt idx="179">
                  <c:v>324737</c:v>
                </c:pt>
                <c:pt idx="180">
                  <c:v>325012</c:v>
                </c:pt>
                <c:pt idx="181">
                  <c:v>325393</c:v>
                </c:pt>
                <c:pt idx="182">
                  <c:v>325256</c:v>
                </c:pt>
                <c:pt idx="183">
                  <c:v>324980</c:v>
                </c:pt>
                <c:pt idx="184">
                  <c:v>324906</c:v>
                </c:pt>
                <c:pt idx="185">
                  <c:v>324440</c:v>
                </c:pt>
                <c:pt idx="186">
                  <c:v>329545</c:v>
                </c:pt>
                <c:pt idx="187">
                  <c:v>334232</c:v>
                </c:pt>
                <c:pt idx="188">
                  <c:v>340150</c:v>
                </c:pt>
                <c:pt idx="189">
                  <c:v>342993</c:v>
                </c:pt>
                <c:pt idx="190">
                  <c:v>346874</c:v>
                </c:pt>
                <c:pt idx="191">
                  <c:v>353097</c:v>
                </c:pt>
                <c:pt idx="192">
                  <c:v>358913</c:v>
                </c:pt>
                <c:pt idx="193">
                  <c:v>360733</c:v>
                </c:pt>
                <c:pt idx="194">
                  <c:v>360768</c:v>
                </c:pt>
                <c:pt idx="195">
                  <c:v>360393</c:v>
                </c:pt>
                <c:pt idx="196">
                  <c:v>364141</c:v>
                </c:pt>
                <c:pt idx="197">
                  <c:v>370914</c:v>
                </c:pt>
                <c:pt idx="198">
                  <c:v>378673</c:v>
                </c:pt>
                <c:pt idx="199">
                  <c:v>391347</c:v>
                </c:pt>
                <c:pt idx="200">
                  <c:v>399327</c:v>
                </c:pt>
                <c:pt idx="201">
                  <c:v>406684</c:v>
                </c:pt>
                <c:pt idx="202">
                  <c:v>411844</c:v>
                </c:pt>
                <c:pt idx="203">
                  <c:v>419051</c:v>
                </c:pt>
              </c:numCache>
            </c:numRef>
          </c:val>
          <c:smooth val="0"/>
          <c:extLst>
            <c:ext xmlns:c16="http://schemas.microsoft.com/office/drawing/2014/chart" uri="{C3380CC4-5D6E-409C-BE32-E72D297353CC}">
              <c16:uniqueId val="{00000005-C69A-4293-BF1C-90BFB96DD757}"/>
            </c:ext>
          </c:extLst>
        </c:ser>
        <c:dLbls>
          <c:showLegendKey val="0"/>
          <c:showVal val="0"/>
          <c:showCatName val="0"/>
          <c:showSerName val="0"/>
          <c:showPercent val="0"/>
          <c:showBubbleSize val="0"/>
        </c:dLbls>
        <c:smooth val="0"/>
        <c:axId val="667125903"/>
        <c:axId val="585852479"/>
      </c:lineChart>
      <c:dateAx>
        <c:axId val="667125903"/>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852479"/>
        <c:crosses val="autoZero"/>
        <c:auto val="1"/>
        <c:lblOffset val="100"/>
        <c:baseTimeUnit val="months"/>
        <c:majorUnit val="12"/>
        <c:majorTimeUnit val="months"/>
      </c:dateAx>
      <c:valAx>
        <c:axId val="58585247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7125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Rent By Bedroom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'Affordability Rental Rates'!$A$2</c:f>
              <c:strCache>
                <c:ptCount val="1"/>
                <c:pt idx="0">
                  <c:v>4 Bedrooms</c:v>
                </c:pt>
              </c:strCache>
            </c:strRef>
          </c:tx>
          <c:spPr>
            <a:solidFill>
              <a:schemeClr val="accent1"/>
            </a:solidFill>
            <a:ln>
              <a:noFill/>
            </a:ln>
            <a:effectLst/>
          </c:spPr>
          <c:invertIfNegative val="0"/>
          <c:cat>
            <c:strRef>
              <c:f>'Affordability Rental Rates'!$B$1:$G$1</c:f>
              <c:strCache>
                <c:ptCount val="6"/>
                <c:pt idx="0">
                  <c:v>Amador County</c:v>
                </c:pt>
                <c:pt idx="1">
                  <c:v>Amador City</c:v>
                </c:pt>
                <c:pt idx="2">
                  <c:v>Ione</c:v>
                </c:pt>
                <c:pt idx="3">
                  <c:v>Jackson</c:v>
                </c:pt>
                <c:pt idx="4">
                  <c:v>Plymouth</c:v>
                </c:pt>
                <c:pt idx="5">
                  <c:v>Sutter Creek</c:v>
                </c:pt>
              </c:strCache>
            </c:strRef>
          </c:cat>
          <c:val>
            <c:numRef>
              <c:f>'Affordability Rental Rates'!$B$2:$G$2</c:f>
              <c:numCache>
                <c:formatCode>"$"#,##0_);\("$"#,##0\)</c:formatCode>
                <c:ptCount val="6"/>
                <c:pt idx="0">
                  <c:v>1965</c:v>
                </c:pt>
                <c:pt idx="1">
                  <c:v>1938</c:v>
                </c:pt>
                <c:pt idx="2">
                  <c:v>1909</c:v>
                </c:pt>
                <c:pt idx="3">
                  <c:v>1909</c:v>
                </c:pt>
                <c:pt idx="4">
                  <c:v>2030</c:v>
                </c:pt>
                <c:pt idx="5">
                  <c:v>1948</c:v>
                </c:pt>
              </c:numCache>
            </c:numRef>
          </c:val>
          <c:extLst>
            <c:ext xmlns:c16="http://schemas.microsoft.com/office/drawing/2014/chart" uri="{C3380CC4-5D6E-409C-BE32-E72D297353CC}">
              <c16:uniqueId val="{00000000-3946-4A39-981A-54E02C390138}"/>
            </c:ext>
          </c:extLst>
        </c:ser>
        <c:ser>
          <c:idx val="1"/>
          <c:order val="1"/>
          <c:tx>
            <c:strRef>
              <c:f>'Affordability Rental Rates'!$A$3</c:f>
              <c:strCache>
                <c:ptCount val="1"/>
                <c:pt idx="0">
                  <c:v>3 Bedrooms</c:v>
                </c:pt>
              </c:strCache>
            </c:strRef>
          </c:tx>
          <c:spPr>
            <a:solidFill>
              <a:schemeClr val="accent2"/>
            </a:solidFill>
            <a:ln>
              <a:noFill/>
            </a:ln>
            <a:effectLst/>
          </c:spPr>
          <c:invertIfNegative val="0"/>
          <c:cat>
            <c:strRef>
              <c:f>'Affordability Rental Rates'!$B$1:$G$1</c:f>
              <c:strCache>
                <c:ptCount val="6"/>
                <c:pt idx="0">
                  <c:v>Amador County</c:v>
                </c:pt>
                <c:pt idx="1">
                  <c:v>Amador City</c:v>
                </c:pt>
                <c:pt idx="2">
                  <c:v>Ione</c:v>
                </c:pt>
                <c:pt idx="3">
                  <c:v>Jackson</c:v>
                </c:pt>
                <c:pt idx="4">
                  <c:v>Plymouth</c:v>
                </c:pt>
                <c:pt idx="5">
                  <c:v>Sutter Creek</c:v>
                </c:pt>
              </c:strCache>
            </c:strRef>
          </c:cat>
          <c:val>
            <c:numRef>
              <c:f>'Affordability Rental Rates'!$B$3:$G$3</c:f>
              <c:numCache>
                <c:formatCode>"$"#,##0_);\("$"#,##0\)</c:formatCode>
                <c:ptCount val="6"/>
                <c:pt idx="0">
                  <c:v>1631</c:v>
                </c:pt>
                <c:pt idx="1">
                  <c:v>1608</c:v>
                </c:pt>
                <c:pt idx="2">
                  <c:v>1584</c:v>
                </c:pt>
                <c:pt idx="3">
                  <c:v>1585</c:v>
                </c:pt>
                <c:pt idx="4">
                  <c:v>1685</c:v>
                </c:pt>
                <c:pt idx="5">
                  <c:v>1617</c:v>
                </c:pt>
              </c:numCache>
            </c:numRef>
          </c:val>
          <c:extLst>
            <c:ext xmlns:c16="http://schemas.microsoft.com/office/drawing/2014/chart" uri="{C3380CC4-5D6E-409C-BE32-E72D297353CC}">
              <c16:uniqueId val="{00000001-3946-4A39-981A-54E02C390138}"/>
            </c:ext>
          </c:extLst>
        </c:ser>
        <c:ser>
          <c:idx val="2"/>
          <c:order val="2"/>
          <c:tx>
            <c:strRef>
              <c:f>'Affordability Rental Rates'!$A$4</c:f>
              <c:strCache>
                <c:ptCount val="1"/>
                <c:pt idx="0">
                  <c:v>2 Bedrooms</c:v>
                </c:pt>
              </c:strCache>
            </c:strRef>
          </c:tx>
          <c:spPr>
            <a:solidFill>
              <a:schemeClr val="accent3"/>
            </a:solidFill>
            <a:ln>
              <a:noFill/>
            </a:ln>
            <a:effectLst/>
          </c:spPr>
          <c:invertIfNegative val="0"/>
          <c:cat>
            <c:strRef>
              <c:f>'Affordability Rental Rates'!$B$1:$G$1</c:f>
              <c:strCache>
                <c:ptCount val="6"/>
                <c:pt idx="0">
                  <c:v>Amador County</c:v>
                </c:pt>
                <c:pt idx="1">
                  <c:v>Amador City</c:v>
                </c:pt>
                <c:pt idx="2">
                  <c:v>Ione</c:v>
                </c:pt>
                <c:pt idx="3">
                  <c:v>Jackson</c:v>
                </c:pt>
                <c:pt idx="4">
                  <c:v>Plymouth</c:v>
                </c:pt>
                <c:pt idx="5">
                  <c:v>Sutter Creek</c:v>
                </c:pt>
              </c:strCache>
            </c:strRef>
          </c:cat>
          <c:val>
            <c:numRef>
              <c:f>'Affordability Rental Rates'!$B$4:$G$4</c:f>
              <c:numCache>
                <c:formatCode>"$"#,##0_);\("$"#,##0\)</c:formatCode>
                <c:ptCount val="6"/>
                <c:pt idx="0">
                  <c:v>1148</c:v>
                </c:pt>
                <c:pt idx="1">
                  <c:v>1132</c:v>
                </c:pt>
                <c:pt idx="2">
                  <c:v>1115</c:v>
                </c:pt>
                <c:pt idx="3">
                  <c:v>1115</c:v>
                </c:pt>
                <c:pt idx="4">
                  <c:v>1186</c:v>
                </c:pt>
                <c:pt idx="5">
                  <c:v>1138</c:v>
                </c:pt>
              </c:numCache>
            </c:numRef>
          </c:val>
          <c:extLst>
            <c:ext xmlns:c16="http://schemas.microsoft.com/office/drawing/2014/chart" uri="{C3380CC4-5D6E-409C-BE32-E72D297353CC}">
              <c16:uniqueId val="{00000002-3946-4A39-981A-54E02C390138}"/>
            </c:ext>
          </c:extLst>
        </c:ser>
        <c:ser>
          <c:idx val="3"/>
          <c:order val="3"/>
          <c:tx>
            <c:strRef>
              <c:f>'Affordability Rental Rates'!$A$5</c:f>
              <c:strCache>
                <c:ptCount val="1"/>
                <c:pt idx="0">
                  <c:v>1 Bedroom</c:v>
                </c:pt>
              </c:strCache>
            </c:strRef>
          </c:tx>
          <c:spPr>
            <a:solidFill>
              <a:schemeClr val="accent4"/>
            </a:solidFill>
            <a:ln>
              <a:noFill/>
            </a:ln>
            <a:effectLst/>
          </c:spPr>
          <c:invertIfNegative val="0"/>
          <c:cat>
            <c:strRef>
              <c:f>'Affordability Rental Rates'!$B$1:$G$1</c:f>
              <c:strCache>
                <c:ptCount val="6"/>
                <c:pt idx="0">
                  <c:v>Amador County</c:v>
                </c:pt>
                <c:pt idx="1">
                  <c:v>Amador City</c:v>
                </c:pt>
                <c:pt idx="2">
                  <c:v>Ione</c:v>
                </c:pt>
                <c:pt idx="3">
                  <c:v>Jackson</c:v>
                </c:pt>
                <c:pt idx="4">
                  <c:v>Plymouth</c:v>
                </c:pt>
                <c:pt idx="5">
                  <c:v>Sutter Creek</c:v>
                </c:pt>
              </c:strCache>
            </c:strRef>
          </c:cat>
          <c:val>
            <c:numRef>
              <c:f>'Affordability Rental Rates'!$B$5:$G$5</c:f>
              <c:numCache>
                <c:formatCode>"$"#,##0_);\("$"#,##0\)</c:formatCode>
                <c:ptCount val="6"/>
                <c:pt idx="0">
                  <c:v>926</c:v>
                </c:pt>
                <c:pt idx="1">
                  <c:v>913</c:v>
                </c:pt>
                <c:pt idx="2">
                  <c:v>900</c:v>
                </c:pt>
                <c:pt idx="3">
                  <c:v>900</c:v>
                </c:pt>
                <c:pt idx="4">
                  <c:v>956</c:v>
                </c:pt>
                <c:pt idx="5">
                  <c:v>918</c:v>
                </c:pt>
              </c:numCache>
            </c:numRef>
          </c:val>
          <c:extLst>
            <c:ext xmlns:c16="http://schemas.microsoft.com/office/drawing/2014/chart" uri="{C3380CC4-5D6E-409C-BE32-E72D297353CC}">
              <c16:uniqueId val="{00000003-3946-4A39-981A-54E02C390138}"/>
            </c:ext>
          </c:extLst>
        </c:ser>
        <c:ser>
          <c:idx val="4"/>
          <c:order val="4"/>
          <c:tx>
            <c:strRef>
              <c:f>'Affordability Rental Rates'!$A$6</c:f>
              <c:strCache>
                <c:ptCount val="1"/>
                <c:pt idx="0">
                  <c:v>Studio</c:v>
                </c:pt>
              </c:strCache>
            </c:strRef>
          </c:tx>
          <c:spPr>
            <a:solidFill>
              <a:schemeClr val="accent5"/>
            </a:solidFill>
            <a:ln>
              <a:noFill/>
            </a:ln>
            <a:effectLst/>
          </c:spPr>
          <c:invertIfNegative val="0"/>
          <c:cat>
            <c:strRef>
              <c:f>'Affordability Rental Rates'!$B$1:$G$1</c:f>
              <c:strCache>
                <c:ptCount val="6"/>
                <c:pt idx="0">
                  <c:v>Amador County</c:v>
                </c:pt>
                <c:pt idx="1">
                  <c:v>Amador City</c:v>
                </c:pt>
                <c:pt idx="2">
                  <c:v>Ione</c:v>
                </c:pt>
                <c:pt idx="3">
                  <c:v>Jackson</c:v>
                </c:pt>
                <c:pt idx="4">
                  <c:v>Plymouth</c:v>
                </c:pt>
                <c:pt idx="5">
                  <c:v>Sutter Creek</c:v>
                </c:pt>
              </c:strCache>
            </c:strRef>
          </c:cat>
          <c:val>
            <c:numRef>
              <c:f>'Affordability Rental Rates'!$B$6:$G$6</c:f>
              <c:numCache>
                <c:formatCode>"$"#,##0_);\("$"#,##0\)</c:formatCode>
                <c:ptCount val="6"/>
                <c:pt idx="0">
                  <c:v>920</c:v>
                </c:pt>
                <c:pt idx="1">
                  <c:v>907</c:v>
                </c:pt>
                <c:pt idx="2">
                  <c:v>894</c:v>
                </c:pt>
                <c:pt idx="3">
                  <c:v>894</c:v>
                </c:pt>
                <c:pt idx="4">
                  <c:v>950</c:v>
                </c:pt>
                <c:pt idx="5">
                  <c:v>912</c:v>
                </c:pt>
              </c:numCache>
            </c:numRef>
          </c:val>
          <c:extLst>
            <c:ext xmlns:c16="http://schemas.microsoft.com/office/drawing/2014/chart" uri="{C3380CC4-5D6E-409C-BE32-E72D297353CC}">
              <c16:uniqueId val="{00000004-3946-4A39-981A-54E02C390138}"/>
            </c:ext>
          </c:extLst>
        </c:ser>
        <c:dLbls>
          <c:showLegendKey val="0"/>
          <c:showVal val="0"/>
          <c:showCatName val="0"/>
          <c:showSerName val="0"/>
          <c:showPercent val="0"/>
          <c:showBubbleSize val="0"/>
        </c:dLbls>
        <c:gapWidth val="182"/>
        <c:axId val="795246031"/>
        <c:axId val="795252687"/>
      </c:barChart>
      <c:catAx>
        <c:axId val="795246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5252687"/>
        <c:crosses val="autoZero"/>
        <c:auto val="1"/>
        <c:lblAlgn val="ctr"/>
        <c:lblOffset val="100"/>
        <c:noMultiLvlLbl val="0"/>
      </c:catAx>
      <c:valAx>
        <c:axId val="795252687"/>
        <c:scaling>
          <c:orientation val="minMax"/>
          <c:max val="2000"/>
        </c:scaling>
        <c:delete val="0"/>
        <c:axPos val="b"/>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52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A_A7DE582E.xml><?xml version="1.0" encoding="utf-8"?>
<p188:cmLst xmlns:a="http://schemas.openxmlformats.org/drawingml/2006/main" xmlns:r="http://schemas.openxmlformats.org/officeDocument/2006/relationships" xmlns:p188="http://schemas.microsoft.com/office/powerpoint/2018/8/main">
  <p188:cm id="{7E47E242-7AFD-4CAC-82C2-EB1B8F9AA416}" authorId="{3B3651FC-4B64-D680-FA94-1B29AA1256E9}" status="resolved" created="2022-03-03T23:10:20.041" complete="100000">
    <pc:sldMkLst xmlns:pc="http://schemas.microsoft.com/office/powerpoint/2013/main/command">
      <pc:docMk/>
      <pc:sldMk cId="2816366638" sldId="266"/>
    </pc:sldMkLst>
    <p188:replyLst>
      <p188:reply id="{588B1A07-73A4-42B6-BD97-C5B8FB745622}" authorId="{5200BDEF-7CD8-72FD-4FC3-18DB14EB8BE7}" created="2022-03-07T21:45:30.141">
        <p188:txBody>
          <a:bodyPr/>
          <a:lstStyle/>
          <a:p>
            <a:r>
              <a:rPr lang="en-US"/>
              <a:t>Where there isn't a COG, HCD allocates the RHNA - I've updated the slide 😊</a:t>
            </a:r>
          </a:p>
        </p188:txBody>
      </p188:reply>
    </p188:replyLst>
    <p188:txBody>
      <a:bodyPr/>
      <a:lstStyle/>
      <a:p>
        <a:r>
          <a:rPr lang="en-US"/>
          <a:t>There is not a association of governments for Amador County. How do we prepare this slide?</a:t>
        </a:r>
      </a:p>
    </p188:txBody>
  </p188:cm>
</p188:cmLst>
</file>

<file path=ppt/comments/modernComment_128_DA5C68D3.xml><?xml version="1.0" encoding="utf-8"?>
<p188:cmLst xmlns:a="http://schemas.openxmlformats.org/drawingml/2006/main" xmlns:r="http://schemas.openxmlformats.org/officeDocument/2006/relationships" xmlns:p188="http://schemas.microsoft.com/office/powerpoint/2018/8/main">
  <p188:cm id="{CA043E65-E9CC-459E-B202-7EBEA33BD89D}" authorId="{3B3651FC-4B64-D680-FA94-1B29AA1256E9}" status="resolved" created="2022-03-03T23:13:39.674" complete="100000">
    <pc:sldMkLst xmlns:pc="http://schemas.microsoft.com/office/powerpoint/2013/main/command">
      <pc:docMk/>
      <pc:sldMk cId="3663489235" sldId="296"/>
    </pc:sldMkLst>
    <p188:txBody>
      <a:bodyPr/>
      <a:lstStyle/>
      <a:p>
        <a:r>
          <a:rPr lang="en-US"/>
          <a:t>Please update highlighted numbers</a:t>
        </a:r>
      </a:p>
    </p188:txBody>
  </p188:cm>
</p188:cmLst>
</file>

<file path=ppt/comments/modernComment_139_63CD0AF5.xml><?xml version="1.0" encoding="utf-8"?>
<p188:cmLst xmlns:a="http://schemas.openxmlformats.org/drawingml/2006/main" xmlns:r="http://schemas.openxmlformats.org/officeDocument/2006/relationships" xmlns:p188="http://schemas.microsoft.com/office/powerpoint/2018/8/main">
  <p188:cm id="{32D4FD61-05E9-4412-89E4-5C07BAD7BF9E}" authorId="{3B3651FC-4B64-D680-FA94-1B29AA1256E9}" status="resolved" created="2022-03-03T23:08:35.350" complete="100000">
    <pc:sldMkLst xmlns:pc="http://schemas.microsoft.com/office/powerpoint/2013/main/command">
      <pc:docMk/>
      <pc:sldMk cId="1674382069" sldId="313"/>
    </pc:sldMkLst>
    <p188:txBody>
      <a:bodyPr/>
      <a:lstStyle/>
      <a:p>
        <a:r>
          <a:rPr lang="en-US"/>
          <a:t>Please update County Point of Contact info and timeline</a:t>
        </a:r>
      </a:p>
    </p188:txBody>
  </p188:cm>
</p188:cmLst>
</file>

<file path=ppt/comments/modernComment_178_D09B177B.xml><?xml version="1.0" encoding="utf-8"?>
<p188:cmLst xmlns:a="http://schemas.openxmlformats.org/drawingml/2006/main" xmlns:r="http://schemas.openxmlformats.org/officeDocument/2006/relationships" xmlns:p188="http://schemas.microsoft.com/office/powerpoint/2018/8/main">
  <p188:cm id="{910C7A7B-AF9E-4828-8D99-FEE6653AD5A7}" authorId="{3B3651FC-4B64-D680-FA94-1B29AA1256E9}" status="resolved" created="2022-03-03T23:15:12.949" complete="100000">
    <pc:sldMkLst xmlns:pc="http://schemas.microsoft.com/office/powerpoint/2013/main/command">
      <pc:docMk/>
      <pc:sldMk cId="3499825019" sldId="376"/>
    </pc:sldMkLst>
    <p188:replyLst>
      <p188:reply id="{79151374-C515-40BA-BC7D-4DF3B6376CBF}" authorId="{5200BDEF-7CD8-72FD-4FC3-18DB14EB8BE7}" created="2022-03-07T23:24:10.447">
        <p188:txBody>
          <a:bodyPr/>
          <a:lstStyle/>
          <a:p>
            <a:r>
              <a:rPr lang="en-US"/>
              <a:t>Each jurisdiction's APR is in the Project Library folder - the 2020 APRs are the most recent, so I used those. Table B in the APRs has the summary for the 5th Cycle</a:t>
            </a:r>
          </a:p>
        </p188:txBody>
      </p188:reply>
    </p188:replyLst>
    <p188:txBody>
      <a:bodyPr/>
      <a:lstStyle/>
      <a:p>
        <a:r>
          <a:rPr lang="en-US"/>
          <a:t>Please update the table or let me know how to get the number of permitted units. Thank you!</a:t>
        </a:r>
      </a:p>
    </p188:txBody>
  </p188:cm>
</p188:cmLst>
</file>

<file path=ppt/comments/modernComment_1F6_B4A76887.xml><?xml version="1.0" encoding="utf-8"?>
<p188:cmLst xmlns:a="http://schemas.openxmlformats.org/drawingml/2006/main" xmlns:r="http://schemas.openxmlformats.org/officeDocument/2006/relationships" xmlns:p188="http://schemas.microsoft.com/office/powerpoint/2018/8/main">
  <p188:cm id="{90963306-005E-4F5C-9EC1-411D7608403C}" authorId="{5200BDEF-7CD8-72FD-4FC3-18DB14EB8BE7}" status="resolved" created="2022-03-07T22:11:54.364" complete="100000">
    <pc:sldMkLst xmlns:pc="http://schemas.microsoft.com/office/powerpoint/2013/main/command">
      <pc:docMk/>
      <pc:sldMk cId="3030870151" sldId="502"/>
    </pc:sldMkLst>
    <p188:txBody>
      <a:bodyPr/>
      <a:lstStyle/>
      <a:p>
        <a:r>
          <a:rPr lang="en-US"/>
          <a:t>Change "Amador" to Amador City</a:t>
        </a:r>
      </a:p>
    </p188:txBody>
  </p188:cm>
</p188:cmLst>
</file>

<file path=ppt/comments/modernComment_1F8_9BC3EB21.xml><?xml version="1.0" encoding="utf-8"?>
<p188:cmLst xmlns:a="http://schemas.openxmlformats.org/drawingml/2006/main" xmlns:r="http://schemas.openxmlformats.org/officeDocument/2006/relationships" xmlns:p188="http://schemas.microsoft.com/office/powerpoint/2018/8/main">
  <p188:cm id="{DA04BCB8-2880-4210-BBF5-B94842CC5BD5}" authorId="{5200BDEF-7CD8-72FD-4FC3-18DB14EB8BE7}" status="resolved" created="2022-03-07T22:04:50.633" complete="100000">
    <pc:sldMkLst xmlns:pc="http://schemas.microsoft.com/office/powerpoint/2013/main/command">
      <pc:docMk/>
      <pc:sldMk cId="2613308193" sldId="504"/>
    </pc:sldMkLst>
    <p188:txBody>
      <a:bodyPr/>
      <a:lstStyle/>
      <a:p>
        <a:r>
          <a:rPr lang="en-US"/>
          <a:t>Show percentages as labels </a:t>
        </a:r>
      </a:p>
    </p188:txBody>
  </p188:cm>
</p188:cmLst>
</file>

<file path=ppt/comments/modernComment_1FC_40C2BC2A.xml><?xml version="1.0" encoding="utf-8"?>
<p188:cmLst xmlns:a="http://schemas.openxmlformats.org/drawingml/2006/main" xmlns:r="http://schemas.openxmlformats.org/officeDocument/2006/relationships" xmlns:p188="http://schemas.microsoft.com/office/powerpoint/2018/8/main">
  <p188:cm id="{53021D3E-0683-45FB-BC6C-F32EB9B8AE38}" authorId="{5200BDEF-7CD8-72FD-4FC3-18DB14EB8BE7}" status="resolved" created="2022-03-07T21:51:29.406" complete="100000">
    <pc:sldMkLst xmlns:pc="http://schemas.microsoft.com/office/powerpoint/2013/main/command">
      <pc:docMk/>
      <pc:sldMk cId="1086503978" sldId="508"/>
    </pc:sldMkLst>
    <p188:txBody>
      <a:bodyPr/>
      <a:lstStyle/>
      <a:p>
        <a:r>
          <a:rPr lang="en-US"/>
          <a:t>Add affordable rent/purchase price amounts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1217FE-024E-4B68-8688-E7189A34A18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1F746E4E-E696-472A-AF48-EB1CE0CEAAAA}">
      <dgm:prSet phldrT="[Text]"/>
      <dgm:spPr/>
      <dgm:t>
        <a:bodyPr/>
        <a:lstStyle/>
        <a:p>
          <a:r>
            <a:rPr lang="en-US" dirty="0"/>
            <a:t>Phase 1</a:t>
          </a:r>
        </a:p>
      </dgm:t>
    </dgm:pt>
    <dgm:pt modelId="{AFA80518-0DD5-4584-8CEB-A4DF8DFE2F5F}" type="parTrans" cxnId="{99F5EFD5-56D1-406D-80BD-92F403DA4715}">
      <dgm:prSet/>
      <dgm:spPr/>
      <dgm:t>
        <a:bodyPr/>
        <a:lstStyle/>
        <a:p>
          <a:endParaRPr lang="en-US"/>
        </a:p>
      </dgm:t>
    </dgm:pt>
    <dgm:pt modelId="{A2314026-3098-4BE8-91F3-D356F4C7B2D6}" type="sibTrans" cxnId="{99F5EFD5-56D1-406D-80BD-92F403DA4715}">
      <dgm:prSet/>
      <dgm:spPr/>
      <dgm:t>
        <a:bodyPr/>
        <a:lstStyle/>
        <a:p>
          <a:endParaRPr lang="en-US"/>
        </a:p>
      </dgm:t>
    </dgm:pt>
    <dgm:pt modelId="{FBA203D2-04D0-4582-BBAA-2A593F67C49E}">
      <dgm:prSet phldrT="[Text]"/>
      <dgm:spPr/>
      <dgm:t>
        <a:bodyPr/>
        <a:lstStyle/>
        <a:p>
          <a:r>
            <a:rPr lang="en-US" dirty="0"/>
            <a:t>Phase 2</a:t>
          </a:r>
        </a:p>
      </dgm:t>
    </dgm:pt>
    <dgm:pt modelId="{77C07821-EA14-4442-9CE8-C6B5F5D0B1DD}" type="parTrans" cxnId="{A224E7ED-B999-4599-95C2-2A1C0C31A43C}">
      <dgm:prSet/>
      <dgm:spPr/>
      <dgm:t>
        <a:bodyPr/>
        <a:lstStyle/>
        <a:p>
          <a:endParaRPr lang="en-US"/>
        </a:p>
      </dgm:t>
    </dgm:pt>
    <dgm:pt modelId="{71C09CD1-98BF-40B7-AF66-125DC81932F5}" type="sibTrans" cxnId="{A224E7ED-B999-4599-95C2-2A1C0C31A43C}">
      <dgm:prSet/>
      <dgm:spPr/>
      <dgm:t>
        <a:bodyPr/>
        <a:lstStyle/>
        <a:p>
          <a:endParaRPr lang="en-US"/>
        </a:p>
      </dgm:t>
    </dgm:pt>
    <dgm:pt modelId="{45F0684B-1E03-4DAA-A42A-1490B2460575}">
      <dgm:prSet phldrT="[Text]"/>
      <dgm:spPr/>
      <dgm:t>
        <a:bodyPr/>
        <a:lstStyle/>
        <a:p>
          <a:r>
            <a:rPr lang="en-US" dirty="0"/>
            <a:t>Virtual Workshop</a:t>
          </a:r>
        </a:p>
      </dgm:t>
    </dgm:pt>
    <dgm:pt modelId="{29A13B36-1A1B-4B18-977D-E518CEBA3020}" type="parTrans" cxnId="{4CB82188-DA01-4CC0-8E58-1B05962E4DDE}">
      <dgm:prSet/>
      <dgm:spPr/>
      <dgm:t>
        <a:bodyPr/>
        <a:lstStyle/>
        <a:p>
          <a:endParaRPr lang="en-US"/>
        </a:p>
      </dgm:t>
    </dgm:pt>
    <dgm:pt modelId="{5816D568-0DE2-486A-BA61-38ADFDE4C1CE}" type="sibTrans" cxnId="{4CB82188-DA01-4CC0-8E58-1B05962E4DDE}">
      <dgm:prSet/>
      <dgm:spPr/>
      <dgm:t>
        <a:bodyPr/>
        <a:lstStyle/>
        <a:p>
          <a:endParaRPr lang="en-US"/>
        </a:p>
      </dgm:t>
    </dgm:pt>
    <dgm:pt modelId="{6A5C603F-CB51-4F85-8134-E4B611FEB39E}">
      <dgm:prSet phldrT="[Text]"/>
      <dgm:spPr/>
      <dgm:t>
        <a:bodyPr/>
        <a:lstStyle/>
        <a:p>
          <a:r>
            <a:rPr lang="en-US" dirty="0"/>
            <a:t>Phase 5</a:t>
          </a:r>
        </a:p>
      </dgm:t>
    </dgm:pt>
    <dgm:pt modelId="{95DFD7F8-7589-4A76-B556-101709F25ACB}" type="parTrans" cxnId="{E12A4BA7-E36F-4882-AB9E-D22129F2C04D}">
      <dgm:prSet/>
      <dgm:spPr/>
      <dgm:t>
        <a:bodyPr/>
        <a:lstStyle/>
        <a:p>
          <a:endParaRPr lang="en-US"/>
        </a:p>
      </dgm:t>
    </dgm:pt>
    <dgm:pt modelId="{5B12F20A-58F7-4E8A-B4D9-105E7D048C81}" type="sibTrans" cxnId="{E12A4BA7-E36F-4882-AB9E-D22129F2C04D}">
      <dgm:prSet/>
      <dgm:spPr/>
      <dgm:t>
        <a:bodyPr/>
        <a:lstStyle/>
        <a:p>
          <a:endParaRPr lang="en-US"/>
        </a:p>
      </dgm:t>
    </dgm:pt>
    <dgm:pt modelId="{CA128F4E-D3F5-4A5B-ACAA-AABEE53ED3CE}">
      <dgm:prSet phldrT="[Text]"/>
      <dgm:spPr/>
      <dgm:t>
        <a:bodyPr/>
        <a:lstStyle/>
        <a:p>
          <a:r>
            <a:rPr lang="en-US" dirty="0"/>
            <a:t>Phase 4</a:t>
          </a:r>
        </a:p>
      </dgm:t>
    </dgm:pt>
    <dgm:pt modelId="{470F397C-DADD-4675-B648-306A9F28C341}" type="sibTrans" cxnId="{3EA3C4D2-774D-4498-A5F4-4EAAE41971D2}">
      <dgm:prSet/>
      <dgm:spPr/>
      <dgm:t>
        <a:bodyPr/>
        <a:lstStyle/>
        <a:p>
          <a:endParaRPr lang="en-US"/>
        </a:p>
      </dgm:t>
    </dgm:pt>
    <dgm:pt modelId="{3B014778-6489-41B0-BE81-B05DFAB1D3A3}" type="parTrans" cxnId="{3EA3C4D2-774D-4498-A5F4-4EAAE41971D2}">
      <dgm:prSet/>
      <dgm:spPr/>
      <dgm:t>
        <a:bodyPr/>
        <a:lstStyle/>
        <a:p>
          <a:endParaRPr lang="en-US"/>
        </a:p>
      </dgm:t>
    </dgm:pt>
    <dgm:pt modelId="{C5878451-6F6E-4B1D-B6CB-6DCC2E5B58A0}">
      <dgm:prSet phldrT="[Text]"/>
      <dgm:spPr/>
      <dgm:t>
        <a:bodyPr/>
        <a:lstStyle/>
        <a:p>
          <a:r>
            <a:rPr lang="en-US" dirty="0"/>
            <a:t>Prepare Draft Housing Element Update</a:t>
          </a:r>
        </a:p>
      </dgm:t>
    </dgm:pt>
    <dgm:pt modelId="{E1B09E7A-CB67-4E2E-BA3F-570D9606BA58}" type="sibTrans" cxnId="{00C2500C-FEA4-49F9-8367-0CC57671CD6B}">
      <dgm:prSet/>
      <dgm:spPr/>
      <dgm:t>
        <a:bodyPr/>
        <a:lstStyle/>
        <a:p>
          <a:endParaRPr lang="en-US"/>
        </a:p>
      </dgm:t>
    </dgm:pt>
    <dgm:pt modelId="{55B84857-94A0-45A2-9771-7C1CDC05E3E0}" type="parTrans" cxnId="{00C2500C-FEA4-49F9-8367-0CC57671CD6B}">
      <dgm:prSet/>
      <dgm:spPr/>
      <dgm:t>
        <a:bodyPr/>
        <a:lstStyle/>
        <a:p>
          <a:endParaRPr lang="en-US"/>
        </a:p>
      </dgm:t>
    </dgm:pt>
    <dgm:pt modelId="{6D93195E-5BAF-471A-BD41-B5651E49108F}">
      <dgm:prSet phldrT="[Text]"/>
      <dgm:spPr/>
      <dgm:t>
        <a:bodyPr/>
        <a:lstStyle/>
        <a:p>
          <a:r>
            <a:rPr lang="en-US" dirty="0"/>
            <a:t>Phase 3</a:t>
          </a:r>
        </a:p>
      </dgm:t>
    </dgm:pt>
    <dgm:pt modelId="{2ABC3C58-69AF-48F6-A91B-3CC1B2B439A5}" type="sibTrans" cxnId="{6A797D75-A2C9-4AE0-AB4C-B751980E5134}">
      <dgm:prSet/>
      <dgm:spPr/>
      <dgm:t>
        <a:bodyPr/>
        <a:lstStyle/>
        <a:p>
          <a:endParaRPr lang="en-US"/>
        </a:p>
      </dgm:t>
    </dgm:pt>
    <dgm:pt modelId="{E41CF608-D5D5-4BC1-8E3C-F5D625A987DB}" type="parTrans" cxnId="{6A797D75-A2C9-4AE0-AB4C-B751980E5134}">
      <dgm:prSet/>
      <dgm:spPr/>
      <dgm:t>
        <a:bodyPr/>
        <a:lstStyle/>
        <a:p>
          <a:endParaRPr lang="en-US"/>
        </a:p>
      </dgm:t>
    </dgm:pt>
    <dgm:pt modelId="{9FA98657-748C-40DA-BBD7-5CCB777C6581}">
      <dgm:prSet phldrT="[Text]"/>
      <dgm:spPr/>
      <dgm:t>
        <a:bodyPr/>
        <a:lstStyle/>
        <a:p>
          <a:r>
            <a:rPr lang="en-US" dirty="0"/>
            <a:t>Submit to State for Review and Certification </a:t>
          </a:r>
        </a:p>
      </dgm:t>
    </dgm:pt>
    <dgm:pt modelId="{7DA21775-94E5-48A6-8C77-F9B460F7007D}" type="parTrans" cxnId="{41F580F7-7C9F-4401-BB16-EE84A5F93354}">
      <dgm:prSet/>
      <dgm:spPr/>
      <dgm:t>
        <a:bodyPr/>
        <a:lstStyle/>
        <a:p>
          <a:endParaRPr lang="en-US"/>
        </a:p>
      </dgm:t>
    </dgm:pt>
    <dgm:pt modelId="{06696E86-B6B8-4CAA-8E85-B89B2F3387CE}" type="sibTrans" cxnId="{41F580F7-7C9F-4401-BB16-EE84A5F93354}">
      <dgm:prSet/>
      <dgm:spPr/>
      <dgm:t>
        <a:bodyPr/>
        <a:lstStyle/>
        <a:p>
          <a:endParaRPr lang="en-US"/>
        </a:p>
      </dgm:t>
    </dgm:pt>
    <dgm:pt modelId="{4B201B14-DF86-4967-99B8-7A5C125CF48D}">
      <dgm:prSet phldrT="[Text]"/>
      <dgm:spPr/>
      <dgm:t>
        <a:bodyPr/>
        <a:lstStyle/>
        <a:p>
          <a:r>
            <a:rPr lang="en-US" dirty="0"/>
            <a:t>Evaluate existing conditions</a:t>
          </a:r>
        </a:p>
      </dgm:t>
    </dgm:pt>
    <dgm:pt modelId="{47AE64B3-2F22-4432-ACA3-6CDF1BC2076E}" type="parTrans" cxnId="{E645BE0B-D01F-4EDF-8E9B-D5126D37A08F}">
      <dgm:prSet/>
      <dgm:spPr/>
      <dgm:t>
        <a:bodyPr/>
        <a:lstStyle/>
        <a:p>
          <a:endParaRPr lang="en-US"/>
        </a:p>
      </dgm:t>
    </dgm:pt>
    <dgm:pt modelId="{C7C3CA8E-40AB-46D1-B474-D5DF46FBC78B}" type="sibTrans" cxnId="{E645BE0B-D01F-4EDF-8E9B-D5126D37A08F}">
      <dgm:prSet/>
      <dgm:spPr/>
      <dgm:t>
        <a:bodyPr/>
        <a:lstStyle/>
        <a:p>
          <a:endParaRPr lang="en-US"/>
        </a:p>
      </dgm:t>
    </dgm:pt>
    <dgm:pt modelId="{7E9A91D0-B6C5-4100-ADFC-63DF7BED8AAA}">
      <dgm:prSet/>
      <dgm:spPr/>
      <dgm:t>
        <a:bodyPr/>
        <a:lstStyle/>
        <a:p>
          <a:r>
            <a:rPr lang="en-US" dirty="0"/>
            <a:t>Review existing plans and programs</a:t>
          </a:r>
        </a:p>
      </dgm:t>
    </dgm:pt>
    <dgm:pt modelId="{D137DE43-73AC-4078-9A1A-4FA115232C04}" type="parTrans" cxnId="{89F59AD6-CCF8-4A2D-A04E-3AA5009C321A}">
      <dgm:prSet/>
      <dgm:spPr/>
      <dgm:t>
        <a:bodyPr/>
        <a:lstStyle/>
        <a:p>
          <a:endParaRPr lang="en-US"/>
        </a:p>
      </dgm:t>
    </dgm:pt>
    <dgm:pt modelId="{F6930AC1-59AB-4078-949E-979283DB8134}" type="sibTrans" cxnId="{89F59AD6-CCF8-4A2D-A04E-3AA5009C321A}">
      <dgm:prSet/>
      <dgm:spPr/>
      <dgm:t>
        <a:bodyPr/>
        <a:lstStyle/>
        <a:p>
          <a:endParaRPr lang="en-US"/>
        </a:p>
      </dgm:t>
    </dgm:pt>
    <dgm:pt modelId="{5D4C9E67-EC2F-45C7-B90A-7522EDF82E8C}">
      <dgm:prSet phldrT="[Text]"/>
      <dgm:spPr/>
      <dgm:t>
        <a:bodyPr/>
        <a:lstStyle/>
        <a:p>
          <a:r>
            <a:rPr lang="en-US" dirty="0"/>
            <a:t>Housing Needs and Priorities Survey</a:t>
          </a:r>
        </a:p>
      </dgm:t>
    </dgm:pt>
    <dgm:pt modelId="{E96D0822-ACED-49E7-A79B-570EA867AD01}" type="parTrans" cxnId="{5125C41C-8BF9-424F-9053-AC895A1B4052}">
      <dgm:prSet/>
      <dgm:spPr/>
      <dgm:t>
        <a:bodyPr/>
        <a:lstStyle/>
        <a:p>
          <a:endParaRPr lang="en-US"/>
        </a:p>
      </dgm:t>
    </dgm:pt>
    <dgm:pt modelId="{A0258BFB-25D1-47F0-B63A-AEDD7353290C}" type="sibTrans" cxnId="{5125C41C-8BF9-424F-9053-AC895A1B4052}">
      <dgm:prSet/>
      <dgm:spPr/>
      <dgm:t>
        <a:bodyPr/>
        <a:lstStyle/>
        <a:p>
          <a:endParaRPr lang="en-US"/>
        </a:p>
      </dgm:t>
    </dgm:pt>
    <dgm:pt modelId="{8FCE9250-E8D2-4201-B9A0-7AAC1AD03C8E}">
      <dgm:prSet phldrT="[Text]"/>
      <dgm:spPr/>
      <dgm:t>
        <a:bodyPr/>
        <a:lstStyle/>
        <a:p>
          <a:r>
            <a:rPr lang="en-US" dirty="0"/>
            <a:t>Stakeholder Outreach</a:t>
          </a:r>
        </a:p>
      </dgm:t>
    </dgm:pt>
    <dgm:pt modelId="{EF4E80EF-22E5-47A8-86A8-1966C17CF47F}" type="parTrans" cxnId="{DC5D1B0C-721E-4487-94D3-44A034D8935C}">
      <dgm:prSet/>
      <dgm:spPr/>
      <dgm:t>
        <a:bodyPr/>
        <a:lstStyle/>
        <a:p>
          <a:endParaRPr lang="en-US"/>
        </a:p>
      </dgm:t>
    </dgm:pt>
    <dgm:pt modelId="{0591C443-46A5-4917-BD51-F8E170E951B9}" type="sibTrans" cxnId="{DC5D1B0C-721E-4487-94D3-44A034D8935C}">
      <dgm:prSet/>
      <dgm:spPr/>
      <dgm:t>
        <a:bodyPr/>
        <a:lstStyle/>
        <a:p>
          <a:endParaRPr lang="en-US"/>
        </a:p>
      </dgm:t>
    </dgm:pt>
    <dgm:pt modelId="{A4602876-F7AF-416A-9350-69950E7F357B}">
      <dgm:prSet phldrT="[Text]"/>
      <dgm:spPr/>
      <dgm:t>
        <a:bodyPr/>
        <a:lstStyle/>
        <a:p>
          <a:r>
            <a:rPr lang="en-US" dirty="0"/>
            <a:t>Kick-off</a:t>
          </a:r>
        </a:p>
      </dgm:t>
    </dgm:pt>
    <dgm:pt modelId="{CAAE63E6-3D58-4C38-9DF8-D2BE57AFD688}" type="parTrans" cxnId="{860A97E6-E70C-433D-A41A-5FE9AA2F499F}">
      <dgm:prSet/>
      <dgm:spPr/>
      <dgm:t>
        <a:bodyPr/>
        <a:lstStyle/>
        <a:p>
          <a:endParaRPr lang="en-US"/>
        </a:p>
      </dgm:t>
    </dgm:pt>
    <dgm:pt modelId="{82AA050A-8447-423E-8318-6D20BAB9DD89}" type="sibTrans" cxnId="{860A97E6-E70C-433D-A41A-5FE9AA2F499F}">
      <dgm:prSet/>
      <dgm:spPr/>
      <dgm:t>
        <a:bodyPr/>
        <a:lstStyle/>
        <a:p>
          <a:endParaRPr lang="en-US"/>
        </a:p>
      </dgm:t>
    </dgm:pt>
    <dgm:pt modelId="{0F0C39FF-D2B1-489E-951F-E3EDE1FEC86E}">
      <dgm:prSet phldrT="[Text]"/>
      <dgm:spPr/>
      <dgm:t>
        <a:bodyPr/>
        <a:lstStyle/>
        <a:p>
          <a:r>
            <a:rPr lang="en-US" dirty="0"/>
            <a:t>Housing Element Adoption</a:t>
          </a:r>
        </a:p>
      </dgm:t>
    </dgm:pt>
    <dgm:pt modelId="{1C0B7A7B-64BA-4FE8-8710-DC0CF59CDF0A}" type="parTrans" cxnId="{FBDF4D37-1C53-480D-AC4F-C8E424136A3D}">
      <dgm:prSet/>
      <dgm:spPr/>
      <dgm:t>
        <a:bodyPr/>
        <a:lstStyle/>
        <a:p>
          <a:endParaRPr lang="en-US"/>
        </a:p>
      </dgm:t>
    </dgm:pt>
    <dgm:pt modelId="{3884A480-4253-44CF-B3AA-51C1E00F3EA5}" type="sibTrans" cxnId="{FBDF4D37-1C53-480D-AC4F-C8E424136A3D}">
      <dgm:prSet/>
      <dgm:spPr/>
      <dgm:t>
        <a:bodyPr/>
        <a:lstStyle/>
        <a:p>
          <a:endParaRPr lang="en-US"/>
        </a:p>
      </dgm:t>
    </dgm:pt>
    <dgm:pt modelId="{437FFCF3-9058-4BAB-918F-4B00D09DFC43}">
      <dgm:prSet phldrT="[Text]"/>
      <dgm:spPr/>
      <dgm:t>
        <a:bodyPr/>
        <a:lstStyle/>
        <a:p>
          <a:r>
            <a:rPr lang="en-US" dirty="0"/>
            <a:t>Public review: 30 days</a:t>
          </a:r>
        </a:p>
      </dgm:t>
    </dgm:pt>
    <dgm:pt modelId="{EF0DA4C8-F75F-47E2-8D42-C8DEB2ACC4D1}" type="parTrans" cxnId="{C4E2CB14-6E5B-409F-BBD6-B6A84BFCAD4E}">
      <dgm:prSet/>
      <dgm:spPr/>
      <dgm:t>
        <a:bodyPr/>
        <a:lstStyle/>
        <a:p>
          <a:endParaRPr lang="en-US"/>
        </a:p>
      </dgm:t>
    </dgm:pt>
    <dgm:pt modelId="{A6F5A520-B80F-47E3-9062-2AEEF464282E}" type="sibTrans" cxnId="{C4E2CB14-6E5B-409F-BBD6-B6A84BFCAD4E}">
      <dgm:prSet/>
      <dgm:spPr/>
      <dgm:t>
        <a:bodyPr/>
        <a:lstStyle/>
        <a:p>
          <a:endParaRPr lang="en-US"/>
        </a:p>
      </dgm:t>
    </dgm:pt>
    <dgm:pt modelId="{C46BFB9E-EBF0-4F6F-B78A-560822F29606}">
      <dgm:prSet phldrT="[Text]"/>
      <dgm:spPr/>
      <dgm:t>
        <a:bodyPr/>
        <a:lstStyle/>
        <a:p>
          <a:r>
            <a:rPr lang="en-US" dirty="0"/>
            <a:t>HCD review: 90 days</a:t>
          </a:r>
        </a:p>
      </dgm:t>
    </dgm:pt>
    <dgm:pt modelId="{84A2D04E-E978-482F-A1B0-AA8FF43D2BC8}" type="parTrans" cxnId="{39143122-00A0-4D53-83CC-09CFD2CF813D}">
      <dgm:prSet/>
      <dgm:spPr/>
      <dgm:t>
        <a:bodyPr/>
        <a:lstStyle/>
        <a:p>
          <a:endParaRPr lang="en-US"/>
        </a:p>
      </dgm:t>
    </dgm:pt>
    <dgm:pt modelId="{65FA9303-A982-4E3C-A218-233617686DB7}" type="sibTrans" cxnId="{39143122-00A0-4D53-83CC-09CFD2CF813D}">
      <dgm:prSet/>
      <dgm:spPr/>
      <dgm:t>
        <a:bodyPr/>
        <a:lstStyle/>
        <a:p>
          <a:endParaRPr lang="en-US"/>
        </a:p>
      </dgm:t>
    </dgm:pt>
    <dgm:pt modelId="{2EC34C5B-3872-4185-9CEE-765F66CBBD9B}">
      <dgm:prSet phldrT="[Text]"/>
      <dgm:spPr/>
      <dgm:t>
        <a:bodyPr/>
        <a:lstStyle/>
        <a:p>
          <a:endParaRPr lang="en-US" dirty="0"/>
        </a:p>
      </dgm:t>
    </dgm:pt>
    <dgm:pt modelId="{B2EA81B7-5467-4918-A0EB-6D281760BC9A}" type="parTrans" cxnId="{F05BF4AE-424A-432D-86F2-2D59B025FF5B}">
      <dgm:prSet/>
      <dgm:spPr/>
      <dgm:t>
        <a:bodyPr/>
        <a:lstStyle/>
        <a:p>
          <a:endParaRPr lang="en-US"/>
        </a:p>
      </dgm:t>
    </dgm:pt>
    <dgm:pt modelId="{AFC5A4F1-B255-4088-BEFF-B14A9E3EC936}" type="sibTrans" cxnId="{F05BF4AE-424A-432D-86F2-2D59B025FF5B}">
      <dgm:prSet/>
      <dgm:spPr/>
      <dgm:t>
        <a:bodyPr/>
        <a:lstStyle/>
        <a:p>
          <a:endParaRPr lang="en-US"/>
        </a:p>
      </dgm:t>
    </dgm:pt>
    <dgm:pt modelId="{40BCD678-B1E4-438D-8171-6188B7B8BD2E}" type="pres">
      <dgm:prSet presAssocID="{521217FE-024E-4B68-8688-E7189A34A187}" presName="Name0" presStyleCnt="0">
        <dgm:presLayoutVars>
          <dgm:dir/>
          <dgm:animLvl val="lvl"/>
          <dgm:resizeHandles val="exact"/>
        </dgm:presLayoutVars>
      </dgm:prSet>
      <dgm:spPr/>
    </dgm:pt>
    <dgm:pt modelId="{A7AF82BC-EAF1-4396-BA30-ABE478660676}" type="pres">
      <dgm:prSet presAssocID="{1F746E4E-E696-472A-AF48-EB1CE0CEAAAA}" presName="composite" presStyleCnt="0"/>
      <dgm:spPr/>
    </dgm:pt>
    <dgm:pt modelId="{6BD23AD2-EDD0-4B78-AECC-35B9A3AAE1DE}" type="pres">
      <dgm:prSet presAssocID="{1F746E4E-E696-472A-AF48-EB1CE0CEAAAA}" presName="parTx" presStyleLbl="alignNode1" presStyleIdx="0" presStyleCnt="5">
        <dgm:presLayoutVars>
          <dgm:chMax val="0"/>
          <dgm:chPref val="0"/>
          <dgm:bulletEnabled val="1"/>
        </dgm:presLayoutVars>
      </dgm:prSet>
      <dgm:spPr/>
    </dgm:pt>
    <dgm:pt modelId="{32D52C79-A3A4-430B-BB47-896729A4F0AF}" type="pres">
      <dgm:prSet presAssocID="{1F746E4E-E696-472A-AF48-EB1CE0CEAAAA}" presName="desTx" presStyleLbl="alignAccFollowNode1" presStyleIdx="0" presStyleCnt="5">
        <dgm:presLayoutVars>
          <dgm:bulletEnabled val="1"/>
        </dgm:presLayoutVars>
      </dgm:prSet>
      <dgm:spPr/>
    </dgm:pt>
    <dgm:pt modelId="{5295AD29-1496-470B-93A7-5DF690D0F71D}" type="pres">
      <dgm:prSet presAssocID="{A2314026-3098-4BE8-91F3-D356F4C7B2D6}" presName="space" presStyleCnt="0"/>
      <dgm:spPr/>
    </dgm:pt>
    <dgm:pt modelId="{94B02742-69B7-4A50-A6A6-B028ADC70970}" type="pres">
      <dgm:prSet presAssocID="{FBA203D2-04D0-4582-BBAA-2A593F67C49E}" presName="composite" presStyleCnt="0"/>
      <dgm:spPr/>
    </dgm:pt>
    <dgm:pt modelId="{F6C72F4E-6684-4900-A545-FA1F55CAC463}" type="pres">
      <dgm:prSet presAssocID="{FBA203D2-04D0-4582-BBAA-2A593F67C49E}" presName="parTx" presStyleLbl="alignNode1" presStyleIdx="1" presStyleCnt="5">
        <dgm:presLayoutVars>
          <dgm:chMax val="0"/>
          <dgm:chPref val="0"/>
          <dgm:bulletEnabled val="1"/>
        </dgm:presLayoutVars>
      </dgm:prSet>
      <dgm:spPr/>
    </dgm:pt>
    <dgm:pt modelId="{AC33F9EF-F2E4-4BE1-972F-F808024B0584}" type="pres">
      <dgm:prSet presAssocID="{FBA203D2-04D0-4582-BBAA-2A593F67C49E}" presName="desTx" presStyleLbl="alignAccFollowNode1" presStyleIdx="1" presStyleCnt="5">
        <dgm:presLayoutVars>
          <dgm:bulletEnabled val="1"/>
        </dgm:presLayoutVars>
      </dgm:prSet>
      <dgm:spPr/>
    </dgm:pt>
    <dgm:pt modelId="{184D8E95-C14E-4BA4-8B2A-8C7AC3FDCCC1}" type="pres">
      <dgm:prSet presAssocID="{71C09CD1-98BF-40B7-AF66-125DC81932F5}" presName="space" presStyleCnt="0"/>
      <dgm:spPr/>
    </dgm:pt>
    <dgm:pt modelId="{EE020878-299E-4777-9174-B0A683852502}" type="pres">
      <dgm:prSet presAssocID="{6D93195E-5BAF-471A-BD41-B5651E49108F}" presName="composite" presStyleCnt="0"/>
      <dgm:spPr/>
    </dgm:pt>
    <dgm:pt modelId="{7A80621F-AF9B-49B3-8245-25B26BCF8DAE}" type="pres">
      <dgm:prSet presAssocID="{6D93195E-5BAF-471A-BD41-B5651E49108F}" presName="parTx" presStyleLbl="alignNode1" presStyleIdx="2" presStyleCnt="5">
        <dgm:presLayoutVars>
          <dgm:chMax val="0"/>
          <dgm:chPref val="0"/>
          <dgm:bulletEnabled val="1"/>
        </dgm:presLayoutVars>
      </dgm:prSet>
      <dgm:spPr/>
    </dgm:pt>
    <dgm:pt modelId="{A0BBA1C5-7894-43AA-B6CA-5FABCF1702F6}" type="pres">
      <dgm:prSet presAssocID="{6D93195E-5BAF-471A-BD41-B5651E49108F}" presName="desTx" presStyleLbl="alignAccFollowNode1" presStyleIdx="2" presStyleCnt="5">
        <dgm:presLayoutVars>
          <dgm:bulletEnabled val="1"/>
        </dgm:presLayoutVars>
      </dgm:prSet>
      <dgm:spPr/>
    </dgm:pt>
    <dgm:pt modelId="{C6473E6A-1B78-41F1-BC8E-F0413744481C}" type="pres">
      <dgm:prSet presAssocID="{2ABC3C58-69AF-48F6-A91B-3CC1B2B439A5}" presName="space" presStyleCnt="0"/>
      <dgm:spPr/>
    </dgm:pt>
    <dgm:pt modelId="{C331DDFA-3AF6-4BCC-A64C-99CECD31D116}" type="pres">
      <dgm:prSet presAssocID="{CA128F4E-D3F5-4A5B-ACAA-AABEE53ED3CE}" presName="composite" presStyleCnt="0"/>
      <dgm:spPr/>
    </dgm:pt>
    <dgm:pt modelId="{F0E9F0AC-F17F-4C85-808F-0BD39547A7FD}" type="pres">
      <dgm:prSet presAssocID="{CA128F4E-D3F5-4A5B-ACAA-AABEE53ED3CE}" presName="parTx" presStyleLbl="alignNode1" presStyleIdx="3" presStyleCnt="5">
        <dgm:presLayoutVars>
          <dgm:chMax val="0"/>
          <dgm:chPref val="0"/>
          <dgm:bulletEnabled val="1"/>
        </dgm:presLayoutVars>
      </dgm:prSet>
      <dgm:spPr/>
    </dgm:pt>
    <dgm:pt modelId="{9516B9AE-1402-4D75-A64D-A5A3F63B686C}" type="pres">
      <dgm:prSet presAssocID="{CA128F4E-D3F5-4A5B-ACAA-AABEE53ED3CE}" presName="desTx" presStyleLbl="alignAccFollowNode1" presStyleIdx="3" presStyleCnt="5">
        <dgm:presLayoutVars>
          <dgm:bulletEnabled val="1"/>
        </dgm:presLayoutVars>
      </dgm:prSet>
      <dgm:spPr/>
    </dgm:pt>
    <dgm:pt modelId="{D7382059-6EDA-4D55-AB26-59E4F3C70035}" type="pres">
      <dgm:prSet presAssocID="{470F397C-DADD-4675-B648-306A9F28C341}" presName="space" presStyleCnt="0"/>
      <dgm:spPr/>
    </dgm:pt>
    <dgm:pt modelId="{331267FB-C00D-42F5-8F56-2CEB6F846E87}" type="pres">
      <dgm:prSet presAssocID="{6A5C603F-CB51-4F85-8134-E4B611FEB39E}" presName="composite" presStyleCnt="0"/>
      <dgm:spPr/>
    </dgm:pt>
    <dgm:pt modelId="{019CB74F-7438-4BA7-933E-116DCEB1900C}" type="pres">
      <dgm:prSet presAssocID="{6A5C603F-CB51-4F85-8134-E4B611FEB39E}" presName="parTx" presStyleLbl="alignNode1" presStyleIdx="4" presStyleCnt="5">
        <dgm:presLayoutVars>
          <dgm:chMax val="0"/>
          <dgm:chPref val="0"/>
          <dgm:bulletEnabled val="1"/>
        </dgm:presLayoutVars>
      </dgm:prSet>
      <dgm:spPr/>
    </dgm:pt>
    <dgm:pt modelId="{0F32D1D1-6FC7-465D-A6EF-FA45733903D0}" type="pres">
      <dgm:prSet presAssocID="{6A5C603F-CB51-4F85-8134-E4B611FEB39E}" presName="desTx" presStyleLbl="alignAccFollowNode1" presStyleIdx="4" presStyleCnt="5">
        <dgm:presLayoutVars>
          <dgm:bulletEnabled val="1"/>
        </dgm:presLayoutVars>
      </dgm:prSet>
      <dgm:spPr/>
    </dgm:pt>
  </dgm:ptLst>
  <dgm:cxnLst>
    <dgm:cxn modelId="{E645BE0B-D01F-4EDF-8E9B-D5126D37A08F}" srcId="{1F746E4E-E696-472A-AF48-EB1CE0CEAAAA}" destId="{4B201B14-DF86-4967-99B8-7A5C125CF48D}" srcOrd="1" destOrd="0" parTransId="{47AE64B3-2F22-4432-ACA3-6CDF1BC2076E}" sibTransId="{C7C3CA8E-40AB-46D1-B474-D5DF46FBC78B}"/>
    <dgm:cxn modelId="{DC5D1B0C-721E-4487-94D3-44A034D8935C}" srcId="{FBA203D2-04D0-4582-BBAA-2A593F67C49E}" destId="{8FCE9250-E8D2-4201-B9A0-7AAC1AD03C8E}" srcOrd="2" destOrd="0" parTransId="{EF4E80EF-22E5-47A8-86A8-1966C17CF47F}" sibTransId="{0591C443-46A5-4917-BD51-F8E170E951B9}"/>
    <dgm:cxn modelId="{00C2500C-FEA4-49F9-8367-0CC57671CD6B}" srcId="{6D93195E-5BAF-471A-BD41-B5651E49108F}" destId="{C5878451-6F6E-4B1D-B6CB-6DCC2E5B58A0}" srcOrd="0" destOrd="0" parTransId="{55B84857-94A0-45A2-9771-7C1CDC05E3E0}" sibTransId="{E1B09E7A-CB67-4E2E-BA3F-570D9606BA58}"/>
    <dgm:cxn modelId="{C4E2CB14-6E5B-409F-BBD6-B6A84BFCAD4E}" srcId="{CA128F4E-D3F5-4A5B-ACAA-AABEE53ED3CE}" destId="{437FFCF3-9058-4BAB-918F-4B00D09DFC43}" srcOrd="0" destOrd="0" parTransId="{EF0DA4C8-F75F-47E2-8D42-C8DEB2ACC4D1}" sibTransId="{A6F5A520-B80F-47E3-9062-2AEEF464282E}"/>
    <dgm:cxn modelId="{5125C41C-8BF9-424F-9053-AC895A1B4052}" srcId="{FBA203D2-04D0-4582-BBAA-2A593F67C49E}" destId="{5D4C9E67-EC2F-45C7-B90A-7522EDF82E8C}" srcOrd="1" destOrd="0" parTransId="{E96D0822-ACED-49E7-A79B-570EA867AD01}" sibTransId="{A0258BFB-25D1-47F0-B63A-AEDD7353290C}"/>
    <dgm:cxn modelId="{67F54021-97A1-4988-81FD-B2A48490A4AC}" type="presOf" srcId="{4B201B14-DF86-4967-99B8-7A5C125CF48D}" destId="{32D52C79-A3A4-430B-BB47-896729A4F0AF}" srcOrd="0" destOrd="1" presId="urn:microsoft.com/office/officeart/2005/8/layout/hList1"/>
    <dgm:cxn modelId="{39143122-00A0-4D53-83CC-09CFD2CF813D}" srcId="{CA128F4E-D3F5-4A5B-ACAA-AABEE53ED3CE}" destId="{C46BFB9E-EBF0-4F6F-B78A-560822F29606}" srcOrd="1" destOrd="0" parTransId="{84A2D04E-E978-482F-A1B0-AA8FF43D2BC8}" sibTransId="{65FA9303-A982-4E3C-A218-233617686DB7}"/>
    <dgm:cxn modelId="{2775FE30-41DC-471C-9725-4AFECB2E1B73}" type="presOf" srcId="{2EC34C5B-3872-4185-9CEE-765F66CBBD9B}" destId="{0F32D1D1-6FC7-465D-A6EF-FA45733903D0}" srcOrd="0" destOrd="1" presId="urn:microsoft.com/office/officeart/2005/8/layout/hList1"/>
    <dgm:cxn modelId="{FBDF4D37-1C53-480D-AC4F-C8E424136A3D}" srcId="{6A5C603F-CB51-4F85-8134-E4B611FEB39E}" destId="{0F0C39FF-D2B1-489E-951F-E3EDE1FEC86E}" srcOrd="0" destOrd="0" parTransId="{1C0B7A7B-64BA-4FE8-8710-DC0CF59CDF0A}" sibTransId="{3884A480-4253-44CF-B3AA-51C1E00F3EA5}"/>
    <dgm:cxn modelId="{BF6E903B-39FA-4D53-8249-FDD6C3E4A9B0}" type="presOf" srcId="{5D4C9E67-EC2F-45C7-B90A-7522EDF82E8C}" destId="{AC33F9EF-F2E4-4BE1-972F-F808024B0584}" srcOrd="0" destOrd="1" presId="urn:microsoft.com/office/officeart/2005/8/layout/hList1"/>
    <dgm:cxn modelId="{56515A5B-C554-4F3E-A758-CBD9D80B4BA6}" type="presOf" srcId="{0F0C39FF-D2B1-489E-951F-E3EDE1FEC86E}" destId="{0F32D1D1-6FC7-465D-A6EF-FA45733903D0}" srcOrd="0" destOrd="0" presId="urn:microsoft.com/office/officeart/2005/8/layout/hList1"/>
    <dgm:cxn modelId="{F0440D48-F4D3-4A44-8E04-E959C6E44622}" type="presOf" srcId="{8FCE9250-E8D2-4201-B9A0-7AAC1AD03C8E}" destId="{AC33F9EF-F2E4-4BE1-972F-F808024B0584}" srcOrd="0" destOrd="2" presId="urn:microsoft.com/office/officeart/2005/8/layout/hList1"/>
    <dgm:cxn modelId="{925F046E-FA38-44BE-857E-05AAA339A849}" type="presOf" srcId="{6A5C603F-CB51-4F85-8134-E4B611FEB39E}" destId="{019CB74F-7438-4BA7-933E-116DCEB1900C}" srcOrd="0" destOrd="0" presId="urn:microsoft.com/office/officeart/2005/8/layout/hList1"/>
    <dgm:cxn modelId="{6A797D75-A2C9-4AE0-AB4C-B751980E5134}" srcId="{521217FE-024E-4B68-8688-E7189A34A187}" destId="{6D93195E-5BAF-471A-BD41-B5651E49108F}" srcOrd="2" destOrd="0" parTransId="{E41CF608-D5D5-4BC1-8E3C-F5D625A987DB}" sibTransId="{2ABC3C58-69AF-48F6-A91B-3CC1B2B439A5}"/>
    <dgm:cxn modelId="{88735779-77B7-4C94-B807-6EDBCA8E34BA}" type="presOf" srcId="{6D93195E-5BAF-471A-BD41-B5651E49108F}" destId="{7A80621F-AF9B-49B3-8245-25B26BCF8DAE}" srcOrd="0" destOrd="0" presId="urn:microsoft.com/office/officeart/2005/8/layout/hList1"/>
    <dgm:cxn modelId="{4CB82188-DA01-4CC0-8E58-1B05962E4DDE}" srcId="{FBA203D2-04D0-4582-BBAA-2A593F67C49E}" destId="{45F0684B-1E03-4DAA-A42A-1490B2460575}" srcOrd="0" destOrd="0" parTransId="{29A13B36-1A1B-4B18-977D-E518CEBA3020}" sibTransId="{5816D568-0DE2-486A-BA61-38ADFDE4C1CE}"/>
    <dgm:cxn modelId="{6DF91896-DC2B-49B0-9691-CCB0392A7195}" type="presOf" srcId="{437FFCF3-9058-4BAB-918F-4B00D09DFC43}" destId="{9516B9AE-1402-4D75-A64D-A5A3F63B686C}" srcOrd="0" destOrd="0" presId="urn:microsoft.com/office/officeart/2005/8/layout/hList1"/>
    <dgm:cxn modelId="{AA6194A1-AD85-4BEC-818B-17F18EE40B47}" type="presOf" srcId="{C5878451-6F6E-4B1D-B6CB-6DCC2E5B58A0}" destId="{A0BBA1C5-7894-43AA-B6CA-5FABCF1702F6}" srcOrd="0" destOrd="0" presId="urn:microsoft.com/office/officeart/2005/8/layout/hList1"/>
    <dgm:cxn modelId="{E12A4BA7-E36F-4882-AB9E-D22129F2C04D}" srcId="{521217FE-024E-4B68-8688-E7189A34A187}" destId="{6A5C603F-CB51-4F85-8134-E4B611FEB39E}" srcOrd="4" destOrd="0" parTransId="{95DFD7F8-7589-4A76-B556-101709F25ACB}" sibTransId="{5B12F20A-58F7-4E8A-B4D9-105E7D048C81}"/>
    <dgm:cxn modelId="{F05BF4AE-424A-432D-86F2-2D59B025FF5B}" srcId="{6A5C603F-CB51-4F85-8134-E4B611FEB39E}" destId="{2EC34C5B-3872-4185-9CEE-765F66CBBD9B}" srcOrd="1" destOrd="0" parTransId="{B2EA81B7-5467-4918-A0EB-6D281760BC9A}" sibTransId="{AFC5A4F1-B255-4088-BEFF-B14A9E3EC936}"/>
    <dgm:cxn modelId="{87CFB7B0-4B76-4B0F-A683-1DB7A5706E00}" type="presOf" srcId="{7E9A91D0-B6C5-4100-ADFC-63DF7BED8AAA}" destId="{32D52C79-A3A4-430B-BB47-896729A4F0AF}" srcOrd="0" destOrd="2" presId="urn:microsoft.com/office/officeart/2005/8/layout/hList1"/>
    <dgm:cxn modelId="{D9F183B5-2218-4854-B882-92746DF0A61C}" type="presOf" srcId="{FBA203D2-04D0-4582-BBAA-2A593F67C49E}" destId="{F6C72F4E-6684-4900-A545-FA1F55CAC463}" srcOrd="0" destOrd="0" presId="urn:microsoft.com/office/officeart/2005/8/layout/hList1"/>
    <dgm:cxn modelId="{92DBDABA-0EC0-44E1-A9FC-CE051E41C2AC}" type="presOf" srcId="{CA128F4E-D3F5-4A5B-ACAA-AABEE53ED3CE}" destId="{F0E9F0AC-F17F-4C85-808F-0BD39547A7FD}" srcOrd="0" destOrd="0" presId="urn:microsoft.com/office/officeart/2005/8/layout/hList1"/>
    <dgm:cxn modelId="{79B73BBE-C1DE-44F1-A266-945BD2CA3E6B}" type="presOf" srcId="{C46BFB9E-EBF0-4F6F-B78A-560822F29606}" destId="{9516B9AE-1402-4D75-A64D-A5A3F63B686C}" srcOrd="0" destOrd="1" presId="urn:microsoft.com/office/officeart/2005/8/layout/hList1"/>
    <dgm:cxn modelId="{FB2FC4C1-DCF5-4016-80BA-AFAFE71B1F5D}" type="presOf" srcId="{9FA98657-748C-40DA-BBD7-5CCB777C6581}" destId="{0F32D1D1-6FC7-465D-A6EF-FA45733903D0}" srcOrd="0" destOrd="2" presId="urn:microsoft.com/office/officeart/2005/8/layout/hList1"/>
    <dgm:cxn modelId="{3EA3C4D2-774D-4498-A5F4-4EAAE41971D2}" srcId="{521217FE-024E-4B68-8688-E7189A34A187}" destId="{CA128F4E-D3F5-4A5B-ACAA-AABEE53ED3CE}" srcOrd="3" destOrd="0" parTransId="{3B014778-6489-41B0-BE81-B05DFAB1D3A3}" sibTransId="{470F397C-DADD-4675-B648-306A9F28C341}"/>
    <dgm:cxn modelId="{99F5EFD5-56D1-406D-80BD-92F403DA4715}" srcId="{521217FE-024E-4B68-8688-E7189A34A187}" destId="{1F746E4E-E696-472A-AF48-EB1CE0CEAAAA}" srcOrd="0" destOrd="0" parTransId="{AFA80518-0DD5-4584-8CEB-A4DF8DFE2F5F}" sibTransId="{A2314026-3098-4BE8-91F3-D356F4C7B2D6}"/>
    <dgm:cxn modelId="{89F59AD6-CCF8-4A2D-A04E-3AA5009C321A}" srcId="{1F746E4E-E696-472A-AF48-EB1CE0CEAAAA}" destId="{7E9A91D0-B6C5-4100-ADFC-63DF7BED8AAA}" srcOrd="2" destOrd="0" parTransId="{D137DE43-73AC-4078-9A1A-4FA115232C04}" sibTransId="{F6930AC1-59AB-4078-949E-979283DB8134}"/>
    <dgm:cxn modelId="{6693CFDE-32E7-4C3E-B55A-EF3BB5CB7405}" type="presOf" srcId="{1F746E4E-E696-472A-AF48-EB1CE0CEAAAA}" destId="{6BD23AD2-EDD0-4B78-AECC-35B9A3AAE1DE}" srcOrd="0" destOrd="0" presId="urn:microsoft.com/office/officeart/2005/8/layout/hList1"/>
    <dgm:cxn modelId="{212AB2DF-DAE6-4650-9D4A-F7BD2B067B80}" type="presOf" srcId="{45F0684B-1E03-4DAA-A42A-1490B2460575}" destId="{AC33F9EF-F2E4-4BE1-972F-F808024B0584}" srcOrd="0" destOrd="0" presId="urn:microsoft.com/office/officeart/2005/8/layout/hList1"/>
    <dgm:cxn modelId="{860A97E6-E70C-433D-A41A-5FE9AA2F499F}" srcId="{1F746E4E-E696-472A-AF48-EB1CE0CEAAAA}" destId="{A4602876-F7AF-416A-9350-69950E7F357B}" srcOrd="0" destOrd="0" parTransId="{CAAE63E6-3D58-4C38-9DF8-D2BE57AFD688}" sibTransId="{82AA050A-8447-423E-8318-6D20BAB9DD89}"/>
    <dgm:cxn modelId="{37B237EA-2073-4951-989A-834BAD826281}" type="presOf" srcId="{A4602876-F7AF-416A-9350-69950E7F357B}" destId="{32D52C79-A3A4-430B-BB47-896729A4F0AF}" srcOrd="0" destOrd="0" presId="urn:microsoft.com/office/officeart/2005/8/layout/hList1"/>
    <dgm:cxn modelId="{A224E7ED-B999-4599-95C2-2A1C0C31A43C}" srcId="{521217FE-024E-4B68-8688-E7189A34A187}" destId="{FBA203D2-04D0-4582-BBAA-2A593F67C49E}" srcOrd="1" destOrd="0" parTransId="{77C07821-EA14-4442-9CE8-C6B5F5D0B1DD}" sibTransId="{71C09CD1-98BF-40B7-AF66-125DC81932F5}"/>
    <dgm:cxn modelId="{89B7F5EF-DDB5-42CB-9DD6-AD99CEEDF074}" type="presOf" srcId="{521217FE-024E-4B68-8688-E7189A34A187}" destId="{40BCD678-B1E4-438D-8171-6188B7B8BD2E}" srcOrd="0" destOrd="0" presId="urn:microsoft.com/office/officeart/2005/8/layout/hList1"/>
    <dgm:cxn modelId="{41F580F7-7C9F-4401-BB16-EE84A5F93354}" srcId="{6A5C603F-CB51-4F85-8134-E4B611FEB39E}" destId="{9FA98657-748C-40DA-BBD7-5CCB777C6581}" srcOrd="2" destOrd="0" parTransId="{7DA21775-94E5-48A6-8C77-F9B460F7007D}" sibTransId="{06696E86-B6B8-4CAA-8E85-B89B2F3387CE}"/>
    <dgm:cxn modelId="{A5118E70-E893-455F-9CF2-D8FCDAB6DEBA}" type="presParOf" srcId="{40BCD678-B1E4-438D-8171-6188B7B8BD2E}" destId="{A7AF82BC-EAF1-4396-BA30-ABE478660676}" srcOrd="0" destOrd="0" presId="urn:microsoft.com/office/officeart/2005/8/layout/hList1"/>
    <dgm:cxn modelId="{0812BF24-3D35-4C2D-9CCA-5C637EBC45AA}" type="presParOf" srcId="{A7AF82BC-EAF1-4396-BA30-ABE478660676}" destId="{6BD23AD2-EDD0-4B78-AECC-35B9A3AAE1DE}" srcOrd="0" destOrd="0" presId="urn:microsoft.com/office/officeart/2005/8/layout/hList1"/>
    <dgm:cxn modelId="{375F88E8-1920-4FF0-99AF-46F4A31F15F3}" type="presParOf" srcId="{A7AF82BC-EAF1-4396-BA30-ABE478660676}" destId="{32D52C79-A3A4-430B-BB47-896729A4F0AF}" srcOrd="1" destOrd="0" presId="urn:microsoft.com/office/officeart/2005/8/layout/hList1"/>
    <dgm:cxn modelId="{384AFEBC-0E51-48C1-93FF-8931BEAD3668}" type="presParOf" srcId="{40BCD678-B1E4-438D-8171-6188B7B8BD2E}" destId="{5295AD29-1496-470B-93A7-5DF690D0F71D}" srcOrd="1" destOrd="0" presId="urn:microsoft.com/office/officeart/2005/8/layout/hList1"/>
    <dgm:cxn modelId="{87C58A7B-185B-4170-B3E7-96F98FDCF221}" type="presParOf" srcId="{40BCD678-B1E4-438D-8171-6188B7B8BD2E}" destId="{94B02742-69B7-4A50-A6A6-B028ADC70970}" srcOrd="2" destOrd="0" presId="urn:microsoft.com/office/officeart/2005/8/layout/hList1"/>
    <dgm:cxn modelId="{62584115-3EE9-4522-B5AA-734535862A79}" type="presParOf" srcId="{94B02742-69B7-4A50-A6A6-B028ADC70970}" destId="{F6C72F4E-6684-4900-A545-FA1F55CAC463}" srcOrd="0" destOrd="0" presId="urn:microsoft.com/office/officeart/2005/8/layout/hList1"/>
    <dgm:cxn modelId="{287AEE3B-FCC0-4152-B0F2-785B4544F058}" type="presParOf" srcId="{94B02742-69B7-4A50-A6A6-B028ADC70970}" destId="{AC33F9EF-F2E4-4BE1-972F-F808024B0584}" srcOrd="1" destOrd="0" presId="urn:microsoft.com/office/officeart/2005/8/layout/hList1"/>
    <dgm:cxn modelId="{9A45B3CF-4CF0-44FA-A891-9B9D734FF091}" type="presParOf" srcId="{40BCD678-B1E4-438D-8171-6188B7B8BD2E}" destId="{184D8E95-C14E-4BA4-8B2A-8C7AC3FDCCC1}" srcOrd="3" destOrd="0" presId="urn:microsoft.com/office/officeart/2005/8/layout/hList1"/>
    <dgm:cxn modelId="{70E0DD32-912A-4BB7-8EA9-B3457045DF52}" type="presParOf" srcId="{40BCD678-B1E4-438D-8171-6188B7B8BD2E}" destId="{EE020878-299E-4777-9174-B0A683852502}" srcOrd="4" destOrd="0" presId="urn:microsoft.com/office/officeart/2005/8/layout/hList1"/>
    <dgm:cxn modelId="{F41C68EA-5006-4A3B-B15B-9DA3A44FA40A}" type="presParOf" srcId="{EE020878-299E-4777-9174-B0A683852502}" destId="{7A80621F-AF9B-49B3-8245-25B26BCF8DAE}" srcOrd="0" destOrd="0" presId="urn:microsoft.com/office/officeart/2005/8/layout/hList1"/>
    <dgm:cxn modelId="{FD85B41F-AE3F-4E0E-A69E-D7A3149DF912}" type="presParOf" srcId="{EE020878-299E-4777-9174-B0A683852502}" destId="{A0BBA1C5-7894-43AA-B6CA-5FABCF1702F6}" srcOrd="1" destOrd="0" presId="urn:microsoft.com/office/officeart/2005/8/layout/hList1"/>
    <dgm:cxn modelId="{5DCF187B-42D4-4AB6-918F-2BDB6AC2FB22}" type="presParOf" srcId="{40BCD678-B1E4-438D-8171-6188B7B8BD2E}" destId="{C6473E6A-1B78-41F1-BC8E-F0413744481C}" srcOrd="5" destOrd="0" presId="urn:microsoft.com/office/officeart/2005/8/layout/hList1"/>
    <dgm:cxn modelId="{B464039B-49F8-4211-ACF0-1C926F6CCA44}" type="presParOf" srcId="{40BCD678-B1E4-438D-8171-6188B7B8BD2E}" destId="{C331DDFA-3AF6-4BCC-A64C-99CECD31D116}" srcOrd="6" destOrd="0" presId="urn:microsoft.com/office/officeart/2005/8/layout/hList1"/>
    <dgm:cxn modelId="{868DC01F-3354-46AC-9B89-5CE75C8D31EE}" type="presParOf" srcId="{C331DDFA-3AF6-4BCC-A64C-99CECD31D116}" destId="{F0E9F0AC-F17F-4C85-808F-0BD39547A7FD}" srcOrd="0" destOrd="0" presId="urn:microsoft.com/office/officeart/2005/8/layout/hList1"/>
    <dgm:cxn modelId="{39C1F62C-5C05-48D1-98C8-3425D94BD488}" type="presParOf" srcId="{C331DDFA-3AF6-4BCC-A64C-99CECD31D116}" destId="{9516B9AE-1402-4D75-A64D-A5A3F63B686C}" srcOrd="1" destOrd="0" presId="urn:microsoft.com/office/officeart/2005/8/layout/hList1"/>
    <dgm:cxn modelId="{6A4AE0CA-0579-4F0D-8371-A364252A852D}" type="presParOf" srcId="{40BCD678-B1E4-438D-8171-6188B7B8BD2E}" destId="{D7382059-6EDA-4D55-AB26-59E4F3C70035}" srcOrd="7" destOrd="0" presId="urn:microsoft.com/office/officeart/2005/8/layout/hList1"/>
    <dgm:cxn modelId="{98AEF35B-76F1-4159-9D84-847A4729DEA9}" type="presParOf" srcId="{40BCD678-B1E4-438D-8171-6188B7B8BD2E}" destId="{331267FB-C00D-42F5-8F56-2CEB6F846E87}" srcOrd="8" destOrd="0" presId="urn:microsoft.com/office/officeart/2005/8/layout/hList1"/>
    <dgm:cxn modelId="{031C3A8F-11EF-46C0-8CB9-93C4F109705D}" type="presParOf" srcId="{331267FB-C00D-42F5-8F56-2CEB6F846E87}" destId="{019CB74F-7438-4BA7-933E-116DCEB1900C}" srcOrd="0" destOrd="0" presId="urn:microsoft.com/office/officeart/2005/8/layout/hList1"/>
    <dgm:cxn modelId="{9710B9A8-E746-47A4-93B2-687460685DE5}" type="presParOf" srcId="{331267FB-C00D-42F5-8F56-2CEB6F846E87}" destId="{0F32D1D1-6FC7-465D-A6EF-FA45733903D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23AD2-EDD0-4B78-AECC-35B9A3AAE1DE}">
      <dsp:nvSpPr>
        <dsp:cNvPr id="0" name=""/>
        <dsp:cNvSpPr/>
      </dsp:nvSpPr>
      <dsp:spPr>
        <a:xfrm>
          <a:off x="3794" y="564010"/>
          <a:ext cx="1454711" cy="460800"/>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794" y="564010"/>
        <a:ext cx="1454711" cy="460800"/>
      </dsp:txXfrm>
    </dsp:sp>
    <dsp:sp modelId="{32D52C79-A3A4-430B-BB47-896729A4F0AF}">
      <dsp:nvSpPr>
        <dsp:cNvPr id="0" name=""/>
        <dsp:cNvSpPr/>
      </dsp:nvSpPr>
      <dsp:spPr>
        <a:xfrm>
          <a:off x="3794" y="1024810"/>
          <a:ext cx="1454711" cy="2108160"/>
        </a:xfrm>
        <a:prstGeom prst="rect">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Kick-off</a:t>
          </a:r>
        </a:p>
        <a:p>
          <a:pPr marL="171450" lvl="1" indent="-171450" algn="l" defTabSz="711200">
            <a:lnSpc>
              <a:spcPct val="90000"/>
            </a:lnSpc>
            <a:spcBef>
              <a:spcPct val="0"/>
            </a:spcBef>
            <a:spcAft>
              <a:spcPct val="15000"/>
            </a:spcAft>
            <a:buChar char="•"/>
          </a:pPr>
          <a:r>
            <a:rPr lang="en-US" sz="1600" kern="1200" dirty="0"/>
            <a:t>Evaluate existing conditions</a:t>
          </a:r>
        </a:p>
        <a:p>
          <a:pPr marL="171450" lvl="1" indent="-171450" algn="l" defTabSz="711200">
            <a:lnSpc>
              <a:spcPct val="90000"/>
            </a:lnSpc>
            <a:spcBef>
              <a:spcPct val="0"/>
            </a:spcBef>
            <a:spcAft>
              <a:spcPct val="15000"/>
            </a:spcAft>
            <a:buChar char="•"/>
          </a:pPr>
          <a:r>
            <a:rPr lang="en-US" sz="1600" kern="1200" dirty="0"/>
            <a:t>Review existing plans and programs</a:t>
          </a:r>
        </a:p>
      </dsp:txBody>
      <dsp:txXfrm>
        <a:off x="3794" y="1024810"/>
        <a:ext cx="1454711" cy="2108160"/>
      </dsp:txXfrm>
    </dsp:sp>
    <dsp:sp modelId="{F6C72F4E-6684-4900-A545-FA1F55CAC463}">
      <dsp:nvSpPr>
        <dsp:cNvPr id="0" name=""/>
        <dsp:cNvSpPr/>
      </dsp:nvSpPr>
      <dsp:spPr>
        <a:xfrm>
          <a:off x="1662165" y="564010"/>
          <a:ext cx="1454711" cy="460800"/>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662165" y="564010"/>
        <a:ext cx="1454711" cy="460800"/>
      </dsp:txXfrm>
    </dsp:sp>
    <dsp:sp modelId="{AC33F9EF-F2E4-4BE1-972F-F808024B0584}">
      <dsp:nvSpPr>
        <dsp:cNvPr id="0" name=""/>
        <dsp:cNvSpPr/>
      </dsp:nvSpPr>
      <dsp:spPr>
        <a:xfrm>
          <a:off x="1662165" y="1024810"/>
          <a:ext cx="1454711" cy="2108160"/>
        </a:xfrm>
        <a:prstGeom prst="rect">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Virtual Workshop</a:t>
          </a:r>
        </a:p>
        <a:p>
          <a:pPr marL="171450" lvl="1" indent="-171450" algn="l" defTabSz="711200">
            <a:lnSpc>
              <a:spcPct val="90000"/>
            </a:lnSpc>
            <a:spcBef>
              <a:spcPct val="0"/>
            </a:spcBef>
            <a:spcAft>
              <a:spcPct val="15000"/>
            </a:spcAft>
            <a:buChar char="•"/>
          </a:pPr>
          <a:r>
            <a:rPr lang="en-US" sz="1600" kern="1200" dirty="0"/>
            <a:t>Housing Needs and Priorities Survey</a:t>
          </a:r>
        </a:p>
        <a:p>
          <a:pPr marL="171450" lvl="1" indent="-171450" algn="l" defTabSz="711200">
            <a:lnSpc>
              <a:spcPct val="90000"/>
            </a:lnSpc>
            <a:spcBef>
              <a:spcPct val="0"/>
            </a:spcBef>
            <a:spcAft>
              <a:spcPct val="15000"/>
            </a:spcAft>
            <a:buChar char="•"/>
          </a:pPr>
          <a:r>
            <a:rPr lang="en-US" sz="1600" kern="1200" dirty="0"/>
            <a:t>Stakeholder Outreach</a:t>
          </a:r>
        </a:p>
      </dsp:txBody>
      <dsp:txXfrm>
        <a:off x="1662165" y="1024810"/>
        <a:ext cx="1454711" cy="2108160"/>
      </dsp:txXfrm>
    </dsp:sp>
    <dsp:sp modelId="{7A80621F-AF9B-49B3-8245-25B26BCF8DAE}">
      <dsp:nvSpPr>
        <dsp:cNvPr id="0" name=""/>
        <dsp:cNvSpPr/>
      </dsp:nvSpPr>
      <dsp:spPr>
        <a:xfrm>
          <a:off x="3320536" y="564010"/>
          <a:ext cx="1454711" cy="460800"/>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3320536" y="564010"/>
        <a:ext cx="1454711" cy="460800"/>
      </dsp:txXfrm>
    </dsp:sp>
    <dsp:sp modelId="{A0BBA1C5-7894-43AA-B6CA-5FABCF1702F6}">
      <dsp:nvSpPr>
        <dsp:cNvPr id="0" name=""/>
        <dsp:cNvSpPr/>
      </dsp:nvSpPr>
      <dsp:spPr>
        <a:xfrm>
          <a:off x="3320536" y="1024810"/>
          <a:ext cx="1454711" cy="2108160"/>
        </a:xfrm>
        <a:prstGeom prst="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Prepare Draft Housing Element Update</a:t>
          </a:r>
        </a:p>
      </dsp:txBody>
      <dsp:txXfrm>
        <a:off x="3320536" y="1024810"/>
        <a:ext cx="1454711" cy="2108160"/>
      </dsp:txXfrm>
    </dsp:sp>
    <dsp:sp modelId="{F0E9F0AC-F17F-4C85-808F-0BD39547A7FD}">
      <dsp:nvSpPr>
        <dsp:cNvPr id="0" name=""/>
        <dsp:cNvSpPr/>
      </dsp:nvSpPr>
      <dsp:spPr>
        <a:xfrm>
          <a:off x="4978907" y="564010"/>
          <a:ext cx="1454711" cy="460800"/>
        </a:xfrm>
        <a:prstGeom prst="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Phase 4</a:t>
          </a:r>
        </a:p>
      </dsp:txBody>
      <dsp:txXfrm>
        <a:off x="4978907" y="564010"/>
        <a:ext cx="1454711" cy="460800"/>
      </dsp:txXfrm>
    </dsp:sp>
    <dsp:sp modelId="{9516B9AE-1402-4D75-A64D-A5A3F63B686C}">
      <dsp:nvSpPr>
        <dsp:cNvPr id="0" name=""/>
        <dsp:cNvSpPr/>
      </dsp:nvSpPr>
      <dsp:spPr>
        <a:xfrm>
          <a:off x="4978907" y="1024810"/>
          <a:ext cx="1454711" cy="2108160"/>
        </a:xfrm>
        <a:prstGeom prst="rect">
          <a:avLst/>
        </a:prstGeom>
        <a:solidFill>
          <a:schemeClr val="accent5">
            <a:tint val="40000"/>
            <a:alpha val="90000"/>
            <a:hueOff val="0"/>
            <a:satOff val="0"/>
            <a:lumOff val="0"/>
            <a:alphaOff val="0"/>
          </a:schemeClr>
        </a:solidFill>
        <a:ln w="1079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Public review: 30 days</a:t>
          </a:r>
        </a:p>
        <a:p>
          <a:pPr marL="171450" lvl="1" indent="-171450" algn="l" defTabSz="711200">
            <a:lnSpc>
              <a:spcPct val="90000"/>
            </a:lnSpc>
            <a:spcBef>
              <a:spcPct val="0"/>
            </a:spcBef>
            <a:spcAft>
              <a:spcPct val="15000"/>
            </a:spcAft>
            <a:buChar char="•"/>
          </a:pPr>
          <a:r>
            <a:rPr lang="en-US" sz="1600" kern="1200" dirty="0"/>
            <a:t>HCD review: 90 days</a:t>
          </a:r>
        </a:p>
      </dsp:txBody>
      <dsp:txXfrm>
        <a:off x="4978907" y="1024810"/>
        <a:ext cx="1454711" cy="2108160"/>
      </dsp:txXfrm>
    </dsp:sp>
    <dsp:sp modelId="{019CB74F-7438-4BA7-933E-116DCEB1900C}">
      <dsp:nvSpPr>
        <dsp:cNvPr id="0" name=""/>
        <dsp:cNvSpPr/>
      </dsp:nvSpPr>
      <dsp:spPr>
        <a:xfrm>
          <a:off x="6637278" y="564010"/>
          <a:ext cx="1454711" cy="460800"/>
        </a:xfrm>
        <a:prstGeom prst="rect">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Phase 5</a:t>
          </a:r>
        </a:p>
      </dsp:txBody>
      <dsp:txXfrm>
        <a:off x="6637278" y="564010"/>
        <a:ext cx="1454711" cy="460800"/>
      </dsp:txXfrm>
    </dsp:sp>
    <dsp:sp modelId="{0F32D1D1-6FC7-465D-A6EF-FA45733903D0}">
      <dsp:nvSpPr>
        <dsp:cNvPr id="0" name=""/>
        <dsp:cNvSpPr/>
      </dsp:nvSpPr>
      <dsp:spPr>
        <a:xfrm>
          <a:off x="6637278" y="1024810"/>
          <a:ext cx="1454711" cy="2108160"/>
        </a:xfrm>
        <a:prstGeom prst="rect">
          <a:avLst/>
        </a:prstGeom>
        <a:solidFill>
          <a:schemeClr val="accent6">
            <a:tint val="40000"/>
            <a:alpha val="90000"/>
            <a:hueOff val="0"/>
            <a:satOff val="0"/>
            <a:lumOff val="0"/>
            <a:alphaOff val="0"/>
          </a:schemeClr>
        </a:solidFill>
        <a:ln w="1079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Housing Element Adoption</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Submit to State for Review and Certification </a:t>
          </a:r>
        </a:p>
      </dsp:txBody>
      <dsp:txXfrm>
        <a:off x="6637278" y="1024810"/>
        <a:ext cx="1454711" cy="21081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774485-E946-4A4B-AA38-D496B96DA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B23A-1472-49B1-959C-8AA67EE93B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4B875A-B297-4402-86DD-C79967BAB53D}" type="datetimeFigureOut">
              <a:rPr lang="en-US" smtClean="0"/>
              <a:t>3/9/2022</a:t>
            </a:fld>
            <a:endParaRPr lang="en-US"/>
          </a:p>
        </p:txBody>
      </p:sp>
      <p:sp>
        <p:nvSpPr>
          <p:cNvPr id="4" name="Footer Placeholder 3">
            <a:extLst>
              <a:ext uri="{FF2B5EF4-FFF2-40B4-BE49-F238E27FC236}">
                <a16:creationId xmlns:a16="http://schemas.microsoft.com/office/drawing/2014/main" id="{285CD1B8-B067-4F1D-B598-AD00F674AE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513C6D-2B2E-4CF1-8113-D603E68AA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7D1BE6-9AF9-4581-8A72-48BAA202CFCC}" type="slidenum">
              <a:rPr lang="en-US" smtClean="0"/>
              <a:t>‹#›</a:t>
            </a:fld>
            <a:endParaRPr lang="en-US"/>
          </a:p>
        </p:txBody>
      </p:sp>
    </p:spTree>
    <p:extLst>
      <p:ext uri="{BB962C8B-B14F-4D97-AF65-F5344CB8AC3E}">
        <p14:creationId xmlns:p14="http://schemas.microsoft.com/office/powerpoint/2010/main" val="370325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59439-57E4-42D3-BB56-98B859F27A18}"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ADC60-CD34-4957-B379-74E24F669737}" type="slidenum">
              <a:rPr lang="en-US" smtClean="0"/>
              <a:t>‹#›</a:t>
            </a:fld>
            <a:endParaRPr lang="en-US"/>
          </a:p>
        </p:txBody>
      </p:sp>
    </p:spTree>
    <p:extLst>
      <p:ext uri="{BB962C8B-B14F-4D97-AF65-F5344CB8AC3E}">
        <p14:creationId xmlns:p14="http://schemas.microsoft.com/office/powerpoint/2010/main" val="115803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ADC60-CD34-4957-B379-74E24F669737}" type="slidenum">
              <a:rPr lang="en-US" smtClean="0"/>
              <a:t>26</a:t>
            </a:fld>
            <a:endParaRPr lang="en-US"/>
          </a:p>
        </p:txBody>
      </p:sp>
    </p:spTree>
    <p:extLst>
      <p:ext uri="{BB962C8B-B14F-4D97-AF65-F5344CB8AC3E}">
        <p14:creationId xmlns:p14="http://schemas.microsoft.com/office/powerpoint/2010/main" val="97313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Do you live in Amador County?
https://www.polleverywhere.com/multiple_choice_polls/TSTIiUx3eZUHdLKVg9TUT</a:t>
            </a:r>
          </a:p>
        </p:txBody>
      </p:sp>
      <p:sp>
        <p:nvSpPr>
          <p:cNvPr id="4" name="Slide Number Placeholder 3"/>
          <p:cNvSpPr>
            <a:spLocks noGrp="1"/>
          </p:cNvSpPr>
          <p:nvPr>
            <p:ph type="sldNum" sz="quarter" idx="5"/>
          </p:nvPr>
        </p:nvSpPr>
        <p:spPr/>
        <p:txBody>
          <a:bodyPr/>
          <a:lstStyle/>
          <a:p>
            <a:fld id="{7F0ADC60-CD34-4957-B379-74E24F669737}" type="slidenum">
              <a:rPr lang="en-US" smtClean="0"/>
              <a:t>31</a:t>
            </a:fld>
            <a:endParaRPr lang="en-US"/>
          </a:p>
        </p:txBody>
      </p:sp>
      <p:sp>
        <p:nvSpPr>
          <p:cNvPr id="5" name="TextBox 4">
            <a:extLst>
              <a:ext uri="{FF2B5EF4-FFF2-40B4-BE49-F238E27FC236}">
                <a16:creationId xmlns:a16="http://schemas.microsoft.com/office/drawing/2014/main" id="{09BCA811-368E-43A0-955B-242018CEFA1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5592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Do you work in Amador County?
https://www.polleverywhere.com/multiple_choice_polls/QBIIakM6zPs2OOPCx5yNT</a:t>
            </a:r>
          </a:p>
        </p:txBody>
      </p:sp>
      <p:sp>
        <p:nvSpPr>
          <p:cNvPr id="4" name="Slide Number Placeholder 3"/>
          <p:cNvSpPr>
            <a:spLocks noGrp="1"/>
          </p:cNvSpPr>
          <p:nvPr>
            <p:ph type="sldNum" sz="quarter" idx="5"/>
          </p:nvPr>
        </p:nvSpPr>
        <p:spPr/>
        <p:txBody>
          <a:bodyPr/>
          <a:lstStyle/>
          <a:p>
            <a:fld id="{7F0ADC60-CD34-4957-B379-74E24F669737}" type="slidenum">
              <a:rPr lang="en-US" smtClean="0"/>
              <a:t>32</a:t>
            </a:fld>
            <a:endParaRPr lang="en-US"/>
          </a:p>
        </p:txBody>
      </p:sp>
      <p:sp>
        <p:nvSpPr>
          <p:cNvPr id="5" name="TextBox 4">
            <a:extLst>
              <a:ext uri="{FF2B5EF4-FFF2-40B4-BE49-F238E27FC236}">
                <a16:creationId xmlns:a16="http://schemas.microsoft.com/office/drawing/2014/main" id="{F5EFBAD5-836F-4E14-BB34-AF7AB221503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759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In one word or phrase, what opportunities does the County have for this Housing Element? Use a dash to separate words in a phrase. Example: senior-housing
https://www.polleverywhere.com/free_text_polls/yNZMqk1pWhXDWUr0FZfhh</a:t>
            </a:r>
          </a:p>
        </p:txBody>
      </p:sp>
      <p:sp>
        <p:nvSpPr>
          <p:cNvPr id="4" name="Slide Number Placeholder 3"/>
          <p:cNvSpPr>
            <a:spLocks noGrp="1"/>
          </p:cNvSpPr>
          <p:nvPr>
            <p:ph type="sldNum" sz="quarter" idx="5"/>
          </p:nvPr>
        </p:nvSpPr>
        <p:spPr/>
        <p:txBody>
          <a:bodyPr/>
          <a:lstStyle/>
          <a:p>
            <a:fld id="{7F0ADC60-CD34-4957-B379-74E24F669737}" type="slidenum">
              <a:rPr lang="en-US" smtClean="0"/>
              <a:t>33</a:t>
            </a:fld>
            <a:endParaRPr lang="en-US"/>
          </a:p>
        </p:txBody>
      </p:sp>
      <p:sp>
        <p:nvSpPr>
          <p:cNvPr id="5" name="TextBox 4">
            <a:extLst>
              <a:ext uri="{FF2B5EF4-FFF2-40B4-BE49-F238E27FC236}">
                <a16:creationId xmlns:a16="http://schemas.microsoft.com/office/drawing/2014/main" id="{EE578821-7904-43D3-A8E1-6404220CA6C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612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In one word or phrase, what challenges does the County face related to accommodating and maintaining housing opportunities?
https://www.polleverywhere.com/free_text_polls/lyTNtAIPc8Po6R3FMGiYr</a:t>
            </a:r>
          </a:p>
        </p:txBody>
      </p:sp>
      <p:sp>
        <p:nvSpPr>
          <p:cNvPr id="4" name="Slide Number Placeholder 3"/>
          <p:cNvSpPr>
            <a:spLocks noGrp="1"/>
          </p:cNvSpPr>
          <p:nvPr>
            <p:ph type="sldNum" sz="quarter" idx="5"/>
          </p:nvPr>
        </p:nvSpPr>
        <p:spPr/>
        <p:txBody>
          <a:bodyPr/>
          <a:lstStyle/>
          <a:p>
            <a:fld id="{7F0ADC60-CD34-4957-B379-74E24F669737}" type="slidenum">
              <a:rPr lang="en-US" smtClean="0"/>
              <a:t>34</a:t>
            </a:fld>
            <a:endParaRPr lang="en-US"/>
          </a:p>
        </p:txBody>
      </p:sp>
      <p:sp>
        <p:nvSpPr>
          <p:cNvPr id="5" name="TextBox 4">
            <a:extLst>
              <a:ext uri="{FF2B5EF4-FFF2-40B4-BE49-F238E27FC236}">
                <a16:creationId xmlns:a16="http://schemas.microsoft.com/office/drawing/2014/main" id="{1C51FD0C-BE21-47DA-BFA6-06C72743233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348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housing types should be prioritized?
https://www.polleverywhere.com/multiple_choice_polls/N3PZZiOAr7mZdKPHYpkFc</a:t>
            </a:r>
          </a:p>
        </p:txBody>
      </p:sp>
      <p:sp>
        <p:nvSpPr>
          <p:cNvPr id="4" name="Slide Number Placeholder 3"/>
          <p:cNvSpPr>
            <a:spLocks noGrp="1"/>
          </p:cNvSpPr>
          <p:nvPr>
            <p:ph type="sldNum" sz="quarter" idx="5"/>
          </p:nvPr>
        </p:nvSpPr>
        <p:spPr/>
        <p:txBody>
          <a:bodyPr/>
          <a:lstStyle/>
          <a:p>
            <a:fld id="{7F0ADC60-CD34-4957-B379-74E24F669737}" type="slidenum">
              <a:rPr lang="en-US" smtClean="0"/>
              <a:t>35</a:t>
            </a:fld>
            <a:endParaRPr lang="en-US"/>
          </a:p>
        </p:txBody>
      </p:sp>
      <p:sp>
        <p:nvSpPr>
          <p:cNvPr id="5" name="TextBox 4">
            <a:extLst>
              <a:ext uri="{FF2B5EF4-FFF2-40B4-BE49-F238E27FC236}">
                <a16:creationId xmlns:a16="http://schemas.microsoft.com/office/drawing/2014/main" id="{3CF5B6A1-BEF5-43C7-8AF1-007152904EE7}"/>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8560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populations have the greatest housing needs?
https://www.polleverywhere.com/multiple_choice_polls/yM4NxPorpLxZYRWkCvNFO</a:t>
            </a:r>
          </a:p>
        </p:txBody>
      </p:sp>
      <p:sp>
        <p:nvSpPr>
          <p:cNvPr id="4" name="Slide Number Placeholder 3"/>
          <p:cNvSpPr>
            <a:spLocks noGrp="1"/>
          </p:cNvSpPr>
          <p:nvPr>
            <p:ph type="sldNum" sz="quarter" idx="5"/>
          </p:nvPr>
        </p:nvSpPr>
        <p:spPr/>
        <p:txBody>
          <a:bodyPr/>
          <a:lstStyle/>
          <a:p>
            <a:fld id="{7F0ADC60-CD34-4957-B379-74E24F669737}" type="slidenum">
              <a:rPr lang="en-US" smtClean="0"/>
              <a:t>36</a:t>
            </a:fld>
            <a:endParaRPr lang="en-US"/>
          </a:p>
        </p:txBody>
      </p:sp>
      <p:sp>
        <p:nvSpPr>
          <p:cNvPr id="5" name="TextBox 4">
            <a:extLst>
              <a:ext uri="{FF2B5EF4-FFF2-40B4-BE49-F238E27FC236}">
                <a16:creationId xmlns:a16="http://schemas.microsoft.com/office/drawing/2014/main" id="{F86864B1-5300-4C7D-800F-01C4EA1277E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7302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Where in Amador County is housing needed?
https://www.polleverywhere.com/free_text_polls/dGDQC9YRRU7JuFo3zmIDA</a:t>
            </a:r>
          </a:p>
        </p:txBody>
      </p:sp>
      <p:sp>
        <p:nvSpPr>
          <p:cNvPr id="4" name="Slide Number Placeholder 3"/>
          <p:cNvSpPr>
            <a:spLocks noGrp="1"/>
          </p:cNvSpPr>
          <p:nvPr>
            <p:ph type="sldNum" sz="quarter" idx="5"/>
          </p:nvPr>
        </p:nvSpPr>
        <p:spPr/>
        <p:txBody>
          <a:bodyPr/>
          <a:lstStyle/>
          <a:p>
            <a:fld id="{7F0ADC60-CD34-4957-B379-74E24F669737}" type="slidenum">
              <a:rPr lang="en-US" smtClean="0"/>
              <a:t>37</a:t>
            </a:fld>
            <a:endParaRPr lang="en-US"/>
          </a:p>
        </p:txBody>
      </p:sp>
      <p:sp>
        <p:nvSpPr>
          <p:cNvPr id="5" name="TextBox 4">
            <a:extLst>
              <a:ext uri="{FF2B5EF4-FFF2-40B4-BE49-F238E27FC236}">
                <a16:creationId xmlns:a16="http://schemas.microsoft.com/office/drawing/2014/main" id="{7D071CF6-7471-4B83-AF65-1D7C59F66797}"/>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1549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fair housing issues and/or obstacles to housing are you aware of in Amador County and its cities?
https://www.polleverywhere.com/free_text_polls/bstVMVTIzRkVwhObuvkqh</a:t>
            </a:r>
          </a:p>
        </p:txBody>
      </p:sp>
      <p:sp>
        <p:nvSpPr>
          <p:cNvPr id="4" name="Slide Number Placeholder 3"/>
          <p:cNvSpPr>
            <a:spLocks noGrp="1"/>
          </p:cNvSpPr>
          <p:nvPr>
            <p:ph type="sldNum" sz="quarter" idx="5"/>
          </p:nvPr>
        </p:nvSpPr>
        <p:spPr/>
        <p:txBody>
          <a:bodyPr/>
          <a:lstStyle/>
          <a:p>
            <a:fld id="{7F0ADC60-CD34-4957-B379-74E24F669737}" type="slidenum">
              <a:rPr lang="en-US" smtClean="0"/>
              <a:t>38</a:t>
            </a:fld>
            <a:endParaRPr lang="en-US"/>
          </a:p>
        </p:txBody>
      </p:sp>
      <p:sp>
        <p:nvSpPr>
          <p:cNvPr id="5" name="TextBox 4">
            <a:extLst>
              <a:ext uri="{FF2B5EF4-FFF2-40B4-BE49-F238E27FC236}">
                <a16:creationId xmlns:a16="http://schemas.microsoft.com/office/drawing/2014/main" id="{65448861-C148-491F-B5BB-8CDA6561525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7222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5313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95983-228D-2A43-8E75-B0E6668DCB19}" type="slidenum">
              <a:rPr lang="en-US" smtClean="0"/>
              <a:t>‹#›</a:t>
            </a:fld>
            <a:endParaRPr lang="en-US"/>
          </a:p>
        </p:txBody>
      </p:sp>
      <p:sp>
        <p:nvSpPr>
          <p:cNvPr id="9" name="Slide Number Placeholder 5">
            <a:extLst>
              <a:ext uri="{FF2B5EF4-FFF2-40B4-BE49-F238E27FC236}">
                <a16:creationId xmlns:a16="http://schemas.microsoft.com/office/drawing/2014/main" id="{2CBBC3D7-2200-4882-9C51-5D1253569B18}"/>
              </a:ext>
            </a:extLst>
          </p:cNvPr>
          <p:cNvSpPr txBox="1">
            <a:spLocks/>
          </p:cNvSpPr>
          <p:nvPr userDrawn="1"/>
        </p:nvSpPr>
        <p:spPr>
          <a:xfrm>
            <a:off x="10634137" y="6356352"/>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1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F95983-228D-2A43-8E75-B0E6668DCB19}" type="slidenum">
              <a:rPr lang="en-US" sz="1100" smtClean="0"/>
              <a:pPr/>
              <a:t>‹#›</a:t>
            </a:fld>
            <a:endParaRPr lang="en-US" sz="1100"/>
          </a:p>
        </p:txBody>
      </p:sp>
      <p:pic>
        <p:nvPicPr>
          <p:cNvPr id="12" name="Picture 4">
            <a:extLst>
              <a:ext uri="{FF2B5EF4-FFF2-40B4-BE49-F238E27FC236}">
                <a16:creationId xmlns:a16="http://schemas.microsoft.com/office/drawing/2014/main" id="{774FBEF8-222B-4DC3-BE3F-D48864C551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89108"/>
            <a:ext cx="1304946" cy="86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498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F95983-228D-2A43-8E75-B0E6668DCB19}" type="slidenum">
              <a:rPr lang="en-US" smtClean="0"/>
              <a:t>‹#›</a:t>
            </a:fld>
            <a:endParaRPr lang="en-US"/>
          </a:p>
        </p:txBody>
      </p:sp>
      <p:sp>
        <p:nvSpPr>
          <p:cNvPr id="10" name="Rectangle 9">
            <a:extLst>
              <a:ext uri="{FF2B5EF4-FFF2-40B4-BE49-F238E27FC236}">
                <a16:creationId xmlns:a16="http://schemas.microsoft.com/office/drawing/2014/main" id="{99AD0F7D-542C-4748-BFDA-273EB19CCF6E}"/>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02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F95983-228D-2A43-8E75-B0E6668DCB19}" type="slidenum">
              <a:rPr lang="en-US" smtClean="0"/>
              <a:t>‹#›</a:t>
            </a:fld>
            <a:endParaRPr lang="en-US"/>
          </a:p>
        </p:txBody>
      </p:sp>
      <p:sp>
        <p:nvSpPr>
          <p:cNvPr id="10" name="Rectangle 9">
            <a:extLst>
              <a:ext uri="{FF2B5EF4-FFF2-40B4-BE49-F238E27FC236}">
                <a16:creationId xmlns:a16="http://schemas.microsoft.com/office/drawing/2014/main" id="{96E8170C-55F4-47E1-8ED0-34663270313A}"/>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921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F95983-228D-2A43-8E75-B0E6668DCB19}" type="slidenum">
              <a:rPr lang="en-US" smtClean="0"/>
              <a:t>‹#›</a:t>
            </a:fld>
            <a:endParaRPr lang="en-US"/>
          </a:p>
        </p:txBody>
      </p:sp>
      <p:sp>
        <p:nvSpPr>
          <p:cNvPr id="8" name="Rectangle 7">
            <a:extLst>
              <a:ext uri="{FF2B5EF4-FFF2-40B4-BE49-F238E27FC236}">
                <a16:creationId xmlns:a16="http://schemas.microsoft.com/office/drawing/2014/main" id="{9ABA01FD-027A-427E-A758-1AD0B2CCC634}"/>
              </a:ext>
            </a:extLst>
          </p:cNvPr>
          <p:cNvSpPr/>
          <p:nvPr userDrawn="1"/>
        </p:nvSpPr>
        <p:spPr>
          <a:xfrm>
            <a:off x="1" y="4758"/>
            <a:ext cx="12191999" cy="9667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Title Placeholder 1">
            <a:extLst>
              <a:ext uri="{FF2B5EF4-FFF2-40B4-BE49-F238E27FC236}">
                <a16:creationId xmlns:a16="http://schemas.microsoft.com/office/drawing/2014/main" id="{673A5E1A-88CB-4FD2-892C-77B320619459}"/>
              </a:ext>
            </a:extLst>
          </p:cNvPr>
          <p:cNvSpPr>
            <a:spLocks noGrp="1"/>
          </p:cNvSpPr>
          <p:nvPr>
            <p:ph type="title"/>
          </p:nvPr>
        </p:nvSpPr>
        <p:spPr>
          <a:xfrm>
            <a:off x="245522" y="64688"/>
            <a:ext cx="11700956" cy="84018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7224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95983-228D-2A43-8E75-B0E6668DCB19}" type="slidenum">
              <a:rPr lang="en-US" smtClean="0"/>
              <a:t>‹#›</a:t>
            </a:fld>
            <a:endParaRPr lang="en-US"/>
          </a:p>
        </p:txBody>
      </p:sp>
      <p:sp>
        <p:nvSpPr>
          <p:cNvPr id="7" name="Slide Number Placeholder 5">
            <a:extLst>
              <a:ext uri="{FF2B5EF4-FFF2-40B4-BE49-F238E27FC236}">
                <a16:creationId xmlns:a16="http://schemas.microsoft.com/office/drawing/2014/main" id="{C8EE0E51-14F2-43CC-98C2-68FB71B46EEC}"/>
              </a:ext>
            </a:extLst>
          </p:cNvPr>
          <p:cNvSpPr txBox="1">
            <a:spLocks/>
          </p:cNvSpPr>
          <p:nvPr userDrawn="1"/>
        </p:nvSpPr>
        <p:spPr>
          <a:xfrm>
            <a:off x="10634137" y="6356352"/>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1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F95983-228D-2A43-8E75-B0E6668DCB19}" type="slidenum">
              <a:rPr lang="en-US" sz="1100" smtClean="0"/>
              <a:pPr/>
              <a:t>‹#›</a:t>
            </a:fld>
            <a:endParaRPr lang="en-US" sz="1100"/>
          </a:p>
        </p:txBody>
      </p:sp>
      <p:sp>
        <p:nvSpPr>
          <p:cNvPr id="9" name="Rectangle 8">
            <a:extLst>
              <a:ext uri="{FF2B5EF4-FFF2-40B4-BE49-F238E27FC236}">
                <a16:creationId xmlns:a16="http://schemas.microsoft.com/office/drawing/2014/main" id="{C57FCA6C-20F3-4913-AEA9-07403F7A981F}"/>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711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95983-228D-2A43-8E75-B0E6668DCB19}" type="slidenum">
              <a:rPr lang="en-US" smtClean="0"/>
              <a:t>‹#›</a:t>
            </a:fld>
            <a:endParaRPr lang="en-US"/>
          </a:p>
        </p:txBody>
      </p:sp>
      <p:sp>
        <p:nvSpPr>
          <p:cNvPr id="7" name="Rectangle 6">
            <a:extLst>
              <a:ext uri="{FF2B5EF4-FFF2-40B4-BE49-F238E27FC236}">
                <a16:creationId xmlns:a16="http://schemas.microsoft.com/office/drawing/2014/main" id="{C8F40685-A8AF-4CEF-ADEF-485E1707340F}"/>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160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A4F95983-228D-2A43-8E75-B0E6668DCB19}" type="slidenum">
              <a:rPr lang="en-US" smtClean="0"/>
              <a:t>‹#›</a:t>
            </a:fld>
            <a:endParaRPr lang="en-US"/>
          </a:p>
        </p:txBody>
      </p:sp>
      <p:sp>
        <p:nvSpPr>
          <p:cNvPr id="11" name="Rectangle 10">
            <a:extLst>
              <a:ext uri="{FF2B5EF4-FFF2-40B4-BE49-F238E27FC236}">
                <a16:creationId xmlns:a16="http://schemas.microsoft.com/office/drawing/2014/main" id="{B7317E28-5907-462B-BD93-73218CAFE7BC}"/>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746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A4F95983-228D-2A43-8E75-B0E6668DCB19}" type="slidenum">
              <a:rPr lang="en-US" smtClean="0"/>
              <a:t>‹#›</a:t>
            </a:fld>
            <a:endParaRPr lang="en-US"/>
          </a:p>
        </p:txBody>
      </p:sp>
      <p:sp>
        <p:nvSpPr>
          <p:cNvPr id="13" name="Rectangle 12">
            <a:extLst>
              <a:ext uri="{FF2B5EF4-FFF2-40B4-BE49-F238E27FC236}">
                <a16:creationId xmlns:a16="http://schemas.microsoft.com/office/drawing/2014/main" id="{863D1614-3621-4272-AD7D-454F1940672A}"/>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661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A4F95983-228D-2A43-8E75-B0E6668DCB19}" type="slidenum">
              <a:rPr lang="en-US" smtClean="0"/>
              <a:t>‹#›</a:t>
            </a:fld>
            <a:endParaRPr lang="en-US"/>
          </a:p>
        </p:txBody>
      </p:sp>
      <p:sp>
        <p:nvSpPr>
          <p:cNvPr id="9" name="Rectangle 8">
            <a:extLst>
              <a:ext uri="{FF2B5EF4-FFF2-40B4-BE49-F238E27FC236}">
                <a16:creationId xmlns:a16="http://schemas.microsoft.com/office/drawing/2014/main" id="{453ED4EB-7BCA-4C9B-A16C-42EEB2EDAA40}"/>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850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F95983-228D-2A43-8E75-B0E6668DCB19}" type="slidenum">
              <a:rPr lang="en-US" smtClean="0"/>
              <a:t>‹#›</a:t>
            </a:fld>
            <a:endParaRPr lang="en-US"/>
          </a:p>
        </p:txBody>
      </p:sp>
      <p:sp>
        <p:nvSpPr>
          <p:cNvPr id="9" name="Rectangle 8">
            <a:extLst>
              <a:ext uri="{FF2B5EF4-FFF2-40B4-BE49-F238E27FC236}">
                <a16:creationId xmlns:a16="http://schemas.microsoft.com/office/drawing/2014/main" id="{BB20E21D-CEF9-47FC-ACF7-1037FEF83314}"/>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775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A4F95983-228D-2A43-8E75-B0E6668DCB19}" type="slidenum">
              <a:rPr lang="en-US" smtClean="0"/>
              <a:t>‹#›</a:t>
            </a:fld>
            <a:endParaRPr lang="en-US"/>
          </a:p>
        </p:txBody>
      </p:sp>
      <p:sp>
        <p:nvSpPr>
          <p:cNvPr id="12" name="Rectangle 11">
            <a:extLst>
              <a:ext uri="{FF2B5EF4-FFF2-40B4-BE49-F238E27FC236}">
                <a16:creationId xmlns:a16="http://schemas.microsoft.com/office/drawing/2014/main" id="{9C9D0009-71A6-4515-B68B-09D44195DA90}"/>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922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680331"/>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3/9/2022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A4F95983-228D-2A43-8E75-B0E6668DCB19}" type="slidenum">
              <a:rPr lang="en-US" smtClean="0"/>
              <a:t>‹#›</a:t>
            </a:fld>
            <a:endParaRPr lang="en-US"/>
          </a:p>
        </p:txBody>
      </p:sp>
      <p:sp>
        <p:nvSpPr>
          <p:cNvPr id="11" name="Rectangle 10">
            <a:extLst>
              <a:ext uri="{FF2B5EF4-FFF2-40B4-BE49-F238E27FC236}">
                <a16:creationId xmlns:a16="http://schemas.microsoft.com/office/drawing/2014/main" id="{656E80E6-1E5F-41BB-A3DD-F3C625FC8A63}"/>
              </a:ext>
            </a:extLst>
          </p:cNvPr>
          <p:cNvSpPr/>
          <p:nvPr userDrawn="1"/>
        </p:nvSpPr>
        <p:spPr>
          <a:xfrm>
            <a:off x="1" y="674914"/>
            <a:ext cx="3443590" cy="531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453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69268" y="674914"/>
            <a:ext cx="7315200" cy="531266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07493" y="6356350"/>
            <a:ext cx="2136098"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3/9/2022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6" y="6356350"/>
            <a:ext cx="1304946" cy="365125"/>
          </a:xfrm>
          <a:prstGeom prst="rect">
            <a:avLst/>
          </a:prstGeom>
        </p:spPr>
        <p:txBody>
          <a:bodyPr vert="horz" lIns="91440" tIns="45720" rIns="91440" bIns="45720" rtlCol="0" anchor="ctr"/>
          <a:lstStyle>
            <a:lvl1pPr algn="r">
              <a:defRPr sz="1400" b="1">
                <a:solidFill>
                  <a:schemeClr val="accent1"/>
                </a:solidFill>
              </a:defRPr>
            </a:lvl1pPr>
          </a:lstStyle>
          <a:p>
            <a:fld id="{A4F95983-228D-2A43-8E75-B0E6668DCB19}" type="slidenum">
              <a:rPr lang="en-US" smtClean="0"/>
              <a:pPr/>
              <a:t>‹#›</a:t>
            </a:fld>
            <a:endParaRPr lang="en-US" dirty="0"/>
          </a:p>
        </p:txBody>
      </p:sp>
      <p:pic>
        <p:nvPicPr>
          <p:cNvPr id="10" name="Picture 4">
            <a:extLst>
              <a:ext uri="{FF2B5EF4-FFF2-40B4-BE49-F238E27FC236}">
                <a16:creationId xmlns:a16="http://schemas.microsoft.com/office/drawing/2014/main" id="{E0F60D20-0BAF-4966-9F02-6ABFE7930C2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89108"/>
            <a:ext cx="1304946" cy="86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43915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125000"/>
        <a:buFont typeface="Wingdings 2" pitchFamily="18" charset="2"/>
        <a:buChar char=""/>
        <a:defRPr sz="2400" kern="1200">
          <a:solidFill>
            <a:schemeClr val="accent4">
              <a:lumMod val="7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2200" kern="1200">
          <a:solidFill>
            <a:schemeClr val="accent4">
              <a:lumMod val="7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800" kern="1200">
          <a:solidFill>
            <a:schemeClr val="accent4">
              <a:lumMod val="7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0A_A7DE582E.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FC_40C2BC2A.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39_63CD0AF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microsoft.com/office/2018/10/relationships/comments" Target="../comments/modernComment_1F8_9BC3EB2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microsoft.com/office/2018/10/relationships/comments" Target="../comments/modernComment_1F6_B4A7688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microsoft.com/office/2018/10/relationships/comments" Target="../comments/modernComment_128_DA5C68D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78_D09B177B.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app.powerbigov.us/view?r=eyJrIjoiMDA2YjBmNTItYzYwNS00ZDdiLThmMGMtYmFhMzc1YTAzMDM4IiwidCI6IjJiODI4NjQ2LWIwMzctNGZlNy04NDE1LWU5MzVjZDM0Y2Y5NiJ9&amp;pageName=ReportSection3da4504e0949a7b7a0b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Beatty@amadorgov.org" TargetMode="External"/><Relationship Id="rId2" Type="http://schemas.openxmlformats.org/officeDocument/2006/relationships/hyperlink" Target="https://www.surveymonkey.com/r/AmadorCo_6thH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5966" y="3114189"/>
            <a:ext cx="6040315" cy="1405223"/>
          </a:xfrm>
        </p:spPr>
        <p:txBody>
          <a:bodyPr>
            <a:normAutofit fontScale="90000"/>
          </a:bodyPr>
          <a:lstStyle/>
          <a:p>
            <a:r>
              <a:rPr lang="en-US" dirty="0"/>
              <a:t>What are the Housing Needs of Our Community?</a:t>
            </a:r>
          </a:p>
        </p:txBody>
      </p:sp>
      <p:sp>
        <p:nvSpPr>
          <p:cNvPr id="3" name="Subtitle 2"/>
          <p:cNvSpPr>
            <a:spLocks noGrp="1"/>
          </p:cNvSpPr>
          <p:nvPr>
            <p:ph type="subTitle" idx="1"/>
          </p:nvPr>
        </p:nvSpPr>
        <p:spPr>
          <a:xfrm>
            <a:off x="2245966" y="4583645"/>
            <a:ext cx="6040315" cy="783573"/>
          </a:xfrm>
        </p:spPr>
        <p:txBody>
          <a:bodyPr>
            <a:noAutofit/>
          </a:bodyPr>
          <a:lstStyle/>
          <a:p>
            <a:r>
              <a:rPr lang="en-US" sz="2400" dirty="0"/>
              <a:t>Planning for Housing in Amador County</a:t>
            </a:r>
          </a:p>
        </p:txBody>
      </p:sp>
      <p:pic>
        <p:nvPicPr>
          <p:cNvPr id="1028" name="Picture 4">
            <a:extLst>
              <a:ext uri="{FF2B5EF4-FFF2-40B4-BE49-F238E27FC236}">
                <a16:creationId xmlns:a16="http://schemas.microsoft.com/office/drawing/2014/main" id="{E1D2726A-7937-4D61-8F21-1205745A2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7654" y="2452091"/>
            <a:ext cx="2934346" cy="195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19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223C-3746-44D9-AA08-B3B49029A9A8}"/>
              </a:ext>
            </a:extLst>
          </p:cNvPr>
          <p:cNvSpPr>
            <a:spLocks noGrp="1"/>
          </p:cNvSpPr>
          <p:nvPr>
            <p:ph type="title"/>
          </p:nvPr>
        </p:nvSpPr>
        <p:spPr/>
        <p:txBody>
          <a:bodyPr>
            <a:normAutofit/>
          </a:bodyPr>
          <a:lstStyle/>
          <a:p>
            <a:r>
              <a:rPr lang="en-US" dirty="0"/>
              <a:t>Our Role in Regional Housing</a:t>
            </a:r>
            <a:endParaRPr lang="en-US" sz="3600" dirty="0"/>
          </a:p>
        </p:txBody>
      </p:sp>
      <p:sp>
        <p:nvSpPr>
          <p:cNvPr id="3" name="Content Placeholder 2">
            <a:extLst>
              <a:ext uri="{FF2B5EF4-FFF2-40B4-BE49-F238E27FC236}">
                <a16:creationId xmlns:a16="http://schemas.microsoft.com/office/drawing/2014/main" id="{5E99EFEE-8179-44F0-8343-FE35A5E303FF}"/>
              </a:ext>
            </a:extLst>
          </p:cNvPr>
          <p:cNvSpPr>
            <a:spLocks noGrp="1"/>
          </p:cNvSpPr>
          <p:nvPr>
            <p:ph idx="1"/>
          </p:nvPr>
        </p:nvSpPr>
        <p:spPr/>
        <p:txBody>
          <a:bodyPr>
            <a:normAutofit/>
          </a:bodyPr>
          <a:lstStyle/>
          <a:p>
            <a:pPr>
              <a:spcAft>
                <a:spcPts val="769"/>
              </a:spcAft>
              <a:buClr>
                <a:schemeClr val="bg2">
                  <a:lumMod val="25000"/>
                </a:schemeClr>
              </a:buClr>
            </a:pPr>
            <a:r>
              <a:rPr lang="en-US" sz="2200" dirty="0"/>
              <a:t>The State Department of Housing and Community Development (HCD) assesses and plans for housing growth throughout the State</a:t>
            </a:r>
          </a:p>
          <a:p>
            <a:pPr>
              <a:spcAft>
                <a:spcPts val="769"/>
              </a:spcAft>
              <a:buClr>
                <a:schemeClr val="bg2">
                  <a:lumMod val="25000"/>
                </a:schemeClr>
              </a:buClr>
            </a:pPr>
            <a:r>
              <a:rPr lang="en-US" sz="2200" dirty="0"/>
              <a:t>HCD developed methodology for distributing the regional housing needs of Amador County, based on projected population and housing growth, income levels, vacancy rates, and equity factors, to each city and the unincorporated county through the Regional Housing Needs Allocation, or RHNA, process</a:t>
            </a:r>
          </a:p>
          <a:p>
            <a:pPr>
              <a:spcAft>
                <a:spcPts val="769"/>
              </a:spcAft>
              <a:buClr>
                <a:schemeClr val="bg2">
                  <a:lumMod val="25000"/>
                </a:schemeClr>
              </a:buClr>
            </a:pPr>
            <a:r>
              <a:rPr lang="en-US" sz="2200" dirty="0"/>
              <a:t>The </a:t>
            </a:r>
            <a:r>
              <a:rPr lang="en-US" sz="2200" b="1" dirty="0"/>
              <a:t>Regional Housing Needs Allocation (RHNA) </a:t>
            </a:r>
            <a:r>
              <a:rPr lang="en-US" sz="2200" dirty="0"/>
              <a:t>is the amount of housing each jurisdiction in California must plan for in the upcoming Housing Element cycle</a:t>
            </a:r>
            <a:endParaRPr lang="en-US" dirty="0"/>
          </a:p>
        </p:txBody>
      </p:sp>
    </p:spTree>
    <p:extLst>
      <p:ext uri="{BB962C8B-B14F-4D97-AF65-F5344CB8AC3E}">
        <p14:creationId xmlns:p14="http://schemas.microsoft.com/office/powerpoint/2010/main" val="281636663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F47C-1A13-4E27-8C3B-F15F6E47ADB8}"/>
              </a:ext>
            </a:extLst>
          </p:cNvPr>
          <p:cNvSpPr>
            <a:spLocks noGrp="1"/>
          </p:cNvSpPr>
          <p:nvPr>
            <p:ph type="title"/>
          </p:nvPr>
        </p:nvSpPr>
        <p:spPr/>
        <p:txBody>
          <a:bodyPr>
            <a:normAutofit/>
          </a:bodyPr>
          <a:lstStyle/>
          <a:p>
            <a:r>
              <a:rPr lang="en-US" sz="3600" dirty="0"/>
              <a:t>Amador County’s 6</a:t>
            </a:r>
            <a:r>
              <a:rPr lang="en-US" sz="3600" baseline="30000" dirty="0"/>
              <a:t>th</a:t>
            </a:r>
            <a:r>
              <a:rPr lang="en-US" sz="3600" dirty="0"/>
              <a:t> Cycle RHNA</a:t>
            </a:r>
          </a:p>
        </p:txBody>
      </p:sp>
      <p:sp>
        <p:nvSpPr>
          <p:cNvPr id="3" name="Content Placeholder 2">
            <a:extLst>
              <a:ext uri="{FF2B5EF4-FFF2-40B4-BE49-F238E27FC236}">
                <a16:creationId xmlns:a16="http://schemas.microsoft.com/office/drawing/2014/main" id="{8110BB7E-213E-43CB-9B97-9CE9AEBFC2AE}"/>
              </a:ext>
            </a:extLst>
          </p:cNvPr>
          <p:cNvSpPr>
            <a:spLocks noGrp="1"/>
          </p:cNvSpPr>
          <p:nvPr>
            <p:ph idx="1"/>
          </p:nvPr>
        </p:nvSpPr>
        <p:spPr>
          <a:xfrm>
            <a:off x="3940629" y="809570"/>
            <a:ext cx="7413171" cy="1692090"/>
          </a:xfrm>
        </p:spPr>
        <p:txBody>
          <a:bodyPr>
            <a:normAutofit/>
          </a:bodyPr>
          <a:lstStyle/>
          <a:p>
            <a:r>
              <a:rPr lang="en-US" sz="2000" dirty="0"/>
              <a:t>Amador County’s RHNA for the 2023-2031 Planning Period is 741 units</a:t>
            </a:r>
          </a:p>
          <a:p>
            <a:r>
              <a:rPr lang="en-US" sz="2000" dirty="0"/>
              <a:t>Each jurisdiction must identify enough realistic sites to accommodate its RHNA, but it is not responsible for building the housing itself</a:t>
            </a:r>
          </a:p>
        </p:txBody>
      </p:sp>
      <p:graphicFrame>
        <p:nvGraphicFramePr>
          <p:cNvPr id="4" name="Table 6">
            <a:extLst>
              <a:ext uri="{FF2B5EF4-FFF2-40B4-BE49-F238E27FC236}">
                <a16:creationId xmlns:a16="http://schemas.microsoft.com/office/drawing/2014/main" id="{B99C665D-AB18-4AF0-9FDC-277C22DF744D}"/>
              </a:ext>
            </a:extLst>
          </p:cNvPr>
          <p:cNvGraphicFramePr>
            <a:graphicFrameLocks/>
          </p:cNvGraphicFramePr>
          <p:nvPr>
            <p:extLst>
              <p:ext uri="{D42A27DB-BD31-4B8C-83A1-F6EECF244321}">
                <p14:modId xmlns:p14="http://schemas.microsoft.com/office/powerpoint/2010/main" val="3935384445"/>
              </p:ext>
            </p:extLst>
          </p:nvPr>
        </p:nvGraphicFramePr>
        <p:xfrm>
          <a:off x="3940627" y="2501660"/>
          <a:ext cx="7549757" cy="3707441"/>
        </p:xfrm>
        <a:graphic>
          <a:graphicData uri="http://schemas.openxmlformats.org/drawingml/2006/table">
            <a:tbl>
              <a:tblPr firstRow="1" bandRow="1">
                <a:tableStyleId>{93296810-A885-4BE3-A3E7-6D5BEEA58F35}</a:tableStyleId>
              </a:tblPr>
              <a:tblGrid>
                <a:gridCol w="2184128">
                  <a:extLst>
                    <a:ext uri="{9D8B030D-6E8A-4147-A177-3AD203B41FA5}">
                      <a16:colId xmlns:a16="http://schemas.microsoft.com/office/drawing/2014/main" val="3156440979"/>
                    </a:ext>
                  </a:extLst>
                </a:gridCol>
                <a:gridCol w="2122098">
                  <a:extLst>
                    <a:ext uri="{9D8B030D-6E8A-4147-A177-3AD203B41FA5}">
                      <a16:colId xmlns:a16="http://schemas.microsoft.com/office/drawing/2014/main" val="1143149304"/>
                    </a:ext>
                  </a:extLst>
                </a:gridCol>
                <a:gridCol w="1932317">
                  <a:extLst>
                    <a:ext uri="{9D8B030D-6E8A-4147-A177-3AD203B41FA5}">
                      <a16:colId xmlns:a16="http://schemas.microsoft.com/office/drawing/2014/main" val="2669300947"/>
                    </a:ext>
                  </a:extLst>
                </a:gridCol>
                <a:gridCol w="1311214">
                  <a:extLst>
                    <a:ext uri="{9D8B030D-6E8A-4147-A177-3AD203B41FA5}">
                      <a16:colId xmlns:a16="http://schemas.microsoft.com/office/drawing/2014/main" val="364017100"/>
                    </a:ext>
                  </a:extLst>
                </a:gridCol>
              </a:tblGrid>
              <a:tr h="644999">
                <a:tc>
                  <a:txBody>
                    <a:bodyPr/>
                    <a:lstStyle/>
                    <a:p>
                      <a:pPr algn="ctr"/>
                      <a:r>
                        <a:rPr lang="en-US" sz="1800" dirty="0"/>
                        <a:t>Income Level</a:t>
                      </a:r>
                    </a:p>
                  </a:txBody>
                  <a:tcPr marL="70338" marR="70338" marT="35169" marB="35169" anchor="ctr"/>
                </a:tc>
                <a:tc>
                  <a:txBody>
                    <a:bodyPr/>
                    <a:lstStyle/>
                    <a:p>
                      <a:pPr algn="ctr"/>
                      <a:r>
                        <a:rPr lang="en-US" sz="1800" dirty="0"/>
                        <a:t>Affordable Rent/</a:t>
                      </a:r>
                      <a:br>
                        <a:rPr lang="en-US" sz="1800" dirty="0"/>
                      </a:br>
                      <a:r>
                        <a:rPr lang="en-US" sz="1800" dirty="0"/>
                        <a:t>Purchase Price </a:t>
                      </a:r>
                    </a:p>
                    <a:p>
                      <a:pPr algn="ctr"/>
                      <a:r>
                        <a:rPr lang="en-US" sz="1400" b="0" dirty="0"/>
                        <a:t>(4 Person Household)</a:t>
                      </a:r>
                      <a:endParaRPr lang="en-US" sz="1400" dirty="0"/>
                    </a:p>
                  </a:txBody>
                  <a:tcPr marL="70338" marR="70338" marT="35169" marB="35169" anchor="ctr"/>
                </a:tc>
                <a:tc>
                  <a:txBody>
                    <a:bodyPr/>
                    <a:lstStyle/>
                    <a:p>
                      <a:pPr algn="ctr"/>
                      <a:r>
                        <a:rPr lang="en-US" sz="1800" dirty="0"/>
                        <a:t>Income Range </a:t>
                      </a:r>
                      <a:br>
                        <a:rPr lang="en-US" sz="1800" dirty="0"/>
                      </a:br>
                      <a:r>
                        <a:rPr lang="en-US" sz="1400" b="0" dirty="0"/>
                        <a:t>(4 Person Household)</a:t>
                      </a:r>
                    </a:p>
                  </a:txBody>
                  <a:tcPr marL="70338" marR="70338" marT="35169" marB="35169" anchor="ctr"/>
                </a:tc>
                <a:tc>
                  <a:txBody>
                    <a:bodyPr/>
                    <a:lstStyle/>
                    <a:p>
                      <a:pPr algn="ctr"/>
                      <a:r>
                        <a:rPr lang="en-US" sz="1800" dirty="0"/>
                        <a:t>Amador County RHNA</a:t>
                      </a:r>
                    </a:p>
                  </a:txBody>
                  <a:tcPr marL="70338" marR="70338" marT="35169" marB="35169" anchor="ctr"/>
                </a:tc>
                <a:extLst>
                  <a:ext uri="{0D108BD9-81ED-4DB2-BD59-A6C34878D82A}">
                    <a16:rowId xmlns:a16="http://schemas.microsoft.com/office/drawing/2014/main" val="88964504"/>
                  </a:ext>
                </a:extLst>
              </a:tr>
              <a:tr h="613238">
                <a:tc>
                  <a:txBody>
                    <a:bodyPr/>
                    <a:lstStyle/>
                    <a:p>
                      <a:r>
                        <a:rPr lang="en-US" sz="1700" dirty="0"/>
                        <a:t>Very Low-Income </a:t>
                      </a:r>
                      <a:br>
                        <a:rPr lang="en-US" sz="1700" dirty="0"/>
                      </a:br>
                      <a:r>
                        <a:rPr lang="en-US" sz="1700" dirty="0"/>
                        <a:t>(0-50% AMI)</a:t>
                      </a:r>
                    </a:p>
                  </a:txBody>
                  <a:tcPr marL="70338" marR="70338" marT="35169" marB="35169"/>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$663/$97,441 </a:t>
                      </a:r>
                    </a:p>
                  </a:txBody>
                  <a:tcPr marL="68580" marR="68580" marT="0" marB="0" anchor="ctr"/>
                </a:tc>
                <a:tc>
                  <a:txBody>
                    <a:bodyPr/>
                    <a:lstStyle/>
                    <a:p>
                      <a:pPr marL="0" marR="0" algn="ctr">
                        <a:spcBef>
                          <a:spcPts val="0"/>
                        </a:spcBef>
                        <a:spcAft>
                          <a:spcPts val="0"/>
                        </a:spcAft>
                      </a:pPr>
                      <a:r>
                        <a:rPr lang="en-US" sz="1700">
                          <a:solidFill>
                            <a:srgbClr val="000000"/>
                          </a:solidFill>
                          <a:effectLst/>
                          <a:latin typeface="+mn-lt"/>
                          <a:ea typeface="Times New Roman" panose="02020603050405020304" pitchFamily="18" charset="0"/>
                          <a:cs typeface="Times New Roman" panose="02020603050405020304" pitchFamily="18" charset="0"/>
                        </a:rPr>
                        <a:t>&lt; $39,350</a:t>
                      </a:r>
                    </a:p>
                  </a:txBody>
                  <a:tcPr marL="68580" marR="68580" marT="0" marB="0" anchor="ctr"/>
                </a:tc>
                <a:tc>
                  <a:txBody>
                    <a:bodyPr/>
                    <a:lstStyle/>
                    <a:p>
                      <a:pPr marL="0" marR="0" algn="ctr">
                        <a:spcBef>
                          <a:spcPts val="0"/>
                        </a:spcBef>
                        <a:spcAft>
                          <a:spcPts val="0"/>
                        </a:spcAft>
                      </a:pPr>
                      <a:r>
                        <a:rPr lang="en-US" sz="1700">
                          <a:solidFill>
                            <a:srgbClr val="000000"/>
                          </a:solidFill>
                          <a:effectLst/>
                          <a:latin typeface="+mn-lt"/>
                          <a:ea typeface="Times New Roman" panose="02020603050405020304" pitchFamily="18" charset="0"/>
                          <a:cs typeface="Times New Roman" panose="02020603050405020304" pitchFamily="18" charset="0"/>
                        </a:rPr>
                        <a:t>189</a:t>
                      </a:r>
                    </a:p>
                  </a:txBody>
                  <a:tcPr marL="68580" marR="68580" marT="0" marB="0" anchor="ctr"/>
                </a:tc>
                <a:extLst>
                  <a:ext uri="{0D108BD9-81ED-4DB2-BD59-A6C34878D82A}">
                    <a16:rowId xmlns:a16="http://schemas.microsoft.com/office/drawing/2014/main" val="1730938467"/>
                  </a:ext>
                </a:extLst>
              </a:tr>
              <a:tr h="613238">
                <a:tc>
                  <a:txBody>
                    <a:bodyPr/>
                    <a:lstStyle/>
                    <a:p>
                      <a:r>
                        <a:rPr lang="en-US" sz="1700" dirty="0"/>
                        <a:t>Low-Income</a:t>
                      </a:r>
                    </a:p>
                    <a:p>
                      <a:r>
                        <a:rPr lang="en-US" sz="1700" dirty="0"/>
                        <a:t>(50-80% AMI)</a:t>
                      </a:r>
                    </a:p>
                  </a:txBody>
                  <a:tcPr marL="70338" marR="70338" marT="35169" marB="35169"/>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$984/$147,176 </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$39,350 - $62,950</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123</a:t>
                      </a:r>
                    </a:p>
                  </a:txBody>
                  <a:tcPr marL="68580" marR="68580" marT="0" marB="0" anchor="ctr"/>
                </a:tc>
                <a:extLst>
                  <a:ext uri="{0D108BD9-81ED-4DB2-BD59-A6C34878D82A}">
                    <a16:rowId xmlns:a16="http://schemas.microsoft.com/office/drawing/2014/main" val="1492188247"/>
                  </a:ext>
                </a:extLst>
              </a:tr>
              <a:tr h="613238">
                <a:tc>
                  <a:txBody>
                    <a:bodyPr/>
                    <a:lstStyle/>
                    <a:p>
                      <a:r>
                        <a:rPr lang="en-US" sz="1700" dirty="0"/>
                        <a:t>Moderate-Income</a:t>
                      </a:r>
                    </a:p>
                    <a:p>
                      <a:r>
                        <a:rPr lang="en-US" sz="1700" dirty="0"/>
                        <a:t>(80-120% AMI)</a:t>
                      </a:r>
                    </a:p>
                  </a:txBody>
                  <a:tcPr marL="70338" marR="70338" marT="35169" marB="35169"/>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$1,574/$235,696 </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$62,950 - $94,450</a:t>
                      </a:r>
                    </a:p>
                  </a:txBody>
                  <a:tcPr marL="68580" marR="68580" marT="0" marB="0" anchor="ctr"/>
                </a:tc>
                <a:tc>
                  <a:txBody>
                    <a:bodyPr/>
                    <a:lstStyle/>
                    <a:p>
                      <a:pPr marL="0" marR="0" algn="ctr">
                        <a:spcBef>
                          <a:spcPts val="0"/>
                        </a:spcBef>
                        <a:spcAft>
                          <a:spcPts val="0"/>
                        </a:spcAft>
                      </a:pPr>
                      <a:r>
                        <a:rPr lang="en-US" sz="1700">
                          <a:solidFill>
                            <a:srgbClr val="000000"/>
                          </a:solidFill>
                          <a:effectLst/>
                          <a:latin typeface="+mn-lt"/>
                          <a:ea typeface="Times New Roman" panose="02020603050405020304" pitchFamily="18" charset="0"/>
                          <a:cs typeface="Times New Roman" panose="02020603050405020304" pitchFamily="18" charset="0"/>
                        </a:rPr>
                        <a:t>140</a:t>
                      </a:r>
                    </a:p>
                  </a:txBody>
                  <a:tcPr marL="68580" marR="68580" marT="0" marB="0" anchor="ctr"/>
                </a:tc>
                <a:extLst>
                  <a:ext uri="{0D108BD9-81ED-4DB2-BD59-A6C34878D82A}">
                    <a16:rowId xmlns:a16="http://schemas.microsoft.com/office/drawing/2014/main" val="2007554764"/>
                  </a:ext>
                </a:extLst>
              </a:tr>
              <a:tr h="627240">
                <a:tc>
                  <a:txBody>
                    <a:bodyPr/>
                    <a:lstStyle/>
                    <a:p>
                      <a:r>
                        <a:rPr lang="en-US" sz="1700" dirty="0"/>
                        <a:t>Above Moderate-Income (&gt;120% AMI)</a:t>
                      </a:r>
                    </a:p>
                  </a:txBody>
                  <a:tcPr marL="70338" marR="70338" marT="35169" marB="35169"/>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$2,361/$357,893 </a:t>
                      </a:r>
                    </a:p>
                  </a:txBody>
                  <a:tcPr marL="68580" marR="68580" marT="0" marB="0" anchor="ctr"/>
                </a:tc>
                <a:tc>
                  <a:txBody>
                    <a:bodyPr/>
                    <a:lstStyle/>
                    <a:p>
                      <a:pPr marL="0" marR="0" algn="ctr">
                        <a:spcBef>
                          <a:spcPts val="0"/>
                        </a:spcBef>
                        <a:spcAft>
                          <a:spcPts val="0"/>
                        </a:spcAft>
                      </a:pPr>
                      <a:r>
                        <a:rPr lang="en-US" sz="1700">
                          <a:solidFill>
                            <a:srgbClr val="000000"/>
                          </a:solidFill>
                          <a:effectLst/>
                          <a:latin typeface="+mn-lt"/>
                          <a:ea typeface="Times New Roman" panose="02020603050405020304" pitchFamily="18" charset="0"/>
                          <a:cs typeface="Times New Roman" panose="02020603050405020304" pitchFamily="18" charset="0"/>
                        </a:rPr>
                        <a:t>$94,450</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289</a:t>
                      </a:r>
                    </a:p>
                  </a:txBody>
                  <a:tcPr marL="68580" marR="68580" marT="0" marB="0" anchor="ctr"/>
                </a:tc>
                <a:extLst>
                  <a:ext uri="{0D108BD9-81ED-4DB2-BD59-A6C34878D82A}">
                    <a16:rowId xmlns:a16="http://schemas.microsoft.com/office/drawing/2014/main" val="3074936575"/>
                  </a:ext>
                </a:extLst>
              </a:tr>
              <a:tr h="347189">
                <a:tc>
                  <a:txBody>
                    <a:bodyPr/>
                    <a:lstStyle/>
                    <a:p>
                      <a:pPr algn="r"/>
                      <a:r>
                        <a:rPr lang="en-US" sz="1700" b="1" dirty="0"/>
                        <a:t>Total</a:t>
                      </a:r>
                    </a:p>
                  </a:txBody>
                  <a:tcPr marL="70338" marR="70338" marT="35169" marB="351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effectLst/>
                          <a:latin typeface="+mn-lt"/>
                          <a:ea typeface="Times New Roman" panose="02020603050405020304" pitchFamily="18" charset="0"/>
                          <a:cs typeface="Times New Roman" panose="02020603050405020304" pitchFamily="18" charset="0"/>
                        </a:rPr>
                        <a:t>n/a</a:t>
                      </a:r>
                    </a:p>
                  </a:txBody>
                  <a:tcPr marL="68580" marR="68580" marT="0" marB="0"/>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n/a</a:t>
                      </a:r>
                    </a:p>
                  </a:txBody>
                  <a:tcPr marL="68580" marR="68580" marT="0" marB="0"/>
                </a:tc>
                <a:tc>
                  <a:txBody>
                    <a:bodyPr/>
                    <a:lstStyle/>
                    <a:p>
                      <a:pPr marL="0" marR="0" algn="ctr">
                        <a:spcBef>
                          <a:spcPts val="0"/>
                        </a:spcBef>
                        <a:spcAft>
                          <a:spcPts val="0"/>
                        </a:spcAft>
                      </a:pPr>
                      <a:r>
                        <a:rPr lang="en-US" sz="1700" b="1" dirty="0">
                          <a:solidFill>
                            <a:srgbClr val="000000"/>
                          </a:solidFill>
                          <a:effectLst/>
                          <a:latin typeface="+mn-lt"/>
                          <a:ea typeface="Times New Roman" panose="02020603050405020304" pitchFamily="18" charset="0"/>
                          <a:cs typeface="Times New Roman" panose="02020603050405020304" pitchFamily="18" charset="0"/>
                        </a:rPr>
                        <a:t>741</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1462596"/>
                  </a:ext>
                </a:extLst>
              </a:tr>
            </a:tbl>
          </a:graphicData>
        </a:graphic>
      </p:graphicFrame>
    </p:spTree>
    <p:extLst>
      <p:ext uri="{BB962C8B-B14F-4D97-AF65-F5344CB8AC3E}">
        <p14:creationId xmlns:p14="http://schemas.microsoft.com/office/powerpoint/2010/main" val="108650397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F47C-1A13-4E27-8C3B-F15F6E47ADB8}"/>
              </a:ext>
            </a:extLst>
          </p:cNvPr>
          <p:cNvSpPr>
            <a:spLocks noGrp="1"/>
          </p:cNvSpPr>
          <p:nvPr>
            <p:ph type="title"/>
          </p:nvPr>
        </p:nvSpPr>
        <p:spPr>
          <a:xfrm>
            <a:off x="252918" y="136525"/>
            <a:ext cx="11700956" cy="867507"/>
          </a:xfrm>
        </p:spPr>
        <p:txBody>
          <a:bodyPr>
            <a:normAutofit/>
          </a:bodyPr>
          <a:lstStyle/>
          <a:p>
            <a:r>
              <a:rPr lang="en-US" sz="3600" dirty="0"/>
              <a:t>Amador County’s 6</a:t>
            </a:r>
            <a:r>
              <a:rPr lang="en-US" sz="3600" baseline="30000" dirty="0"/>
              <a:t>th</a:t>
            </a:r>
            <a:r>
              <a:rPr lang="en-US" sz="3600" dirty="0"/>
              <a:t> Cycle RHNA</a:t>
            </a:r>
          </a:p>
        </p:txBody>
      </p:sp>
      <p:graphicFrame>
        <p:nvGraphicFramePr>
          <p:cNvPr id="4" name="Table 6">
            <a:extLst>
              <a:ext uri="{FF2B5EF4-FFF2-40B4-BE49-F238E27FC236}">
                <a16:creationId xmlns:a16="http://schemas.microsoft.com/office/drawing/2014/main" id="{B99C665D-AB18-4AF0-9FDC-277C22DF744D}"/>
              </a:ext>
            </a:extLst>
          </p:cNvPr>
          <p:cNvGraphicFramePr>
            <a:graphicFrameLocks/>
          </p:cNvGraphicFramePr>
          <p:nvPr>
            <p:extLst>
              <p:ext uri="{D42A27DB-BD31-4B8C-83A1-F6EECF244321}">
                <p14:modId xmlns:p14="http://schemas.microsoft.com/office/powerpoint/2010/main" val="1291311937"/>
              </p:ext>
            </p:extLst>
          </p:nvPr>
        </p:nvGraphicFramePr>
        <p:xfrm>
          <a:off x="405912" y="1443643"/>
          <a:ext cx="11380175" cy="4247681"/>
        </p:xfrm>
        <a:graphic>
          <a:graphicData uri="http://schemas.openxmlformats.org/drawingml/2006/table">
            <a:tbl>
              <a:tblPr firstRow="1" bandRow="1">
                <a:tableStyleId>{00A15C55-8517-42AA-B614-E9B94910E393}</a:tableStyleId>
              </a:tblPr>
              <a:tblGrid>
                <a:gridCol w="2506912">
                  <a:extLst>
                    <a:ext uri="{9D8B030D-6E8A-4147-A177-3AD203B41FA5}">
                      <a16:colId xmlns:a16="http://schemas.microsoft.com/office/drawing/2014/main" val="3156440979"/>
                    </a:ext>
                  </a:extLst>
                </a:gridCol>
                <a:gridCol w="1267609">
                  <a:extLst>
                    <a:ext uri="{9D8B030D-6E8A-4147-A177-3AD203B41FA5}">
                      <a16:colId xmlns:a16="http://schemas.microsoft.com/office/drawing/2014/main" val="364017100"/>
                    </a:ext>
                  </a:extLst>
                </a:gridCol>
                <a:gridCol w="1267609">
                  <a:extLst>
                    <a:ext uri="{9D8B030D-6E8A-4147-A177-3AD203B41FA5}">
                      <a16:colId xmlns:a16="http://schemas.microsoft.com/office/drawing/2014/main" val="3767996932"/>
                    </a:ext>
                  </a:extLst>
                </a:gridCol>
                <a:gridCol w="1267609">
                  <a:extLst>
                    <a:ext uri="{9D8B030D-6E8A-4147-A177-3AD203B41FA5}">
                      <a16:colId xmlns:a16="http://schemas.microsoft.com/office/drawing/2014/main" val="2350453072"/>
                    </a:ext>
                  </a:extLst>
                </a:gridCol>
                <a:gridCol w="1267609">
                  <a:extLst>
                    <a:ext uri="{9D8B030D-6E8A-4147-A177-3AD203B41FA5}">
                      <a16:colId xmlns:a16="http://schemas.microsoft.com/office/drawing/2014/main" val="826038877"/>
                    </a:ext>
                  </a:extLst>
                </a:gridCol>
                <a:gridCol w="1267609">
                  <a:extLst>
                    <a:ext uri="{9D8B030D-6E8A-4147-A177-3AD203B41FA5}">
                      <a16:colId xmlns:a16="http://schemas.microsoft.com/office/drawing/2014/main" val="1779570327"/>
                    </a:ext>
                  </a:extLst>
                </a:gridCol>
                <a:gridCol w="1267609">
                  <a:extLst>
                    <a:ext uri="{9D8B030D-6E8A-4147-A177-3AD203B41FA5}">
                      <a16:colId xmlns:a16="http://schemas.microsoft.com/office/drawing/2014/main" val="4097691152"/>
                    </a:ext>
                  </a:extLst>
                </a:gridCol>
                <a:gridCol w="1267609">
                  <a:extLst>
                    <a:ext uri="{9D8B030D-6E8A-4147-A177-3AD203B41FA5}">
                      <a16:colId xmlns:a16="http://schemas.microsoft.com/office/drawing/2014/main" val="1136831617"/>
                    </a:ext>
                  </a:extLst>
                </a:gridCol>
              </a:tblGrid>
              <a:tr h="1195635">
                <a:tc>
                  <a:txBody>
                    <a:bodyPr/>
                    <a:lstStyle/>
                    <a:p>
                      <a:pPr algn="ctr"/>
                      <a:r>
                        <a:rPr lang="en-US" sz="1800" dirty="0"/>
                        <a:t>Income Level</a:t>
                      </a:r>
                    </a:p>
                  </a:txBody>
                  <a:tcPr marL="70338" marR="70338" marT="35169" marB="35169" anchor="ctr"/>
                </a:tc>
                <a:tc>
                  <a:txBody>
                    <a:bodyPr/>
                    <a:lstStyle/>
                    <a:p>
                      <a:pPr algn="ctr"/>
                      <a:r>
                        <a:rPr lang="en-US" sz="1800" dirty="0"/>
                        <a:t>Amador County RHNA</a:t>
                      </a:r>
                    </a:p>
                  </a:txBody>
                  <a:tcPr marL="70338" marR="70338" marT="35169" marB="35169" anchor="ctr">
                    <a:solidFill>
                      <a:schemeClr val="accent5">
                        <a:lumMod val="75000"/>
                      </a:schemeClr>
                    </a:solidFill>
                  </a:tcPr>
                </a:tc>
                <a:tc>
                  <a:txBody>
                    <a:bodyPr/>
                    <a:lstStyle/>
                    <a:p>
                      <a:pPr algn="ctr"/>
                      <a:r>
                        <a:rPr lang="en-US" sz="1800" dirty="0"/>
                        <a:t>Amador City</a:t>
                      </a:r>
                    </a:p>
                  </a:txBody>
                  <a:tcPr marL="70338" marR="70338" marT="35169" marB="35169" anchor="ctr"/>
                </a:tc>
                <a:tc>
                  <a:txBody>
                    <a:bodyPr/>
                    <a:lstStyle/>
                    <a:p>
                      <a:pPr algn="ctr"/>
                      <a:r>
                        <a:rPr lang="en-US" sz="1800" dirty="0"/>
                        <a:t>Ione</a:t>
                      </a:r>
                    </a:p>
                  </a:txBody>
                  <a:tcPr marL="70338" marR="70338" marT="35169" marB="35169" anchor="ctr"/>
                </a:tc>
                <a:tc>
                  <a:txBody>
                    <a:bodyPr/>
                    <a:lstStyle/>
                    <a:p>
                      <a:pPr algn="ctr"/>
                      <a:r>
                        <a:rPr lang="en-US" sz="1800" dirty="0"/>
                        <a:t>Jackson</a:t>
                      </a:r>
                    </a:p>
                  </a:txBody>
                  <a:tcPr marL="70338" marR="70338" marT="35169" marB="35169" anchor="ctr"/>
                </a:tc>
                <a:tc>
                  <a:txBody>
                    <a:bodyPr/>
                    <a:lstStyle/>
                    <a:p>
                      <a:pPr algn="ctr"/>
                      <a:r>
                        <a:rPr lang="en-US" sz="1800" dirty="0"/>
                        <a:t>Plymouth</a:t>
                      </a:r>
                    </a:p>
                  </a:txBody>
                  <a:tcPr marL="70338" marR="70338" marT="35169" marB="35169" anchor="ctr"/>
                </a:tc>
                <a:tc>
                  <a:txBody>
                    <a:bodyPr/>
                    <a:lstStyle/>
                    <a:p>
                      <a:pPr algn="ctr"/>
                      <a:r>
                        <a:rPr lang="en-US" sz="1800" dirty="0"/>
                        <a:t>Sutter Creek</a:t>
                      </a:r>
                    </a:p>
                  </a:txBody>
                  <a:tcPr marL="70338" marR="70338" marT="35169" marB="35169" anchor="ctr"/>
                </a:tc>
                <a:tc>
                  <a:txBody>
                    <a:bodyPr/>
                    <a:lstStyle/>
                    <a:p>
                      <a:pPr algn="ctr"/>
                      <a:r>
                        <a:rPr lang="en-US" sz="1800" dirty="0"/>
                        <a:t>Unincorporated County</a:t>
                      </a:r>
                    </a:p>
                  </a:txBody>
                  <a:tcPr marL="70338" marR="70338" marT="35169" marB="35169" anchor="ctr"/>
                </a:tc>
                <a:extLst>
                  <a:ext uri="{0D108BD9-81ED-4DB2-BD59-A6C34878D82A}">
                    <a16:rowId xmlns:a16="http://schemas.microsoft.com/office/drawing/2014/main" val="88964504"/>
                  </a:ext>
                </a:extLst>
              </a:tr>
              <a:tr h="63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Very Low-Income </a:t>
                      </a:r>
                      <a:br>
                        <a:rPr lang="en-US" sz="1700" dirty="0"/>
                      </a:br>
                      <a:r>
                        <a:rPr lang="en-US" sz="1700" dirty="0"/>
                        <a:t>(0-50% AMI)</a:t>
                      </a:r>
                    </a:p>
                  </a:txBody>
                  <a:tcPr marL="70338" marR="70338" marT="35169" marB="35169"/>
                </a:tc>
                <a:tc>
                  <a:txBody>
                    <a:bodyPr/>
                    <a:lstStyle/>
                    <a:p>
                      <a:pPr marL="0" marR="0" algn="ctr">
                        <a:spcBef>
                          <a:spcPts val="0"/>
                        </a:spcBef>
                        <a:spcAft>
                          <a:spcPts val="0"/>
                        </a:spcAft>
                      </a:pPr>
                      <a:r>
                        <a:rPr lang="en-US" sz="1700" dirty="0">
                          <a:solidFill>
                            <a:srgbClr val="000000"/>
                          </a:solidFill>
                          <a:effectLst/>
                        </a:rPr>
                        <a:t>189</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30</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27</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7</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15</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109</a:t>
                      </a:r>
                    </a:p>
                  </a:txBody>
                  <a:tcPr marL="68580" marR="68580" marT="0" marB="0" anchor="ctr"/>
                </a:tc>
                <a:extLst>
                  <a:ext uri="{0D108BD9-81ED-4DB2-BD59-A6C34878D82A}">
                    <a16:rowId xmlns:a16="http://schemas.microsoft.com/office/drawing/2014/main" val="1730938467"/>
                  </a:ext>
                </a:extLst>
              </a:tr>
              <a:tr h="672860">
                <a:tc>
                  <a:txBody>
                    <a:bodyPr/>
                    <a:lstStyle/>
                    <a:p>
                      <a:r>
                        <a:rPr lang="en-US" sz="1700" dirty="0"/>
                        <a:t>Low-Income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(50-80% AMI)</a:t>
                      </a:r>
                    </a:p>
                  </a:txBody>
                  <a:tcPr marL="70338" marR="70338" marT="35169" marB="35169"/>
                </a:tc>
                <a:tc>
                  <a:txBody>
                    <a:bodyPr/>
                    <a:lstStyle/>
                    <a:p>
                      <a:pPr marL="0" marR="0" algn="ctr">
                        <a:spcBef>
                          <a:spcPts val="0"/>
                        </a:spcBef>
                        <a:spcAft>
                          <a:spcPts val="0"/>
                        </a:spcAft>
                      </a:pPr>
                      <a:r>
                        <a:rPr lang="en-US" sz="1700" dirty="0">
                          <a:solidFill>
                            <a:srgbClr val="000000"/>
                          </a:solidFill>
                          <a:effectLst/>
                        </a:rPr>
                        <a:t>123</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20</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23</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5</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12</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62</a:t>
                      </a:r>
                    </a:p>
                  </a:txBody>
                  <a:tcPr marL="68580" marR="68580" marT="0" marB="0" anchor="ctr"/>
                </a:tc>
                <a:extLst>
                  <a:ext uri="{0D108BD9-81ED-4DB2-BD59-A6C34878D82A}">
                    <a16:rowId xmlns:a16="http://schemas.microsoft.com/office/drawing/2014/main" val="1492188247"/>
                  </a:ext>
                </a:extLst>
              </a:tr>
              <a:tr h="655608">
                <a:tc>
                  <a:txBody>
                    <a:bodyPr/>
                    <a:lstStyle/>
                    <a:p>
                      <a:r>
                        <a:rPr lang="en-US" sz="1700" dirty="0"/>
                        <a:t>Moderate-Income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(80-120% AMI)</a:t>
                      </a:r>
                    </a:p>
                  </a:txBody>
                  <a:tcPr marL="70338" marR="70338" marT="35169" marB="35169"/>
                </a:tc>
                <a:tc>
                  <a:txBody>
                    <a:bodyPr/>
                    <a:lstStyle/>
                    <a:p>
                      <a:pPr marL="0" marR="0" algn="ctr">
                        <a:spcBef>
                          <a:spcPts val="0"/>
                        </a:spcBef>
                        <a:spcAft>
                          <a:spcPts val="0"/>
                        </a:spcAft>
                      </a:pPr>
                      <a:r>
                        <a:rPr lang="en-US" sz="1700" dirty="0">
                          <a:solidFill>
                            <a:srgbClr val="000000"/>
                          </a:solidFill>
                          <a:effectLst/>
                        </a:rPr>
                        <a:t>140</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25</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24</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5</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13</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72</a:t>
                      </a:r>
                    </a:p>
                  </a:txBody>
                  <a:tcPr marL="68580" marR="68580" marT="0" marB="0" anchor="ctr"/>
                </a:tc>
                <a:extLst>
                  <a:ext uri="{0D108BD9-81ED-4DB2-BD59-A6C34878D82A}">
                    <a16:rowId xmlns:a16="http://schemas.microsoft.com/office/drawing/2014/main" val="2007554764"/>
                  </a:ext>
                </a:extLst>
              </a:tr>
              <a:tr h="741871">
                <a:tc>
                  <a:txBody>
                    <a:bodyPr/>
                    <a:lstStyle/>
                    <a:p>
                      <a:r>
                        <a:rPr lang="en-US" sz="1700" dirty="0"/>
                        <a:t>Above Moderate-Income (&gt;120% AMI)</a:t>
                      </a:r>
                    </a:p>
                  </a:txBody>
                  <a:tcPr marL="70338" marR="70338" marT="35169" marB="35169"/>
                </a:tc>
                <a:tc>
                  <a:txBody>
                    <a:bodyPr/>
                    <a:lstStyle/>
                    <a:p>
                      <a:pPr marL="0" marR="0" algn="ctr">
                        <a:spcBef>
                          <a:spcPts val="0"/>
                        </a:spcBef>
                        <a:spcAft>
                          <a:spcPts val="0"/>
                        </a:spcAft>
                      </a:pPr>
                      <a:r>
                        <a:rPr lang="en-US" sz="1700" dirty="0">
                          <a:solidFill>
                            <a:srgbClr val="000000"/>
                          </a:solidFill>
                          <a:effectLst/>
                        </a:rPr>
                        <a:t>289</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2</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42</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64</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13</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34</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134</a:t>
                      </a:r>
                    </a:p>
                  </a:txBody>
                  <a:tcPr marL="68580" marR="68580" marT="0" marB="0" anchor="ctr"/>
                </a:tc>
                <a:extLst>
                  <a:ext uri="{0D108BD9-81ED-4DB2-BD59-A6C34878D82A}">
                    <a16:rowId xmlns:a16="http://schemas.microsoft.com/office/drawing/2014/main" val="3074936575"/>
                  </a:ext>
                </a:extLst>
              </a:tr>
              <a:tr h="351574">
                <a:tc>
                  <a:txBody>
                    <a:bodyPr/>
                    <a:lstStyle/>
                    <a:p>
                      <a:pPr algn="r"/>
                      <a:r>
                        <a:rPr lang="en-US" sz="1700" b="1" dirty="0"/>
                        <a:t>Total</a:t>
                      </a:r>
                    </a:p>
                  </a:txBody>
                  <a:tcPr marL="70338" marR="70338" marT="35169" marB="35169"/>
                </a:tc>
                <a:tc>
                  <a:txBody>
                    <a:bodyPr/>
                    <a:lstStyle/>
                    <a:p>
                      <a:pPr marL="0" marR="0" algn="ctr">
                        <a:spcBef>
                          <a:spcPts val="0"/>
                        </a:spcBef>
                        <a:spcAft>
                          <a:spcPts val="0"/>
                        </a:spcAft>
                      </a:pPr>
                      <a:r>
                        <a:rPr lang="en-US" sz="1700" b="1" dirty="0">
                          <a:solidFill>
                            <a:srgbClr val="000000"/>
                          </a:solidFill>
                          <a:effectLst/>
                        </a:rPr>
                        <a:t>741</a:t>
                      </a:r>
                      <a:endParaRPr lang="en-US" sz="17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5</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117</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138</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30</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74</a:t>
                      </a:r>
                    </a:p>
                  </a:txBody>
                  <a:tcPr marL="68580" marR="68580" marT="0" marB="0" anchor="ctr"/>
                </a:tc>
                <a:tc>
                  <a:txBody>
                    <a:bodyPr/>
                    <a:lstStyle/>
                    <a:p>
                      <a:pPr marL="0" marR="0" algn="ctr">
                        <a:spcBef>
                          <a:spcPts val="0"/>
                        </a:spcBef>
                        <a:spcAft>
                          <a:spcPts val="0"/>
                        </a:spcAft>
                      </a:pPr>
                      <a:r>
                        <a:rPr lang="en-US" sz="1700" dirty="0">
                          <a:solidFill>
                            <a:srgbClr val="000000"/>
                          </a:solidFill>
                          <a:effectLst/>
                          <a:latin typeface="+mn-lt"/>
                          <a:ea typeface="Times New Roman" panose="02020603050405020304" pitchFamily="18" charset="0"/>
                          <a:cs typeface="Times New Roman" panose="02020603050405020304" pitchFamily="18" charset="0"/>
                        </a:rPr>
                        <a:t>377</a:t>
                      </a:r>
                    </a:p>
                  </a:txBody>
                  <a:tcPr marL="68580" marR="68580" marT="0" marB="0" anchor="ctr"/>
                </a:tc>
                <a:extLst>
                  <a:ext uri="{0D108BD9-81ED-4DB2-BD59-A6C34878D82A}">
                    <a16:rowId xmlns:a16="http://schemas.microsoft.com/office/drawing/2014/main" val="3601462596"/>
                  </a:ext>
                </a:extLst>
              </a:tr>
            </a:tbl>
          </a:graphicData>
        </a:graphic>
      </p:graphicFrame>
    </p:spTree>
    <p:extLst>
      <p:ext uri="{BB962C8B-B14F-4D97-AF65-F5344CB8AC3E}">
        <p14:creationId xmlns:p14="http://schemas.microsoft.com/office/powerpoint/2010/main" val="297569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08B6-BD9A-4E41-AE03-D9A25E846ABB}"/>
              </a:ext>
            </a:extLst>
          </p:cNvPr>
          <p:cNvSpPr>
            <a:spLocks noGrp="1"/>
          </p:cNvSpPr>
          <p:nvPr>
            <p:ph type="ctrTitle"/>
          </p:nvPr>
        </p:nvSpPr>
        <p:spPr/>
        <p:txBody>
          <a:bodyPr/>
          <a:lstStyle/>
          <a:p>
            <a:r>
              <a:rPr lang="en-US" dirty="0"/>
              <a:t>Inventory of Residential Sites</a:t>
            </a:r>
          </a:p>
        </p:txBody>
      </p:sp>
      <p:sp>
        <p:nvSpPr>
          <p:cNvPr id="4" name="Subtitle 3">
            <a:extLst>
              <a:ext uri="{FF2B5EF4-FFF2-40B4-BE49-F238E27FC236}">
                <a16:creationId xmlns:a16="http://schemas.microsoft.com/office/drawing/2014/main" id="{8FF6D936-DDDB-4E36-98A5-0749B4C0E7D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2607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6A18-2BB3-4B45-8EB2-226BE14230F5}"/>
              </a:ext>
            </a:extLst>
          </p:cNvPr>
          <p:cNvSpPr>
            <a:spLocks noGrp="1"/>
          </p:cNvSpPr>
          <p:nvPr>
            <p:ph type="title"/>
          </p:nvPr>
        </p:nvSpPr>
        <p:spPr>
          <a:xfrm>
            <a:off x="130630" y="1763486"/>
            <a:ext cx="3211284" cy="3385457"/>
          </a:xfrm>
        </p:spPr>
        <p:txBody>
          <a:bodyPr>
            <a:normAutofit/>
          </a:bodyPr>
          <a:lstStyle/>
          <a:p>
            <a:pPr>
              <a:lnSpc>
                <a:spcPct val="90000"/>
              </a:lnSpc>
            </a:pPr>
            <a:br>
              <a:rPr lang="en-US" sz="3100" dirty="0">
                <a:solidFill>
                  <a:srgbClr val="FFFFFF"/>
                </a:solidFill>
              </a:rPr>
            </a:br>
            <a:r>
              <a:rPr lang="en-US" sz="3100" dirty="0">
                <a:solidFill>
                  <a:srgbClr val="FFFFFF"/>
                </a:solidFill>
              </a:rPr>
              <a:t>Housing Element Site Inventory Guidebook</a:t>
            </a:r>
            <a:br>
              <a:rPr lang="en-US" sz="3100" dirty="0">
                <a:solidFill>
                  <a:srgbClr val="FFFFFF"/>
                </a:solidFill>
              </a:rPr>
            </a:br>
            <a:endParaRPr lang="en-US" sz="3100" dirty="0">
              <a:solidFill>
                <a:srgbClr val="FFFFFF"/>
              </a:solidFill>
            </a:endParaRPr>
          </a:p>
        </p:txBody>
      </p:sp>
      <p:sp>
        <p:nvSpPr>
          <p:cNvPr id="3" name="Content Placeholder 2">
            <a:extLst>
              <a:ext uri="{FF2B5EF4-FFF2-40B4-BE49-F238E27FC236}">
                <a16:creationId xmlns:a16="http://schemas.microsoft.com/office/drawing/2014/main" id="{2B1AD995-005B-4406-9F06-2FA4073C6370}"/>
              </a:ext>
            </a:extLst>
          </p:cNvPr>
          <p:cNvSpPr>
            <a:spLocks noGrp="1"/>
          </p:cNvSpPr>
          <p:nvPr>
            <p:ph idx="1"/>
          </p:nvPr>
        </p:nvSpPr>
        <p:spPr>
          <a:xfrm>
            <a:off x="3820886" y="801866"/>
            <a:ext cx="7228113" cy="5230634"/>
          </a:xfrm>
        </p:spPr>
        <p:txBody>
          <a:bodyPr anchor="ctr">
            <a:normAutofit/>
          </a:bodyPr>
          <a:lstStyle/>
          <a:p>
            <a:r>
              <a:rPr lang="en-US" sz="2600" dirty="0"/>
              <a:t>One of the most challenging components of the housing element is the sites inventory. </a:t>
            </a:r>
          </a:p>
          <a:p>
            <a:r>
              <a:rPr lang="en-US" sz="2600" dirty="0"/>
              <a:t>The County and each City must demonstrate enough land, zoned at suitable densities, to accommodate the allocations. </a:t>
            </a:r>
          </a:p>
          <a:p>
            <a:r>
              <a:rPr lang="en-US" sz="2600" dirty="0"/>
              <a:t>If the City does not have adequate sites, it must include a program to rezone adequate sites within 1 year of Housing Element adoption.</a:t>
            </a:r>
          </a:p>
          <a:p>
            <a:pPr marL="0" indent="0">
              <a:buNone/>
            </a:pPr>
            <a:endParaRPr lang="en-US" sz="2400" dirty="0">
              <a:solidFill>
                <a:srgbClr val="000000"/>
              </a:solidFill>
            </a:endParaRPr>
          </a:p>
        </p:txBody>
      </p:sp>
    </p:spTree>
    <p:extLst>
      <p:ext uri="{BB962C8B-B14F-4D97-AF65-F5344CB8AC3E}">
        <p14:creationId xmlns:p14="http://schemas.microsoft.com/office/powerpoint/2010/main" val="378903902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EEB1-CA61-416C-85DE-E32BC17A62AF}"/>
              </a:ext>
            </a:extLst>
          </p:cNvPr>
          <p:cNvSpPr>
            <a:spLocks noGrp="1"/>
          </p:cNvSpPr>
          <p:nvPr>
            <p:ph type="title"/>
          </p:nvPr>
        </p:nvSpPr>
        <p:spPr>
          <a:xfrm>
            <a:off x="174172" y="1137765"/>
            <a:ext cx="2993572" cy="4502198"/>
          </a:xfrm>
        </p:spPr>
        <p:txBody>
          <a:bodyPr>
            <a:normAutofit/>
          </a:bodyPr>
          <a:lstStyle/>
          <a:p>
            <a:r>
              <a:rPr lang="en-US" sz="3300" dirty="0">
                <a:solidFill>
                  <a:srgbClr val="FFFFFF"/>
                </a:solidFill>
              </a:rPr>
              <a:t>Site Inventory Guidebook</a:t>
            </a:r>
          </a:p>
        </p:txBody>
      </p:sp>
      <p:sp>
        <p:nvSpPr>
          <p:cNvPr id="3" name="Content Placeholder 2">
            <a:extLst>
              <a:ext uri="{FF2B5EF4-FFF2-40B4-BE49-F238E27FC236}">
                <a16:creationId xmlns:a16="http://schemas.microsoft.com/office/drawing/2014/main" id="{2994FBBD-0F7D-4F9E-8FE7-BE4B20EEC26F}"/>
              </a:ext>
            </a:extLst>
          </p:cNvPr>
          <p:cNvSpPr>
            <a:spLocks noGrp="1"/>
          </p:cNvSpPr>
          <p:nvPr>
            <p:ph idx="1"/>
          </p:nvPr>
        </p:nvSpPr>
        <p:spPr>
          <a:xfrm>
            <a:off x="3875314" y="686863"/>
            <a:ext cx="7598229" cy="5475129"/>
          </a:xfrm>
        </p:spPr>
        <p:txBody>
          <a:bodyPr anchor="ctr">
            <a:normAutofit/>
          </a:bodyPr>
          <a:lstStyle/>
          <a:p>
            <a:pPr>
              <a:lnSpc>
                <a:spcPct val="90000"/>
              </a:lnSpc>
            </a:pPr>
            <a:r>
              <a:rPr lang="en-US" sz="2400" dirty="0"/>
              <a:t>On June 10, 2020, HCD released the “Housing Element Site Inventory Guidebook” to assist jurisdictions and interested parties with the development of the site inventory for 6th Cycle Housing Elements. </a:t>
            </a:r>
          </a:p>
          <a:p>
            <a:pPr>
              <a:lnSpc>
                <a:spcPct val="90000"/>
              </a:lnSpc>
            </a:pPr>
            <a:r>
              <a:rPr lang="en-US" sz="2400" dirty="0"/>
              <a:t>While the specific requirements of sites inventories are detailed in statute and in the HCD Building Blocks website, this guidebook provides a much more technical workflow for jurisdictions and includes how HCD will be interpreting the many changes to State law in the last five years. </a:t>
            </a:r>
          </a:p>
          <a:p>
            <a:pPr>
              <a:lnSpc>
                <a:spcPct val="90000"/>
              </a:lnSpc>
            </a:pPr>
            <a:r>
              <a:rPr lang="en-US" sz="2400" dirty="0"/>
              <a:t>The sites inventory is one of the critical components required as a part of housing element updates. It is where local governments must demonstrate suitable land, zoned at suitable densities, to accommodate the RHNA.</a:t>
            </a:r>
          </a:p>
          <a:p>
            <a:pPr>
              <a:lnSpc>
                <a:spcPct val="90000"/>
              </a:lnSpc>
            </a:pPr>
            <a:endParaRPr lang="en-US" sz="2000" dirty="0"/>
          </a:p>
        </p:txBody>
      </p:sp>
    </p:spTree>
    <p:extLst>
      <p:ext uri="{BB962C8B-B14F-4D97-AF65-F5344CB8AC3E}">
        <p14:creationId xmlns:p14="http://schemas.microsoft.com/office/powerpoint/2010/main" val="394809580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08B6-BD9A-4E41-AE03-D9A25E846ABB}"/>
              </a:ext>
            </a:extLst>
          </p:cNvPr>
          <p:cNvSpPr>
            <a:spLocks noGrp="1"/>
          </p:cNvSpPr>
          <p:nvPr>
            <p:ph type="ctrTitle"/>
          </p:nvPr>
        </p:nvSpPr>
        <p:spPr/>
        <p:txBody>
          <a:bodyPr/>
          <a:lstStyle/>
          <a:p>
            <a:r>
              <a:rPr lang="en-US" dirty="0"/>
              <a:t>Q&amp;A: RHNA and Housing Sites</a:t>
            </a:r>
          </a:p>
        </p:txBody>
      </p:sp>
      <p:sp>
        <p:nvSpPr>
          <p:cNvPr id="4" name="Subtitle 3">
            <a:extLst>
              <a:ext uri="{FF2B5EF4-FFF2-40B4-BE49-F238E27FC236}">
                <a16:creationId xmlns:a16="http://schemas.microsoft.com/office/drawing/2014/main" id="{4749148E-351D-4AA3-B52A-0DD75D0C92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2488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08B6-BD9A-4E41-AE03-D9A25E846ABB}"/>
              </a:ext>
            </a:extLst>
          </p:cNvPr>
          <p:cNvSpPr>
            <a:spLocks noGrp="1"/>
          </p:cNvSpPr>
          <p:nvPr>
            <p:ph type="ctrTitle"/>
          </p:nvPr>
        </p:nvSpPr>
        <p:spPr/>
        <p:txBody>
          <a:bodyPr/>
          <a:lstStyle/>
          <a:p>
            <a:r>
              <a:rPr lang="en-US" dirty="0"/>
              <a:t>Community Profile</a:t>
            </a:r>
          </a:p>
        </p:txBody>
      </p:sp>
      <p:sp>
        <p:nvSpPr>
          <p:cNvPr id="4" name="Subtitle 3">
            <a:extLst>
              <a:ext uri="{FF2B5EF4-FFF2-40B4-BE49-F238E27FC236}">
                <a16:creationId xmlns:a16="http://schemas.microsoft.com/office/drawing/2014/main" id="{4749148E-351D-4AA3-B52A-0DD75D0C92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2620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C64D-7D19-483C-8BB0-D8DE523D623E}"/>
              </a:ext>
            </a:extLst>
          </p:cNvPr>
          <p:cNvSpPr>
            <a:spLocks noGrp="1"/>
          </p:cNvSpPr>
          <p:nvPr>
            <p:ph type="title"/>
          </p:nvPr>
        </p:nvSpPr>
        <p:spPr/>
        <p:txBody>
          <a:bodyPr/>
          <a:lstStyle/>
          <a:p>
            <a:r>
              <a:rPr lang="en-US" dirty="0"/>
              <a:t>Local Housing Facts: Population Growth Trends </a:t>
            </a:r>
          </a:p>
        </p:txBody>
      </p:sp>
      <p:sp>
        <p:nvSpPr>
          <p:cNvPr id="7" name="TextBox 6">
            <a:extLst>
              <a:ext uri="{FF2B5EF4-FFF2-40B4-BE49-F238E27FC236}">
                <a16:creationId xmlns:a16="http://schemas.microsoft.com/office/drawing/2014/main" id="{BA618F0A-3623-4361-8FA1-4BECB9398D6B}"/>
              </a:ext>
            </a:extLst>
          </p:cNvPr>
          <p:cNvSpPr txBox="1"/>
          <p:nvPr/>
        </p:nvSpPr>
        <p:spPr>
          <a:xfrm>
            <a:off x="1274860" y="5991336"/>
            <a:ext cx="3171038" cy="261610"/>
          </a:xfrm>
          <a:prstGeom prst="rect">
            <a:avLst/>
          </a:prstGeom>
          <a:noFill/>
        </p:spPr>
        <p:txBody>
          <a:bodyPr wrap="square" rtlCol="0">
            <a:spAutoFit/>
          </a:bodyPr>
          <a:lstStyle/>
          <a:p>
            <a:r>
              <a:rPr lang="en-US" sz="1100" dirty="0"/>
              <a:t>Source: DOF E-5 ; DOF E-8.</a:t>
            </a:r>
          </a:p>
        </p:txBody>
      </p:sp>
      <p:graphicFrame>
        <p:nvGraphicFramePr>
          <p:cNvPr id="13" name="Chart 12">
            <a:extLst>
              <a:ext uri="{FF2B5EF4-FFF2-40B4-BE49-F238E27FC236}">
                <a16:creationId xmlns:a16="http://schemas.microsoft.com/office/drawing/2014/main" id="{483AFCEF-A9FA-43E4-ACB4-1D9963865FBC}"/>
              </a:ext>
            </a:extLst>
          </p:cNvPr>
          <p:cNvGraphicFramePr>
            <a:graphicFrameLocks/>
          </p:cNvGraphicFramePr>
          <p:nvPr>
            <p:extLst>
              <p:ext uri="{D42A27DB-BD31-4B8C-83A1-F6EECF244321}">
                <p14:modId xmlns:p14="http://schemas.microsoft.com/office/powerpoint/2010/main" val="4208105167"/>
              </p:ext>
            </p:extLst>
          </p:nvPr>
        </p:nvGraphicFramePr>
        <p:xfrm>
          <a:off x="661851" y="1049384"/>
          <a:ext cx="8039115" cy="484475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a:extLst>
              <a:ext uri="{FF2B5EF4-FFF2-40B4-BE49-F238E27FC236}">
                <a16:creationId xmlns:a16="http://schemas.microsoft.com/office/drawing/2014/main" id="{BE660D84-6933-4BF5-BE48-510B3C45CA0E}"/>
              </a:ext>
            </a:extLst>
          </p:cNvPr>
          <p:cNvSpPr txBox="1">
            <a:spLocks/>
          </p:cNvSpPr>
          <p:nvPr/>
        </p:nvSpPr>
        <p:spPr>
          <a:xfrm>
            <a:off x="8700966" y="1436914"/>
            <a:ext cx="3245512" cy="4371703"/>
          </a:xfrm>
          <a:prstGeom prst="rect">
            <a:avLst/>
          </a:prstGeom>
          <a:solidFill>
            <a:schemeClr val="accent3">
              <a:lumMod val="20000"/>
              <a:lumOff val="80000"/>
            </a:schemeClr>
          </a:solidFill>
        </p:spPr>
        <p:txBody>
          <a:bodyPr>
            <a:normAutofit/>
          </a:bodyPr>
          <a:lstStyle>
            <a:lvl1pPr marL="182880" indent="-182880" algn="l" defTabSz="914400" rtl="0" eaLnBrk="1" latinLnBrk="0" hangingPunct="1">
              <a:lnSpc>
                <a:spcPct val="90000"/>
              </a:lnSpc>
              <a:spcBef>
                <a:spcPts val="1200"/>
              </a:spcBef>
              <a:buClr>
                <a:schemeClr val="accent1"/>
              </a:buClr>
              <a:buSzPct val="125000"/>
              <a:buFont typeface="Wingdings 2" pitchFamily="18" charset="2"/>
              <a:buChar char=""/>
              <a:defRPr sz="2400" kern="1200">
                <a:solidFill>
                  <a:schemeClr val="accent4">
                    <a:lumMod val="7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2200" kern="1200">
                <a:solidFill>
                  <a:schemeClr val="accent4">
                    <a:lumMod val="7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800" kern="1200">
                <a:solidFill>
                  <a:schemeClr val="accent4">
                    <a:lumMod val="7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Aft>
                <a:spcPts val="769"/>
              </a:spcAft>
              <a:buClr>
                <a:schemeClr val="bg2">
                  <a:lumMod val="25000"/>
                </a:schemeClr>
              </a:buClr>
              <a:buNone/>
            </a:pPr>
            <a:r>
              <a:rPr lang="en-US" b="1" dirty="0">
                <a:solidFill>
                  <a:schemeClr val="tx1"/>
                </a:solidFill>
              </a:rPr>
              <a:t>2021 Population</a:t>
            </a:r>
          </a:p>
          <a:p>
            <a:pPr marL="0" indent="0">
              <a:spcAft>
                <a:spcPts val="769"/>
              </a:spcAft>
              <a:buClr>
                <a:schemeClr val="bg2">
                  <a:lumMod val="25000"/>
                </a:schemeClr>
              </a:buClr>
              <a:buNone/>
            </a:pPr>
            <a:r>
              <a:rPr lang="en-US" sz="1600" dirty="0">
                <a:solidFill>
                  <a:schemeClr val="tx1"/>
                </a:solidFill>
              </a:rPr>
              <a:t>Amador County: 37,377 </a:t>
            </a:r>
          </a:p>
          <a:p>
            <a:pPr marL="0" indent="0">
              <a:spcAft>
                <a:spcPts val="769"/>
              </a:spcAft>
              <a:buClr>
                <a:schemeClr val="bg2">
                  <a:lumMod val="25000"/>
                </a:schemeClr>
              </a:buClr>
              <a:buNone/>
            </a:pPr>
            <a:r>
              <a:rPr lang="en-US" sz="1600" dirty="0">
                <a:solidFill>
                  <a:schemeClr val="tx1"/>
                </a:solidFill>
              </a:rPr>
              <a:t>Amador City: 153</a:t>
            </a:r>
          </a:p>
          <a:p>
            <a:pPr marL="0" indent="0">
              <a:spcAft>
                <a:spcPts val="769"/>
              </a:spcAft>
              <a:buClr>
                <a:schemeClr val="bg2">
                  <a:lumMod val="25000"/>
                </a:schemeClr>
              </a:buClr>
              <a:buNone/>
            </a:pPr>
            <a:r>
              <a:rPr lang="en-US" sz="1600" dirty="0">
                <a:solidFill>
                  <a:schemeClr val="tx1"/>
                </a:solidFill>
              </a:rPr>
              <a:t>Ione: 7,712 </a:t>
            </a:r>
          </a:p>
          <a:p>
            <a:pPr marL="0" indent="0">
              <a:spcAft>
                <a:spcPts val="769"/>
              </a:spcAft>
              <a:buClr>
                <a:schemeClr val="bg2">
                  <a:lumMod val="25000"/>
                </a:schemeClr>
              </a:buClr>
              <a:buNone/>
            </a:pPr>
            <a:r>
              <a:rPr lang="en-US" sz="1600" dirty="0">
                <a:solidFill>
                  <a:schemeClr val="tx1"/>
                </a:solidFill>
              </a:rPr>
              <a:t>Jackson:  4,621 </a:t>
            </a:r>
          </a:p>
          <a:p>
            <a:pPr marL="0" indent="0">
              <a:spcAft>
                <a:spcPts val="769"/>
              </a:spcAft>
              <a:buClr>
                <a:schemeClr val="bg2">
                  <a:lumMod val="25000"/>
                </a:schemeClr>
              </a:buClr>
              <a:buNone/>
            </a:pPr>
            <a:r>
              <a:rPr lang="en-US" sz="1600" dirty="0">
                <a:solidFill>
                  <a:schemeClr val="tx1"/>
                </a:solidFill>
              </a:rPr>
              <a:t>Plymouth:  950 </a:t>
            </a:r>
          </a:p>
          <a:p>
            <a:pPr marL="0" indent="0">
              <a:spcAft>
                <a:spcPts val="769"/>
              </a:spcAft>
              <a:buClr>
                <a:schemeClr val="bg2">
                  <a:lumMod val="25000"/>
                </a:schemeClr>
              </a:buClr>
              <a:buNone/>
            </a:pPr>
            <a:r>
              <a:rPr lang="en-US" sz="1600" dirty="0">
                <a:solidFill>
                  <a:schemeClr val="tx1"/>
                </a:solidFill>
              </a:rPr>
              <a:t>Sutter Creek:  2,421 </a:t>
            </a:r>
          </a:p>
          <a:p>
            <a:pPr marL="0" indent="0">
              <a:spcAft>
                <a:spcPts val="769"/>
              </a:spcAft>
              <a:buClr>
                <a:schemeClr val="bg2">
                  <a:lumMod val="25000"/>
                </a:schemeClr>
              </a:buClr>
              <a:buNone/>
            </a:pPr>
            <a:r>
              <a:rPr lang="en-US" sz="1600" dirty="0">
                <a:solidFill>
                  <a:schemeClr val="tx1"/>
                </a:solidFill>
              </a:rPr>
              <a:t>Unincorporated County:  21,520 </a:t>
            </a:r>
          </a:p>
        </p:txBody>
      </p:sp>
    </p:spTree>
    <p:extLst>
      <p:ext uri="{BB962C8B-B14F-4D97-AF65-F5344CB8AC3E}">
        <p14:creationId xmlns:p14="http://schemas.microsoft.com/office/powerpoint/2010/main" val="165052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C64D-7D19-483C-8BB0-D8DE523D623E}"/>
              </a:ext>
            </a:extLst>
          </p:cNvPr>
          <p:cNvSpPr>
            <a:spLocks noGrp="1"/>
          </p:cNvSpPr>
          <p:nvPr>
            <p:ph type="title"/>
          </p:nvPr>
        </p:nvSpPr>
        <p:spPr/>
        <p:txBody>
          <a:bodyPr/>
          <a:lstStyle/>
          <a:p>
            <a:r>
              <a:rPr lang="en-US" dirty="0"/>
              <a:t>Local Housing Facts: Housing Growth Trends </a:t>
            </a:r>
          </a:p>
        </p:txBody>
      </p:sp>
      <p:sp>
        <p:nvSpPr>
          <p:cNvPr id="7" name="TextBox 6">
            <a:extLst>
              <a:ext uri="{FF2B5EF4-FFF2-40B4-BE49-F238E27FC236}">
                <a16:creationId xmlns:a16="http://schemas.microsoft.com/office/drawing/2014/main" id="{BA618F0A-3623-4361-8FA1-4BECB9398D6B}"/>
              </a:ext>
            </a:extLst>
          </p:cNvPr>
          <p:cNvSpPr txBox="1"/>
          <p:nvPr/>
        </p:nvSpPr>
        <p:spPr>
          <a:xfrm>
            <a:off x="1012415" y="5999139"/>
            <a:ext cx="3171038" cy="261610"/>
          </a:xfrm>
          <a:prstGeom prst="rect">
            <a:avLst/>
          </a:prstGeom>
          <a:noFill/>
        </p:spPr>
        <p:txBody>
          <a:bodyPr wrap="square" rtlCol="0">
            <a:spAutoFit/>
          </a:bodyPr>
          <a:lstStyle/>
          <a:p>
            <a:r>
              <a:rPr lang="en-US" sz="1100" dirty="0"/>
              <a:t>Source: DOF E-5 ; DOF E-8.</a:t>
            </a:r>
          </a:p>
        </p:txBody>
      </p:sp>
      <p:graphicFrame>
        <p:nvGraphicFramePr>
          <p:cNvPr id="6" name="Chart 5">
            <a:extLst>
              <a:ext uri="{FF2B5EF4-FFF2-40B4-BE49-F238E27FC236}">
                <a16:creationId xmlns:a16="http://schemas.microsoft.com/office/drawing/2014/main" id="{898C9F4C-F577-4117-94BE-7C528A1E720A}"/>
              </a:ext>
            </a:extLst>
          </p:cNvPr>
          <p:cNvGraphicFramePr>
            <a:graphicFrameLocks/>
          </p:cNvGraphicFramePr>
          <p:nvPr>
            <p:extLst>
              <p:ext uri="{D42A27DB-BD31-4B8C-83A1-F6EECF244321}">
                <p14:modId xmlns:p14="http://schemas.microsoft.com/office/powerpoint/2010/main" val="1172066391"/>
              </p:ext>
            </p:extLst>
          </p:nvPr>
        </p:nvGraphicFramePr>
        <p:xfrm>
          <a:off x="505339" y="1064029"/>
          <a:ext cx="7990268" cy="493511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a:extLst>
              <a:ext uri="{FF2B5EF4-FFF2-40B4-BE49-F238E27FC236}">
                <a16:creationId xmlns:a16="http://schemas.microsoft.com/office/drawing/2014/main" id="{07E5E892-6B97-4AAE-9CC1-A0826497421D}"/>
              </a:ext>
            </a:extLst>
          </p:cNvPr>
          <p:cNvSpPr txBox="1">
            <a:spLocks/>
          </p:cNvSpPr>
          <p:nvPr/>
        </p:nvSpPr>
        <p:spPr>
          <a:xfrm>
            <a:off x="8700966" y="1436914"/>
            <a:ext cx="3245512" cy="4371703"/>
          </a:xfrm>
          <a:prstGeom prst="rect">
            <a:avLst/>
          </a:prstGeom>
          <a:solidFill>
            <a:schemeClr val="accent5">
              <a:lumMod val="20000"/>
              <a:lumOff val="80000"/>
            </a:schemeClr>
          </a:solidFill>
        </p:spPr>
        <p:txBody>
          <a:bodyPr>
            <a:normAutofit/>
          </a:bodyPr>
          <a:lstStyle>
            <a:lvl1pPr marL="182880" indent="-182880" algn="l" defTabSz="914400" rtl="0" eaLnBrk="1" latinLnBrk="0" hangingPunct="1">
              <a:lnSpc>
                <a:spcPct val="90000"/>
              </a:lnSpc>
              <a:spcBef>
                <a:spcPts val="1200"/>
              </a:spcBef>
              <a:buClr>
                <a:schemeClr val="accent1"/>
              </a:buClr>
              <a:buSzPct val="125000"/>
              <a:buFont typeface="Wingdings 2" pitchFamily="18" charset="2"/>
              <a:buChar char=""/>
              <a:defRPr sz="2400" kern="1200">
                <a:solidFill>
                  <a:schemeClr val="accent4">
                    <a:lumMod val="7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2200" kern="1200">
                <a:solidFill>
                  <a:schemeClr val="accent4">
                    <a:lumMod val="7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800" kern="1200">
                <a:solidFill>
                  <a:schemeClr val="accent4">
                    <a:lumMod val="7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SzPct val="125000"/>
              <a:buFont typeface="Wingdings 2" pitchFamily="18" charset="2"/>
              <a:buChar char=""/>
              <a:defRPr sz="14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Aft>
                <a:spcPts val="769"/>
              </a:spcAft>
              <a:buClr>
                <a:schemeClr val="bg2">
                  <a:lumMod val="25000"/>
                </a:schemeClr>
              </a:buClr>
              <a:buNone/>
            </a:pPr>
            <a:r>
              <a:rPr lang="en-US" b="1" dirty="0">
                <a:solidFill>
                  <a:schemeClr val="tx1"/>
                </a:solidFill>
              </a:rPr>
              <a:t>2021 Households</a:t>
            </a:r>
          </a:p>
          <a:p>
            <a:pPr marL="0" indent="0">
              <a:spcAft>
                <a:spcPts val="769"/>
              </a:spcAft>
              <a:buClr>
                <a:schemeClr val="bg2">
                  <a:lumMod val="25000"/>
                </a:schemeClr>
              </a:buClr>
              <a:buNone/>
            </a:pPr>
            <a:r>
              <a:rPr lang="en-US" sz="1600" dirty="0">
                <a:solidFill>
                  <a:schemeClr val="tx1"/>
                </a:solidFill>
              </a:rPr>
              <a:t>Amador County: 18,381 </a:t>
            </a:r>
          </a:p>
          <a:p>
            <a:pPr marL="0" indent="0">
              <a:spcAft>
                <a:spcPts val="769"/>
              </a:spcAft>
              <a:buClr>
                <a:schemeClr val="bg2">
                  <a:lumMod val="25000"/>
                </a:schemeClr>
              </a:buClr>
              <a:buNone/>
            </a:pPr>
            <a:r>
              <a:rPr lang="en-US" sz="1600" dirty="0">
                <a:solidFill>
                  <a:schemeClr val="tx1"/>
                </a:solidFill>
              </a:rPr>
              <a:t>Amador City:  110 </a:t>
            </a:r>
          </a:p>
          <a:p>
            <a:pPr marL="0" indent="0">
              <a:spcAft>
                <a:spcPts val="769"/>
              </a:spcAft>
              <a:buClr>
                <a:schemeClr val="bg2">
                  <a:lumMod val="25000"/>
                </a:schemeClr>
              </a:buClr>
              <a:buNone/>
            </a:pPr>
            <a:r>
              <a:rPr lang="en-US" sz="1600" dirty="0">
                <a:solidFill>
                  <a:schemeClr val="tx1"/>
                </a:solidFill>
              </a:rPr>
              <a:t>Ione: 1,816 </a:t>
            </a:r>
          </a:p>
          <a:p>
            <a:pPr marL="0" indent="0">
              <a:spcAft>
                <a:spcPts val="769"/>
              </a:spcAft>
              <a:buClr>
                <a:schemeClr val="bg2">
                  <a:lumMod val="25000"/>
                </a:schemeClr>
              </a:buClr>
              <a:buNone/>
            </a:pPr>
            <a:r>
              <a:rPr lang="en-US" sz="1600" dirty="0">
                <a:solidFill>
                  <a:schemeClr val="tx1"/>
                </a:solidFill>
              </a:rPr>
              <a:t>Jackson:  2,363 </a:t>
            </a:r>
          </a:p>
          <a:p>
            <a:pPr marL="0" indent="0">
              <a:spcAft>
                <a:spcPts val="769"/>
              </a:spcAft>
              <a:buClr>
                <a:schemeClr val="bg2">
                  <a:lumMod val="25000"/>
                </a:schemeClr>
              </a:buClr>
              <a:buNone/>
            </a:pPr>
            <a:r>
              <a:rPr lang="en-US" sz="1600" dirty="0">
                <a:solidFill>
                  <a:schemeClr val="tx1"/>
                </a:solidFill>
              </a:rPr>
              <a:t>Plymouth: 500 </a:t>
            </a:r>
          </a:p>
          <a:p>
            <a:pPr marL="0" indent="0">
              <a:spcAft>
                <a:spcPts val="769"/>
              </a:spcAft>
              <a:buClr>
                <a:schemeClr val="bg2">
                  <a:lumMod val="25000"/>
                </a:schemeClr>
              </a:buClr>
              <a:buNone/>
            </a:pPr>
            <a:r>
              <a:rPr lang="en-US" sz="1600" dirty="0">
                <a:solidFill>
                  <a:schemeClr val="tx1"/>
                </a:solidFill>
              </a:rPr>
              <a:t>Sutter Creek: 1,404 </a:t>
            </a:r>
          </a:p>
          <a:p>
            <a:pPr marL="0" indent="0">
              <a:spcAft>
                <a:spcPts val="769"/>
              </a:spcAft>
              <a:buClr>
                <a:schemeClr val="bg2">
                  <a:lumMod val="25000"/>
                </a:schemeClr>
              </a:buClr>
              <a:buNone/>
            </a:pPr>
            <a:r>
              <a:rPr lang="en-US" sz="1600" dirty="0">
                <a:solidFill>
                  <a:schemeClr val="tx1"/>
                </a:solidFill>
              </a:rPr>
              <a:t>Unincorporated County: 12,188 </a:t>
            </a:r>
          </a:p>
        </p:txBody>
      </p:sp>
    </p:spTree>
    <p:extLst>
      <p:ext uri="{BB962C8B-B14F-4D97-AF65-F5344CB8AC3E}">
        <p14:creationId xmlns:p14="http://schemas.microsoft.com/office/powerpoint/2010/main" val="3286796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E5B7C4F0-6A98-4D19-A4FB-BC7651A1603C}"/>
              </a:ext>
            </a:extLst>
          </p:cNvPr>
          <p:cNvGraphicFramePr>
            <a:graphicFrameLocks/>
          </p:cNvGraphicFramePr>
          <p:nvPr>
            <p:extLst>
              <p:ext uri="{D42A27DB-BD31-4B8C-83A1-F6EECF244321}">
                <p14:modId xmlns:p14="http://schemas.microsoft.com/office/powerpoint/2010/main" val="1822924061"/>
              </p:ext>
            </p:extLst>
          </p:nvPr>
        </p:nvGraphicFramePr>
        <p:xfrm>
          <a:off x="3601844" y="2683774"/>
          <a:ext cx="8095785" cy="3696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9A9B6D1-EEC9-420A-AE41-5074ECF6A1C1}"/>
              </a:ext>
            </a:extLst>
          </p:cNvPr>
          <p:cNvSpPr>
            <a:spLocks noGrp="1"/>
          </p:cNvSpPr>
          <p:nvPr>
            <p:ph type="title"/>
          </p:nvPr>
        </p:nvSpPr>
        <p:spPr/>
        <p:txBody>
          <a:bodyPr/>
          <a:lstStyle/>
          <a:p>
            <a:r>
              <a:rPr lang="en-US" dirty="0"/>
              <a:t>Project Team and  Timeline </a:t>
            </a:r>
          </a:p>
        </p:txBody>
      </p:sp>
      <p:sp>
        <p:nvSpPr>
          <p:cNvPr id="7" name="TextBox 6">
            <a:extLst>
              <a:ext uri="{FF2B5EF4-FFF2-40B4-BE49-F238E27FC236}">
                <a16:creationId xmlns:a16="http://schemas.microsoft.com/office/drawing/2014/main" id="{6B6F62D6-E87C-4378-B8CD-41E15B258D3F}"/>
              </a:ext>
            </a:extLst>
          </p:cNvPr>
          <p:cNvSpPr txBox="1"/>
          <p:nvPr/>
        </p:nvSpPr>
        <p:spPr>
          <a:xfrm>
            <a:off x="3809006" y="2833288"/>
            <a:ext cx="4573988" cy="369332"/>
          </a:xfrm>
          <a:prstGeom prst="rect">
            <a:avLst/>
          </a:prstGeom>
          <a:noFill/>
        </p:spPr>
        <p:txBody>
          <a:bodyPr wrap="square">
            <a:spAutoFit/>
          </a:bodyPr>
          <a:lstStyle/>
          <a:p>
            <a:r>
              <a:rPr lang="en-US" b="1" dirty="0">
                <a:solidFill>
                  <a:schemeClr val="tx1">
                    <a:lumMod val="65000"/>
                    <a:lumOff val="35000"/>
                  </a:schemeClr>
                </a:solidFill>
              </a:rPr>
              <a:t>Timeline </a:t>
            </a:r>
          </a:p>
        </p:txBody>
      </p:sp>
      <p:sp>
        <p:nvSpPr>
          <p:cNvPr id="12" name="TextBox 11">
            <a:extLst>
              <a:ext uri="{FF2B5EF4-FFF2-40B4-BE49-F238E27FC236}">
                <a16:creationId xmlns:a16="http://schemas.microsoft.com/office/drawing/2014/main" id="{C2ADA741-5C7E-4E0C-8BC0-6F232A378D63}"/>
              </a:ext>
            </a:extLst>
          </p:cNvPr>
          <p:cNvSpPr txBox="1"/>
          <p:nvPr/>
        </p:nvSpPr>
        <p:spPr>
          <a:xfrm>
            <a:off x="3609897" y="5917083"/>
            <a:ext cx="1332764" cy="461665"/>
          </a:xfrm>
          <a:prstGeom prst="rect">
            <a:avLst/>
          </a:prstGeom>
          <a:noFill/>
        </p:spPr>
        <p:txBody>
          <a:bodyPr wrap="square">
            <a:spAutoFit/>
          </a:bodyPr>
          <a:lstStyle/>
          <a:p>
            <a:pPr algn="ctr"/>
            <a:r>
              <a:rPr lang="en-US" sz="1200" dirty="0">
                <a:solidFill>
                  <a:schemeClr val="tx1">
                    <a:lumMod val="65000"/>
                    <a:lumOff val="35000"/>
                  </a:schemeClr>
                </a:solidFill>
              </a:rPr>
              <a:t>September 2021 – March 2022</a:t>
            </a:r>
            <a:endParaRPr lang="en-US" sz="1200" dirty="0"/>
          </a:p>
        </p:txBody>
      </p:sp>
      <p:sp>
        <p:nvSpPr>
          <p:cNvPr id="14" name="TextBox 13">
            <a:extLst>
              <a:ext uri="{FF2B5EF4-FFF2-40B4-BE49-F238E27FC236}">
                <a16:creationId xmlns:a16="http://schemas.microsoft.com/office/drawing/2014/main" id="{C9E30743-BDD8-4939-9EE3-741D3AA91CCD}"/>
              </a:ext>
            </a:extLst>
          </p:cNvPr>
          <p:cNvSpPr txBox="1"/>
          <p:nvPr/>
        </p:nvSpPr>
        <p:spPr>
          <a:xfrm>
            <a:off x="5447586" y="5951757"/>
            <a:ext cx="1143000" cy="461665"/>
          </a:xfrm>
          <a:prstGeom prst="rect">
            <a:avLst/>
          </a:prstGeom>
          <a:noFill/>
        </p:spPr>
        <p:txBody>
          <a:bodyPr wrap="square">
            <a:spAutoFit/>
          </a:bodyPr>
          <a:lstStyle/>
          <a:p>
            <a:pPr algn="ctr"/>
            <a:r>
              <a:rPr lang="en-US" sz="1200" dirty="0">
                <a:solidFill>
                  <a:schemeClr val="tx1">
                    <a:lumMod val="65000"/>
                    <a:lumOff val="35000"/>
                  </a:schemeClr>
                </a:solidFill>
              </a:rPr>
              <a:t>March – April 2022</a:t>
            </a:r>
            <a:endParaRPr lang="en-US" sz="1200" dirty="0"/>
          </a:p>
        </p:txBody>
      </p:sp>
      <p:sp>
        <p:nvSpPr>
          <p:cNvPr id="16" name="TextBox 15">
            <a:extLst>
              <a:ext uri="{FF2B5EF4-FFF2-40B4-BE49-F238E27FC236}">
                <a16:creationId xmlns:a16="http://schemas.microsoft.com/office/drawing/2014/main" id="{4E3AD0BA-500F-4959-AE6C-502E77B89B1C}"/>
              </a:ext>
            </a:extLst>
          </p:cNvPr>
          <p:cNvSpPr txBox="1"/>
          <p:nvPr/>
        </p:nvSpPr>
        <p:spPr>
          <a:xfrm>
            <a:off x="7076494" y="5951757"/>
            <a:ext cx="1143000" cy="461665"/>
          </a:xfrm>
          <a:prstGeom prst="rect">
            <a:avLst/>
          </a:prstGeom>
          <a:noFill/>
        </p:spPr>
        <p:txBody>
          <a:bodyPr wrap="square">
            <a:spAutoFit/>
          </a:bodyPr>
          <a:lstStyle/>
          <a:p>
            <a:pPr algn="ctr"/>
            <a:r>
              <a:rPr lang="en-US" sz="1200" dirty="0">
                <a:solidFill>
                  <a:schemeClr val="tx1">
                    <a:lumMod val="65000"/>
                    <a:lumOff val="35000"/>
                  </a:schemeClr>
                </a:solidFill>
              </a:rPr>
              <a:t>October 2021 – April 2022</a:t>
            </a:r>
            <a:endParaRPr lang="en-US" sz="1200" dirty="0"/>
          </a:p>
        </p:txBody>
      </p:sp>
      <p:sp>
        <p:nvSpPr>
          <p:cNvPr id="18" name="TextBox 17">
            <a:extLst>
              <a:ext uri="{FF2B5EF4-FFF2-40B4-BE49-F238E27FC236}">
                <a16:creationId xmlns:a16="http://schemas.microsoft.com/office/drawing/2014/main" id="{D1AB4570-0D7D-4846-A0D6-E7E7BB84A7E2}"/>
              </a:ext>
            </a:extLst>
          </p:cNvPr>
          <p:cNvSpPr txBox="1"/>
          <p:nvPr/>
        </p:nvSpPr>
        <p:spPr>
          <a:xfrm>
            <a:off x="8651532" y="5949137"/>
            <a:ext cx="1254467" cy="461665"/>
          </a:xfrm>
          <a:prstGeom prst="rect">
            <a:avLst/>
          </a:prstGeom>
          <a:noFill/>
        </p:spPr>
        <p:txBody>
          <a:bodyPr wrap="square">
            <a:spAutoFit/>
          </a:bodyPr>
          <a:lstStyle/>
          <a:p>
            <a:pPr algn="ctr"/>
            <a:r>
              <a:rPr lang="en-US" sz="1200" dirty="0">
                <a:solidFill>
                  <a:schemeClr val="tx1">
                    <a:lumMod val="65000"/>
                    <a:lumOff val="35000"/>
                  </a:schemeClr>
                </a:solidFill>
              </a:rPr>
              <a:t>May – August 2022</a:t>
            </a:r>
            <a:endParaRPr lang="en-US" sz="1200" dirty="0"/>
          </a:p>
        </p:txBody>
      </p:sp>
      <p:sp>
        <p:nvSpPr>
          <p:cNvPr id="20" name="TextBox 19">
            <a:extLst>
              <a:ext uri="{FF2B5EF4-FFF2-40B4-BE49-F238E27FC236}">
                <a16:creationId xmlns:a16="http://schemas.microsoft.com/office/drawing/2014/main" id="{4D37C746-1E3F-4C1A-A0EB-8026AF15F8F1}"/>
              </a:ext>
            </a:extLst>
          </p:cNvPr>
          <p:cNvSpPr txBox="1"/>
          <p:nvPr/>
        </p:nvSpPr>
        <p:spPr>
          <a:xfrm>
            <a:off x="10349610" y="5933967"/>
            <a:ext cx="1143000" cy="646331"/>
          </a:xfrm>
          <a:prstGeom prst="rect">
            <a:avLst/>
          </a:prstGeom>
          <a:noFill/>
        </p:spPr>
        <p:txBody>
          <a:bodyPr wrap="square">
            <a:spAutoFit/>
          </a:bodyPr>
          <a:lstStyle/>
          <a:p>
            <a:pPr algn="ctr"/>
            <a:r>
              <a:rPr lang="en-US" sz="1200" dirty="0"/>
              <a:t>November – December 2022</a:t>
            </a:r>
          </a:p>
        </p:txBody>
      </p:sp>
      <p:sp>
        <p:nvSpPr>
          <p:cNvPr id="11" name="Rectangle 10">
            <a:extLst>
              <a:ext uri="{FF2B5EF4-FFF2-40B4-BE49-F238E27FC236}">
                <a16:creationId xmlns:a16="http://schemas.microsoft.com/office/drawing/2014/main" id="{A15DE194-60B5-4E4C-9CEE-C0CA7B158839}"/>
              </a:ext>
            </a:extLst>
          </p:cNvPr>
          <p:cNvSpPr/>
          <p:nvPr/>
        </p:nvSpPr>
        <p:spPr>
          <a:xfrm>
            <a:off x="5206918" y="3202620"/>
            <a:ext cx="1579055" cy="27144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Content Placeholder 2">
            <a:extLst>
              <a:ext uri="{FF2B5EF4-FFF2-40B4-BE49-F238E27FC236}">
                <a16:creationId xmlns:a16="http://schemas.microsoft.com/office/drawing/2014/main" id="{6E98BA6D-B748-4513-B9F4-1C737C854EF2}"/>
              </a:ext>
            </a:extLst>
          </p:cNvPr>
          <p:cNvSpPr txBox="1">
            <a:spLocks/>
          </p:cNvSpPr>
          <p:nvPr/>
        </p:nvSpPr>
        <p:spPr>
          <a:xfrm>
            <a:off x="4666116" y="1050279"/>
            <a:ext cx="2793027" cy="1615388"/>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spcBef>
                <a:spcPts val="0"/>
              </a:spcBef>
              <a:buNone/>
            </a:pPr>
            <a:r>
              <a:rPr lang="en-US" sz="1500" b="1" dirty="0"/>
              <a:t>County Point of Contact: </a:t>
            </a:r>
          </a:p>
          <a:p>
            <a:pPr marL="0" indent="0">
              <a:spcBef>
                <a:spcPts val="0"/>
              </a:spcBef>
              <a:buNone/>
            </a:pPr>
            <a:r>
              <a:rPr lang="en-US" sz="1500" dirty="0"/>
              <a:t>Chuck Beatty, Planning Director</a:t>
            </a:r>
          </a:p>
          <a:p>
            <a:pPr marL="0" indent="0">
              <a:spcBef>
                <a:spcPts val="0"/>
              </a:spcBef>
              <a:buNone/>
            </a:pPr>
            <a:r>
              <a:rPr lang="en-US" sz="1500" dirty="0"/>
              <a:t>Amador County</a:t>
            </a:r>
          </a:p>
          <a:p>
            <a:pPr marL="0" indent="0">
              <a:spcBef>
                <a:spcPts val="0"/>
              </a:spcBef>
              <a:buNone/>
            </a:pPr>
            <a:r>
              <a:rPr lang="en-US" sz="1500" dirty="0"/>
              <a:t>(209) 223-6380</a:t>
            </a:r>
          </a:p>
          <a:p>
            <a:pPr marL="0" indent="0">
              <a:spcBef>
                <a:spcPts val="0"/>
              </a:spcBef>
              <a:buNone/>
            </a:pPr>
            <a:r>
              <a:rPr lang="en-US" sz="1500" dirty="0"/>
              <a:t>CBeatty@amadorgov.org</a:t>
            </a:r>
          </a:p>
        </p:txBody>
      </p:sp>
      <p:sp>
        <p:nvSpPr>
          <p:cNvPr id="19" name="TextBox 18">
            <a:extLst>
              <a:ext uri="{FF2B5EF4-FFF2-40B4-BE49-F238E27FC236}">
                <a16:creationId xmlns:a16="http://schemas.microsoft.com/office/drawing/2014/main" id="{0FB8C5DB-6D32-467C-8181-E9B871982BB5}"/>
              </a:ext>
            </a:extLst>
          </p:cNvPr>
          <p:cNvSpPr txBox="1"/>
          <p:nvPr/>
        </p:nvSpPr>
        <p:spPr>
          <a:xfrm>
            <a:off x="8640648" y="1050279"/>
            <a:ext cx="3056982" cy="1015663"/>
          </a:xfrm>
          <a:prstGeom prst="rect">
            <a:avLst/>
          </a:prstGeom>
          <a:noFill/>
        </p:spPr>
        <p:txBody>
          <a:bodyPr wrap="square">
            <a:spAutoFit/>
          </a:bodyPr>
          <a:lstStyle/>
          <a:p>
            <a:pPr marL="0" indent="0">
              <a:spcBef>
                <a:spcPts val="0"/>
              </a:spcBef>
              <a:buNone/>
            </a:pPr>
            <a:r>
              <a:rPr lang="en-US" sz="1500" b="1" dirty="0">
                <a:solidFill>
                  <a:schemeClr val="tx1">
                    <a:lumMod val="65000"/>
                    <a:lumOff val="35000"/>
                  </a:schemeClr>
                </a:solidFill>
              </a:rPr>
              <a:t>Consultant Contact: </a:t>
            </a:r>
          </a:p>
          <a:p>
            <a:r>
              <a:rPr lang="en-US" sz="1500" dirty="0">
                <a:solidFill>
                  <a:schemeClr val="tx1">
                    <a:lumMod val="65000"/>
                    <a:lumOff val="35000"/>
                  </a:schemeClr>
                </a:solidFill>
              </a:rPr>
              <a:t>Beth Thompson, Principal </a:t>
            </a:r>
            <a:br>
              <a:rPr lang="en-US" sz="1500" dirty="0">
                <a:solidFill>
                  <a:schemeClr val="tx1">
                    <a:lumMod val="65000"/>
                    <a:lumOff val="35000"/>
                  </a:schemeClr>
                </a:solidFill>
              </a:rPr>
            </a:br>
            <a:r>
              <a:rPr lang="en-US" sz="1500" dirty="0">
                <a:solidFill>
                  <a:schemeClr val="tx1">
                    <a:lumMod val="65000"/>
                    <a:lumOff val="35000"/>
                  </a:schemeClr>
                </a:solidFill>
              </a:rPr>
              <a:t>De Novo Planning Group </a:t>
            </a:r>
          </a:p>
          <a:p>
            <a:pPr marL="0" indent="0">
              <a:spcBef>
                <a:spcPts val="0"/>
              </a:spcBef>
              <a:buNone/>
            </a:pPr>
            <a:r>
              <a:rPr lang="en-US" sz="1500" dirty="0"/>
              <a:t>bthompson@denovoplanning.com</a:t>
            </a:r>
          </a:p>
        </p:txBody>
      </p:sp>
    </p:spTree>
    <p:extLst>
      <p:ext uri="{BB962C8B-B14F-4D97-AF65-F5344CB8AC3E}">
        <p14:creationId xmlns:p14="http://schemas.microsoft.com/office/powerpoint/2010/main" val="1674382069"/>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754A13-5D6C-4D37-AAD5-2A7361704A8F}"/>
              </a:ext>
            </a:extLst>
          </p:cNvPr>
          <p:cNvSpPr>
            <a:spLocks noGrp="1"/>
          </p:cNvSpPr>
          <p:nvPr>
            <p:ph type="sldNum" sz="quarter" idx="12"/>
          </p:nvPr>
        </p:nvSpPr>
        <p:spPr/>
        <p:txBody>
          <a:bodyPr/>
          <a:lstStyle/>
          <a:p>
            <a:fld id="{45135D13-E40A-4FD1-A71E-6D08B93BAD66}" type="slidenum">
              <a:rPr lang="en-US" smtClean="0"/>
              <a:t>20</a:t>
            </a:fld>
            <a:endParaRPr lang="en-US"/>
          </a:p>
        </p:txBody>
      </p:sp>
      <p:sp>
        <p:nvSpPr>
          <p:cNvPr id="2" name="Title 1">
            <a:extLst>
              <a:ext uri="{FF2B5EF4-FFF2-40B4-BE49-F238E27FC236}">
                <a16:creationId xmlns:a16="http://schemas.microsoft.com/office/drawing/2014/main" id="{EE3F0F19-BC4F-4B54-B623-BC79B5CF158A}"/>
              </a:ext>
            </a:extLst>
          </p:cNvPr>
          <p:cNvSpPr>
            <a:spLocks noGrp="1"/>
          </p:cNvSpPr>
          <p:nvPr>
            <p:ph type="title"/>
          </p:nvPr>
        </p:nvSpPr>
        <p:spPr/>
        <p:txBody>
          <a:bodyPr>
            <a:normAutofit/>
          </a:bodyPr>
          <a:lstStyle/>
          <a:p>
            <a:r>
              <a:rPr lang="en-US" sz="3600" dirty="0">
                <a:solidFill>
                  <a:schemeClr val="bg1"/>
                </a:solidFill>
              </a:rPr>
              <a:t>2021 Tenure: Owners and Renters</a:t>
            </a:r>
          </a:p>
        </p:txBody>
      </p:sp>
      <p:sp>
        <p:nvSpPr>
          <p:cNvPr id="4" name="Date Placeholder 3">
            <a:extLst>
              <a:ext uri="{FF2B5EF4-FFF2-40B4-BE49-F238E27FC236}">
                <a16:creationId xmlns:a16="http://schemas.microsoft.com/office/drawing/2014/main" id="{CA71421E-6FF2-47E5-9A8D-65A3BCE34DC2}"/>
              </a:ext>
            </a:extLst>
          </p:cNvPr>
          <p:cNvSpPr>
            <a:spLocks noGrp="1"/>
          </p:cNvSpPr>
          <p:nvPr>
            <p:ph type="dt" sz="half" idx="4294967295"/>
          </p:nvPr>
        </p:nvSpPr>
        <p:spPr>
          <a:xfrm>
            <a:off x="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4C0DF3-B62B-415E-A74D-F0627AA4715F}" type="datetime1">
              <a:rPr lang="en-US" smtClean="0"/>
              <a:pPr/>
              <a:t>3/9/2022</a:t>
            </a:fld>
            <a:endParaRPr lang="en-US"/>
          </a:p>
        </p:txBody>
      </p:sp>
      <p:graphicFrame>
        <p:nvGraphicFramePr>
          <p:cNvPr id="8" name="Chart 7">
            <a:extLst>
              <a:ext uri="{FF2B5EF4-FFF2-40B4-BE49-F238E27FC236}">
                <a16:creationId xmlns:a16="http://schemas.microsoft.com/office/drawing/2014/main" id="{7E3B4579-CEFC-4C59-9666-DDDBDE8C2C84}"/>
              </a:ext>
            </a:extLst>
          </p:cNvPr>
          <p:cNvGraphicFramePr>
            <a:graphicFrameLocks/>
          </p:cNvGraphicFramePr>
          <p:nvPr>
            <p:extLst>
              <p:ext uri="{D42A27DB-BD31-4B8C-83A1-F6EECF244321}">
                <p14:modId xmlns:p14="http://schemas.microsoft.com/office/powerpoint/2010/main" val="1866649304"/>
              </p:ext>
            </p:extLst>
          </p:nvPr>
        </p:nvGraphicFramePr>
        <p:xfrm>
          <a:off x="1524000" y="1143000"/>
          <a:ext cx="91440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3308193"/>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754A13-5D6C-4D37-AAD5-2A7361704A8F}"/>
              </a:ext>
            </a:extLst>
          </p:cNvPr>
          <p:cNvSpPr>
            <a:spLocks noGrp="1"/>
          </p:cNvSpPr>
          <p:nvPr>
            <p:ph type="sldNum" sz="quarter" idx="12"/>
          </p:nvPr>
        </p:nvSpPr>
        <p:spPr/>
        <p:txBody>
          <a:bodyPr/>
          <a:lstStyle/>
          <a:p>
            <a:fld id="{45135D13-E40A-4FD1-A71E-6D08B93BAD66}" type="slidenum">
              <a:rPr lang="en-US" smtClean="0"/>
              <a:t>21</a:t>
            </a:fld>
            <a:endParaRPr lang="en-US"/>
          </a:p>
        </p:txBody>
      </p:sp>
      <p:sp>
        <p:nvSpPr>
          <p:cNvPr id="2" name="Title 1">
            <a:extLst>
              <a:ext uri="{FF2B5EF4-FFF2-40B4-BE49-F238E27FC236}">
                <a16:creationId xmlns:a16="http://schemas.microsoft.com/office/drawing/2014/main" id="{EE3F0F19-BC4F-4B54-B623-BC79B5CF158A}"/>
              </a:ext>
            </a:extLst>
          </p:cNvPr>
          <p:cNvSpPr>
            <a:spLocks noGrp="1"/>
          </p:cNvSpPr>
          <p:nvPr>
            <p:ph type="title"/>
          </p:nvPr>
        </p:nvSpPr>
        <p:spPr/>
        <p:txBody>
          <a:bodyPr>
            <a:normAutofit/>
          </a:bodyPr>
          <a:lstStyle/>
          <a:p>
            <a:r>
              <a:rPr lang="en-US" dirty="0"/>
              <a:t>2021 Housing Stock Composition</a:t>
            </a:r>
          </a:p>
        </p:txBody>
      </p:sp>
      <p:sp>
        <p:nvSpPr>
          <p:cNvPr id="4" name="Date Placeholder 3">
            <a:extLst>
              <a:ext uri="{FF2B5EF4-FFF2-40B4-BE49-F238E27FC236}">
                <a16:creationId xmlns:a16="http://schemas.microsoft.com/office/drawing/2014/main" id="{CA71421E-6FF2-47E5-9A8D-65A3BCE34DC2}"/>
              </a:ext>
            </a:extLst>
          </p:cNvPr>
          <p:cNvSpPr>
            <a:spLocks noGrp="1"/>
          </p:cNvSpPr>
          <p:nvPr>
            <p:ph type="dt" sz="half" idx="4294967295"/>
          </p:nvPr>
        </p:nvSpPr>
        <p:spPr>
          <a:xfrm>
            <a:off x="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4C0DF3-B62B-415E-A74D-F0627AA4715F}" type="datetime1">
              <a:rPr lang="en-US" smtClean="0"/>
              <a:pPr/>
              <a:t>3/9/2022</a:t>
            </a:fld>
            <a:endParaRPr lang="en-US"/>
          </a:p>
        </p:txBody>
      </p:sp>
      <p:sp>
        <p:nvSpPr>
          <p:cNvPr id="5" name="Footer Placeholder 4">
            <a:extLst>
              <a:ext uri="{FF2B5EF4-FFF2-40B4-BE49-F238E27FC236}">
                <a16:creationId xmlns:a16="http://schemas.microsoft.com/office/drawing/2014/main" id="{985F2B4F-A17E-47C7-95D2-2719A6721F76}"/>
              </a:ext>
            </a:extLst>
          </p:cNvPr>
          <p:cNvSpPr>
            <a:spLocks noGrp="1"/>
          </p:cNvSpPr>
          <p:nvPr>
            <p:ph type="ftr" sz="quarter" idx="4294967295"/>
          </p:nvPr>
        </p:nvSpPr>
        <p:spPr>
          <a:xfrm>
            <a:off x="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Indian Wells General Plan 2040 </a:t>
            </a:r>
            <a:endParaRPr lang="en-US" dirty="0"/>
          </a:p>
        </p:txBody>
      </p:sp>
      <p:graphicFrame>
        <p:nvGraphicFramePr>
          <p:cNvPr id="7" name="Chart 6">
            <a:extLst>
              <a:ext uri="{FF2B5EF4-FFF2-40B4-BE49-F238E27FC236}">
                <a16:creationId xmlns:a16="http://schemas.microsoft.com/office/drawing/2014/main" id="{6BE18844-74F2-4D39-8EF2-CC5C7AAEE8FB}"/>
              </a:ext>
            </a:extLst>
          </p:cNvPr>
          <p:cNvGraphicFramePr>
            <a:graphicFrameLocks/>
          </p:cNvGraphicFramePr>
          <p:nvPr>
            <p:extLst>
              <p:ext uri="{D42A27DB-BD31-4B8C-83A1-F6EECF244321}">
                <p14:modId xmlns:p14="http://schemas.microsoft.com/office/powerpoint/2010/main" val="2537576723"/>
              </p:ext>
            </p:extLst>
          </p:nvPr>
        </p:nvGraphicFramePr>
        <p:xfrm>
          <a:off x="1524000" y="1143000"/>
          <a:ext cx="91440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0870151"/>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32FE5D3-3599-4B11-920A-CCD1AFD128D5}"/>
              </a:ext>
            </a:extLst>
          </p:cNvPr>
          <p:cNvSpPr>
            <a:spLocks noGrp="1"/>
          </p:cNvSpPr>
          <p:nvPr>
            <p:ph type="sldNum" sz="quarter" idx="12"/>
          </p:nvPr>
        </p:nvSpPr>
        <p:spPr/>
        <p:txBody>
          <a:bodyPr/>
          <a:lstStyle/>
          <a:p>
            <a:fld id="{45135D13-E40A-4FD1-A71E-6D08B93BAD66}" type="slidenum">
              <a:rPr lang="en-US" smtClean="0"/>
              <a:t>22</a:t>
            </a:fld>
            <a:endParaRPr lang="en-US"/>
          </a:p>
        </p:txBody>
      </p:sp>
      <p:sp>
        <p:nvSpPr>
          <p:cNvPr id="7" name="Title 6">
            <a:extLst>
              <a:ext uri="{FF2B5EF4-FFF2-40B4-BE49-F238E27FC236}">
                <a16:creationId xmlns:a16="http://schemas.microsoft.com/office/drawing/2014/main" id="{DCF71C58-A365-42AA-B413-0427F69533BF}"/>
              </a:ext>
            </a:extLst>
          </p:cNvPr>
          <p:cNvSpPr>
            <a:spLocks noGrp="1"/>
          </p:cNvSpPr>
          <p:nvPr>
            <p:ph type="title"/>
          </p:nvPr>
        </p:nvSpPr>
        <p:spPr/>
        <p:txBody>
          <a:bodyPr/>
          <a:lstStyle/>
          <a:p>
            <a:r>
              <a:rPr lang="en-US" dirty="0"/>
              <a:t>Household and Housing Characteristics  </a:t>
            </a:r>
          </a:p>
        </p:txBody>
      </p:sp>
      <p:sp>
        <p:nvSpPr>
          <p:cNvPr id="4" name="Date Placeholder 3">
            <a:extLst>
              <a:ext uri="{FF2B5EF4-FFF2-40B4-BE49-F238E27FC236}">
                <a16:creationId xmlns:a16="http://schemas.microsoft.com/office/drawing/2014/main" id="{A40B593A-C3E2-4CE2-B248-5C0D20E3BC64}"/>
              </a:ext>
            </a:extLst>
          </p:cNvPr>
          <p:cNvSpPr>
            <a:spLocks noGrp="1"/>
          </p:cNvSpPr>
          <p:nvPr>
            <p:ph type="dt" sz="half" idx="4294967295"/>
          </p:nvPr>
        </p:nvSpPr>
        <p:spPr>
          <a:xfrm>
            <a:off x="0" y="6459538"/>
            <a:ext cx="2473325"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4C0DF3-B62B-415E-A74D-F0627AA4715F}" type="datetime1">
              <a:rPr lang="en-US" smtClean="0"/>
              <a:pPr/>
              <a:t>3/9/2022</a:t>
            </a:fld>
            <a:endParaRPr lang="en-US"/>
          </a:p>
        </p:txBody>
      </p:sp>
      <p:sp>
        <p:nvSpPr>
          <p:cNvPr id="5" name="Footer Placeholder 4">
            <a:extLst>
              <a:ext uri="{FF2B5EF4-FFF2-40B4-BE49-F238E27FC236}">
                <a16:creationId xmlns:a16="http://schemas.microsoft.com/office/drawing/2014/main" id="{A1D194EE-B6BD-4116-AD37-7E9D4614D06F}"/>
              </a:ext>
            </a:extLst>
          </p:cNvPr>
          <p:cNvSpPr>
            <a:spLocks noGrp="1"/>
          </p:cNvSpPr>
          <p:nvPr>
            <p:ph type="ftr" sz="quarter" idx="4294967295"/>
          </p:nvPr>
        </p:nvSpPr>
        <p:spPr>
          <a:xfrm>
            <a:off x="7369175" y="6459538"/>
            <a:ext cx="4822825"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Indian Wells General Plan 2040 </a:t>
            </a:r>
            <a:endParaRPr lang="en-US" dirty="0"/>
          </a:p>
        </p:txBody>
      </p:sp>
      <p:graphicFrame>
        <p:nvGraphicFramePr>
          <p:cNvPr id="2" name="Table 1">
            <a:extLst>
              <a:ext uri="{FF2B5EF4-FFF2-40B4-BE49-F238E27FC236}">
                <a16:creationId xmlns:a16="http://schemas.microsoft.com/office/drawing/2014/main" id="{76D21AA3-7697-41B5-B885-4A317D3011A6}"/>
              </a:ext>
            </a:extLst>
          </p:cNvPr>
          <p:cNvGraphicFramePr>
            <a:graphicFrameLocks noGrp="1"/>
          </p:cNvGraphicFramePr>
          <p:nvPr>
            <p:extLst>
              <p:ext uri="{D42A27DB-BD31-4B8C-83A1-F6EECF244321}">
                <p14:modId xmlns:p14="http://schemas.microsoft.com/office/powerpoint/2010/main" val="1130310953"/>
              </p:ext>
            </p:extLst>
          </p:nvPr>
        </p:nvGraphicFramePr>
        <p:xfrm>
          <a:off x="1066801" y="1743868"/>
          <a:ext cx="10058398" cy="4115068"/>
        </p:xfrm>
        <a:graphic>
          <a:graphicData uri="http://schemas.openxmlformats.org/drawingml/2006/table">
            <a:tbl>
              <a:tblPr firstRow="1" bandRow="1">
                <a:tableStyleId>{5C22544A-7EE6-4342-B048-85BDC9FD1C3A}</a:tableStyleId>
              </a:tblPr>
              <a:tblGrid>
                <a:gridCol w="2408944">
                  <a:extLst>
                    <a:ext uri="{9D8B030D-6E8A-4147-A177-3AD203B41FA5}">
                      <a16:colId xmlns:a16="http://schemas.microsoft.com/office/drawing/2014/main" val="458341429"/>
                    </a:ext>
                  </a:extLst>
                </a:gridCol>
                <a:gridCol w="1039105">
                  <a:extLst>
                    <a:ext uri="{9D8B030D-6E8A-4147-A177-3AD203B41FA5}">
                      <a16:colId xmlns:a16="http://schemas.microsoft.com/office/drawing/2014/main" val="430921996"/>
                    </a:ext>
                  </a:extLst>
                </a:gridCol>
                <a:gridCol w="1162050">
                  <a:extLst>
                    <a:ext uri="{9D8B030D-6E8A-4147-A177-3AD203B41FA5}">
                      <a16:colId xmlns:a16="http://schemas.microsoft.com/office/drawing/2014/main" val="3001182428"/>
                    </a:ext>
                  </a:extLst>
                </a:gridCol>
                <a:gridCol w="819150">
                  <a:extLst>
                    <a:ext uri="{9D8B030D-6E8A-4147-A177-3AD203B41FA5}">
                      <a16:colId xmlns:a16="http://schemas.microsoft.com/office/drawing/2014/main" val="1151350940"/>
                    </a:ext>
                  </a:extLst>
                </a:gridCol>
                <a:gridCol w="847725">
                  <a:extLst>
                    <a:ext uri="{9D8B030D-6E8A-4147-A177-3AD203B41FA5}">
                      <a16:colId xmlns:a16="http://schemas.microsoft.com/office/drawing/2014/main" val="1381144370"/>
                    </a:ext>
                  </a:extLst>
                </a:gridCol>
                <a:gridCol w="981075">
                  <a:extLst>
                    <a:ext uri="{9D8B030D-6E8A-4147-A177-3AD203B41FA5}">
                      <a16:colId xmlns:a16="http://schemas.microsoft.com/office/drawing/2014/main" val="1031055073"/>
                    </a:ext>
                  </a:extLst>
                </a:gridCol>
                <a:gridCol w="1304925">
                  <a:extLst>
                    <a:ext uri="{9D8B030D-6E8A-4147-A177-3AD203B41FA5}">
                      <a16:colId xmlns:a16="http://schemas.microsoft.com/office/drawing/2014/main" val="2901503785"/>
                    </a:ext>
                  </a:extLst>
                </a:gridCol>
                <a:gridCol w="1495424">
                  <a:extLst>
                    <a:ext uri="{9D8B030D-6E8A-4147-A177-3AD203B41FA5}">
                      <a16:colId xmlns:a16="http://schemas.microsoft.com/office/drawing/2014/main" val="1339699228"/>
                    </a:ext>
                  </a:extLst>
                </a:gridCol>
              </a:tblGrid>
              <a:tr h="999930">
                <a:tc>
                  <a:txBody>
                    <a:bodyPr/>
                    <a:lstStyle/>
                    <a:p>
                      <a:pPr algn="l" rtl="0" fontAlgn="ctr"/>
                      <a:r>
                        <a:rPr lang="en-US" sz="1400" u="none" strike="noStrike" dirty="0">
                          <a:effectLst/>
                        </a:rPr>
                        <a:t> </a:t>
                      </a:r>
                      <a:endParaRPr lang="en-US" sz="1400" b="1" i="0" u="none" strike="noStrike" dirty="0">
                        <a:solidFill>
                          <a:srgbClr val="FFFFFF"/>
                        </a:solidFill>
                        <a:effectLst/>
                        <a:latin typeface="Calibri" panose="020F0502020204030204" pitchFamily="34" charset="0"/>
                      </a:endParaRPr>
                    </a:p>
                  </a:txBody>
                  <a:tcPr anchor="ctr"/>
                </a:tc>
                <a:tc>
                  <a:txBody>
                    <a:bodyPr/>
                    <a:lstStyle/>
                    <a:p>
                      <a:pPr algn="ctr" rtl="0" fontAlgn="ctr"/>
                      <a:r>
                        <a:rPr lang="en-US" sz="1400" u="none" strike="noStrike" dirty="0">
                          <a:effectLst/>
                        </a:rPr>
                        <a:t>Amador County</a:t>
                      </a:r>
                      <a:endParaRPr lang="en-US" sz="1400" b="1" i="0" u="none" strike="noStrike" dirty="0">
                        <a:solidFill>
                          <a:srgbClr val="FFFFFF"/>
                        </a:solidFill>
                        <a:effectLst/>
                        <a:latin typeface="Calibri" panose="020F0502020204030204" pitchFamily="34" charset="0"/>
                      </a:endParaRPr>
                    </a:p>
                  </a:txBody>
                  <a:tcPr anchor="ctr"/>
                </a:tc>
                <a:tc>
                  <a:txBody>
                    <a:bodyPr/>
                    <a:lstStyle/>
                    <a:p>
                      <a:pPr algn="ctr" rtl="0" fontAlgn="ctr"/>
                      <a:r>
                        <a:rPr lang="en-US" sz="1400" u="none" strike="noStrike" dirty="0">
                          <a:effectLst/>
                        </a:rPr>
                        <a:t>Amador City</a:t>
                      </a:r>
                      <a:endParaRPr lang="en-US" sz="1400" b="1" i="0" u="none" strike="noStrike" dirty="0">
                        <a:solidFill>
                          <a:srgbClr val="FFFFFF"/>
                        </a:solidFill>
                        <a:effectLst/>
                        <a:latin typeface="Calibri" panose="020F0502020204030204" pitchFamily="34" charset="0"/>
                      </a:endParaRPr>
                    </a:p>
                  </a:txBody>
                  <a:tcPr anchor="ctr"/>
                </a:tc>
                <a:tc>
                  <a:txBody>
                    <a:bodyPr/>
                    <a:lstStyle/>
                    <a:p>
                      <a:pPr algn="ctr" rtl="0" fontAlgn="ctr"/>
                      <a:r>
                        <a:rPr lang="en-US" sz="1400" u="none" strike="noStrike">
                          <a:effectLst/>
                        </a:rPr>
                        <a:t>Ione</a:t>
                      </a:r>
                      <a:endParaRPr lang="en-US" sz="1400" b="1" i="0" u="none" strike="noStrike">
                        <a:solidFill>
                          <a:srgbClr val="FFFFFF"/>
                        </a:solidFill>
                        <a:effectLst/>
                        <a:latin typeface="Calibri" panose="020F0502020204030204" pitchFamily="34" charset="0"/>
                      </a:endParaRPr>
                    </a:p>
                  </a:txBody>
                  <a:tcPr anchor="ctr"/>
                </a:tc>
                <a:tc>
                  <a:txBody>
                    <a:bodyPr/>
                    <a:lstStyle/>
                    <a:p>
                      <a:pPr algn="ctr" rtl="0" fontAlgn="ctr"/>
                      <a:r>
                        <a:rPr lang="en-US" sz="1400" u="none" strike="noStrike" dirty="0">
                          <a:effectLst/>
                        </a:rPr>
                        <a:t>Jackson</a:t>
                      </a:r>
                      <a:endParaRPr lang="en-US" sz="1400" b="1" i="0" u="none" strike="noStrike" dirty="0">
                        <a:solidFill>
                          <a:srgbClr val="FFFFFF"/>
                        </a:solidFill>
                        <a:effectLst/>
                        <a:latin typeface="Calibri" panose="020F0502020204030204" pitchFamily="34" charset="0"/>
                      </a:endParaRPr>
                    </a:p>
                  </a:txBody>
                  <a:tcPr anchor="ctr"/>
                </a:tc>
                <a:tc>
                  <a:txBody>
                    <a:bodyPr/>
                    <a:lstStyle/>
                    <a:p>
                      <a:pPr algn="ctr" rtl="0" fontAlgn="ctr"/>
                      <a:r>
                        <a:rPr lang="en-US" sz="1400" u="none" strike="noStrike">
                          <a:effectLst/>
                        </a:rPr>
                        <a:t>Plymouth</a:t>
                      </a:r>
                      <a:endParaRPr lang="en-US" sz="1400" b="1" i="0" u="none" strike="noStrike">
                        <a:solidFill>
                          <a:srgbClr val="FFFFFF"/>
                        </a:solidFill>
                        <a:effectLst/>
                        <a:latin typeface="Calibri" panose="020F0502020204030204" pitchFamily="34" charset="0"/>
                      </a:endParaRPr>
                    </a:p>
                  </a:txBody>
                  <a:tcPr anchor="ctr"/>
                </a:tc>
                <a:tc>
                  <a:txBody>
                    <a:bodyPr/>
                    <a:lstStyle/>
                    <a:p>
                      <a:pPr algn="ctr" rtl="0" fontAlgn="ctr"/>
                      <a:r>
                        <a:rPr lang="en-US" sz="1400" u="none" strike="noStrike" dirty="0">
                          <a:effectLst/>
                        </a:rPr>
                        <a:t>Sutter Creek</a:t>
                      </a:r>
                      <a:endParaRPr lang="en-US" sz="1400" b="1" i="0" u="none" strike="noStrike" dirty="0">
                        <a:solidFill>
                          <a:srgbClr val="FFFFFF"/>
                        </a:solidFill>
                        <a:effectLst/>
                        <a:latin typeface="Calibri" panose="020F0502020204030204" pitchFamily="34" charset="0"/>
                      </a:endParaRPr>
                    </a:p>
                  </a:txBody>
                  <a:tcPr anchor="ctr"/>
                </a:tc>
                <a:tc>
                  <a:txBody>
                    <a:bodyPr/>
                    <a:lstStyle/>
                    <a:p>
                      <a:pPr algn="ctr" rtl="0" fontAlgn="ctr"/>
                      <a:r>
                        <a:rPr lang="en-US" sz="1400" u="none" strike="noStrike" dirty="0">
                          <a:effectLst/>
                        </a:rPr>
                        <a:t>Unincorporated</a:t>
                      </a:r>
                      <a:endParaRPr lang="en-US" sz="1400" b="1" i="0" u="none" strike="noStrike" dirty="0">
                        <a:solidFill>
                          <a:srgbClr val="FFFFFF"/>
                        </a:solidFill>
                        <a:effectLst/>
                        <a:latin typeface="Calibri" panose="020F0502020204030204" pitchFamily="34" charset="0"/>
                      </a:endParaRPr>
                    </a:p>
                  </a:txBody>
                  <a:tcPr anchor="ctr"/>
                </a:tc>
                <a:extLst>
                  <a:ext uri="{0D108BD9-81ED-4DB2-BD59-A6C34878D82A}">
                    <a16:rowId xmlns:a16="http://schemas.microsoft.com/office/drawing/2014/main" val="3062794886"/>
                  </a:ext>
                </a:extLst>
              </a:tr>
              <a:tr h="525402">
                <a:tc>
                  <a:txBody>
                    <a:bodyPr/>
                    <a:lstStyle/>
                    <a:p>
                      <a:pPr algn="l" rtl="0" fontAlgn="ctr"/>
                      <a:r>
                        <a:rPr lang="en-US" sz="1400" u="none" strike="noStrike">
                          <a:effectLst/>
                        </a:rPr>
                        <a:t>Average Household Size</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2.38</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2.26</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2.27</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2.15</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2.92</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2.15</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a:t>
                      </a:r>
                      <a:endParaRPr lang="en-US" sz="1400" b="0" i="0" u="none" strike="noStrike">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314559812"/>
                  </a:ext>
                </a:extLst>
              </a:tr>
              <a:tr h="517894">
                <a:tc>
                  <a:txBody>
                    <a:bodyPr/>
                    <a:lstStyle/>
                    <a:p>
                      <a:pPr algn="l" rtl="0" fontAlgn="ctr"/>
                      <a:r>
                        <a:rPr lang="en-US" sz="1400" u="none" strike="noStrike">
                          <a:effectLst/>
                        </a:rPr>
                        <a:t>Large Households (% of total)</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6.9%</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6.8%</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8.1%</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15.7%</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5.8%</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7.3%</a:t>
                      </a:r>
                      <a:endParaRPr lang="en-US" sz="1400" b="0" i="0" u="none" strike="noStrike">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682523114"/>
                  </a:ext>
                </a:extLst>
              </a:tr>
              <a:tr h="517894">
                <a:tc>
                  <a:txBody>
                    <a:bodyPr/>
                    <a:lstStyle/>
                    <a:p>
                      <a:pPr algn="l" rtl="0" fontAlgn="ctr"/>
                      <a:r>
                        <a:rPr lang="en-US" sz="1400" u="none" strike="noStrike" dirty="0">
                          <a:effectLst/>
                        </a:rPr>
                        <a:t>Vacancy Rate</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b="0" i="0" u="none" strike="noStrike" dirty="0">
                          <a:solidFill>
                            <a:srgbClr val="000000"/>
                          </a:solidFill>
                          <a:effectLst/>
                          <a:latin typeface="+mn-lt"/>
                        </a:rPr>
                        <a:t>16.0%</a:t>
                      </a:r>
                    </a:p>
                  </a:txBody>
                  <a:tcPr marL="3810" marR="3810" marT="3810" marB="0" anchor="ctr"/>
                </a:tc>
                <a:tc>
                  <a:txBody>
                    <a:bodyPr/>
                    <a:lstStyle/>
                    <a:p>
                      <a:pPr algn="ctr" rtl="0" fontAlgn="b"/>
                      <a:r>
                        <a:rPr lang="en-US" sz="1400" b="0" i="0" u="none" strike="noStrike" dirty="0">
                          <a:solidFill>
                            <a:srgbClr val="000000"/>
                          </a:solidFill>
                          <a:effectLst/>
                          <a:latin typeface="+mn-lt"/>
                        </a:rPr>
                        <a:t>30.9%</a:t>
                      </a:r>
                    </a:p>
                  </a:txBody>
                  <a:tcPr marL="3810" marR="3810" marT="3810" marB="0" anchor="ctr"/>
                </a:tc>
                <a:tc>
                  <a:txBody>
                    <a:bodyPr/>
                    <a:lstStyle/>
                    <a:p>
                      <a:pPr algn="ctr" rtl="0" fontAlgn="b"/>
                      <a:r>
                        <a:rPr lang="en-US" sz="1400" b="0" i="0" u="none" strike="noStrike" dirty="0">
                          <a:solidFill>
                            <a:srgbClr val="000000"/>
                          </a:solidFill>
                          <a:effectLst/>
                          <a:latin typeface="+mn-lt"/>
                        </a:rPr>
                        <a:t>11.2%</a:t>
                      </a:r>
                    </a:p>
                  </a:txBody>
                  <a:tcPr marL="3810" marR="3810" marT="3810" marB="0" anchor="ctr"/>
                </a:tc>
                <a:tc>
                  <a:txBody>
                    <a:bodyPr/>
                    <a:lstStyle/>
                    <a:p>
                      <a:pPr algn="ctr" rtl="0" fontAlgn="b"/>
                      <a:r>
                        <a:rPr lang="en-US" sz="1400" b="0" i="0" u="none" strike="noStrike" dirty="0">
                          <a:solidFill>
                            <a:srgbClr val="000000"/>
                          </a:solidFill>
                          <a:effectLst/>
                          <a:latin typeface="+mn-lt"/>
                        </a:rPr>
                        <a:t>7.2%</a:t>
                      </a:r>
                    </a:p>
                  </a:txBody>
                  <a:tcPr marL="3810" marR="3810" marT="3810" marB="0" anchor="ctr"/>
                </a:tc>
                <a:tc>
                  <a:txBody>
                    <a:bodyPr/>
                    <a:lstStyle/>
                    <a:p>
                      <a:pPr algn="ctr" rtl="0" fontAlgn="b"/>
                      <a:r>
                        <a:rPr lang="en-US" sz="1400" b="0" i="0" u="none" strike="noStrike" dirty="0">
                          <a:solidFill>
                            <a:srgbClr val="000000"/>
                          </a:solidFill>
                          <a:effectLst/>
                          <a:latin typeface="+mn-lt"/>
                        </a:rPr>
                        <a:t>18.2%</a:t>
                      </a:r>
                    </a:p>
                  </a:txBody>
                  <a:tcPr marL="3810" marR="3810" marT="3810" marB="0" anchor="ctr"/>
                </a:tc>
                <a:tc>
                  <a:txBody>
                    <a:bodyPr/>
                    <a:lstStyle/>
                    <a:p>
                      <a:pPr algn="ctr" rtl="0" fontAlgn="b"/>
                      <a:r>
                        <a:rPr lang="en-US" sz="1400" b="0" i="0" u="none" strike="noStrike" dirty="0">
                          <a:solidFill>
                            <a:srgbClr val="000000"/>
                          </a:solidFill>
                          <a:effectLst/>
                          <a:latin typeface="+mn-lt"/>
                        </a:rPr>
                        <a:t>13.6%</a:t>
                      </a:r>
                    </a:p>
                  </a:txBody>
                  <a:tcPr marL="3810" marR="3810" marT="3810" marB="0" anchor="ctr"/>
                </a:tc>
                <a:tc>
                  <a:txBody>
                    <a:bodyPr/>
                    <a:lstStyle/>
                    <a:p>
                      <a:pPr algn="ctr" rtl="0" fontAlgn="b"/>
                      <a:r>
                        <a:rPr lang="en-US" sz="1400" b="0" i="0" u="none" strike="noStrike" dirty="0">
                          <a:solidFill>
                            <a:srgbClr val="000000"/>
                          </a:solidFill>
                          <a:effectLst/>
                          <a:latin typeface="+mn-lt"/>
                        </a:rPr>
                        <a:t>18.4%</a:t>
                      </a:r>
                    </a:p>
                  </a:txBody>
                  <a:tcPr marL="3810" marR="3810" marT="3810" marB="0" anchor="ctr"/>
                </a:tc>
                <a:extLst>
                  <a:ext uri="{0D108BD9-81ED-4DB2-BD59-A6C34878D82A}">
                    <a16:rowId xmlns:a16="http://schemas.microsoft.com/office/drawing/2014/main" val="4076761361"/>
                  </a:ext>
                </a:extLst>
              </a:tr>
              <a:tr h="517894">
                <a:tc>
                  <a:txBody>
                    <a:bodyPr/>
                    <a:lstStyle/>
                    <a:p>
                      <a:pPr algn="l" rtl="0" fontAlgn="ctr"/>
                      <a:r>
                        <a:rPr lang="en-US" sz="1400" u="none" strike="noStrike">
                          <a:effectLst/>
                        </a:rPr>
                        <a:t>Household Median Income</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$62,772 </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$73,036 </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a:effectLst/>
                        </a:rPr>
                        <a:t>$53,462 </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$64,375 </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$45,147 </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ctr"/>
                      <a:r>
                        <a:rPr lang="en-US" sz="1400" u="none" strike="noStrike" dirty="0">
                          <a:effectLst/>
                        </a:rPr>
                        <a:t>-</a:t>
                      </a:r>
                      <a:endParaRPr lang="en-US"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029439551"/>
                  </a:ext>
                </a:extLst>
              </a:tr>
              <a:tr h="517894">
                <a:tc>
                  <a:txBody>
                    <a:bodyPr/>
                    <a:lstStyle/>
                    <a:p>
                      <a:pPr algn="l" rtl="0" fontAlgn="ctr"/>
                      <a:r>
                        <a:rPr lang="en-US" sz="1400" u="none" strike="noStrike">
                          <a:effectLst/>
                        </a:rPr>
                        <a:t>Households under Poverty Level</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6.2%</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0.0%</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4.2%</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9.5%</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7.9%</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5.9%</a:t>
                      </a:r>
                      <a:endParaRPr lang="en-US"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713685374"/>
                  </a:ext>
                </a:extLst>
              </a:tr>
              <a:tr h="517894">
                <a:tc>
                  <a:txBody>
                    <a:bodyPr/>
                    <a:lstStyle/>
                    <a:p>
                      <a:pPr algn="l" rtl="0" fontAlgn="ctr"/>
                      <a:r>
                        <a:rPr lang="en-US" sz="1400" u="none" strike="noStrike">
                          <a:effectLst/>
                        </a:rPr>
                        <a:t>Jobs to Household Ratio</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0.94</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0.86</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1.15</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0.87</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a:effectLst/>
                        </a:rPr>
                        <a:t>1.52</a:t>
                      </a:r>
                      <a:endParaRPr lang="en-US" sz="1400" b="0" i="0" u="none" strike="noStrike">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0.87</a:t>
                      </a:r>
                      <a:endParaRPr lang="en-US" sz="1400" b="0" i="0" u="none" strike="noStrike" dirty="0">
                        <a:solidFill>
                          <a:srgbClr val="000000"/>
                        </a:solidFill>
                        <a:effectLst/>
                        <a:latin typeface="Calibri" panose="020F0502020204030204" pitchFamily="34" charset="0"/>
                      </a:endParaRPr>
                    </a:p>
                  </a:txBody>
                  <a:tcPr anchor="ctr"/>
                </a:tc>
                <a:tc>
                  <a:txBody>
                    <a:bodyPr/>
                    <a:lstStyle/>
                    <a:p>
                      <a:pPr algn="ctr" rtl="0" fontAlgn="b"/>
                      <a:r>
                        <a:rPr lang="en-US" sz="1400" u="none" strike="noStrike" dirty="0">
                          <a:effectLst/>
                        </a:rPr>
                        <a:t>0.89</a:t>
                      </a:r>
                      <a:endParaRPr lang="en-US"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692959097"/>
                  </a:ext>
                </a:extLst>
              </a:tr>
            </a:tbl>
          </a:graphicData>
        </a:graphic>
      </p:graphicFrame>
    </p:spTree>
    <p:extLst>
      <p:ext uri="{BB962C8B-B14F-4D97-AF65-F5344CB8AC3E}">
        <p14:creationId xmlns:p14="http://schemas.microsoft.com/office/powerpoint/2010/main" val="332142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EE4C-067E-4F60-BA78-2F06CB7E96B8}"/>
              </a:ext>
            </a:extLst>
          </p:cNvPr>
          <p:cNvSpPr>
            <a:spLocks noGrp="1"/>
          </p:cNvSpPr>
          <p:nvPr>
            <p:ph type="title"/>
          </p:nvPr>
        </p:nvSpPr>
        <p:spPr/>
        <p:txBody>
          <a:bodyPr>
            <a:normAutofit/>
          </a:bodyPr>
          <a:lstStyle/>
          <a:p>
            <a:r>
              <a:rPr lang="en-US" dirty="0"/>
              <a:t>Affordability – Ownership (Typical Home </a:t>
            </a:r>
            <a:r>
              <a:rPr lang="en-US" altLang="zh-CN" dirty="0"/>
              <a:t>Values</a:t>
            </a:r>
            <a:r>
              <a:rPr lang="en-US" dirty="0"/>
              <a:t>)</a:t>
            </a:r>
          </a:p>
        </p:txBody>
      </p:sp>
      <p:sp>
        <p:nvSpPr>
          <p:cNvPr id="14" name="Content Placeholder 13">
            <a:extLst>
              <a:ext uri="{FF2B5EF4-FFF2-40B4-BE49-F238E27FC236}">
                <a16:creationId xmlns:a16="http://schemas.microsoft.com/office/drawing/2014/main" id="{998099C4-46E1-4F92-A482-3569DE924A36}"/>
              </a:ext>
            </a:extLst>
          </p:cNvPr>
          <p:cNvSpPr>
            <a:spLocks noGrp="1"/>
          </p:cNvSpPr>
          <p:nvPr>
            <p:ph idx="4294967295"/>
          </p:nvPr>
        </p:nvSpPr>
        <p:spPr>
          <a:xfrm>
            <a:off x="398024" y="1239838"/>
            <a:ext cx="3444633" cy="4822825"/>
          </a:xfrm>
        </p:spPr>
        <p:txBody>
          <a:bodyPr>
            <a:normAutofit/>
          </a:bodyPr>
          <a:lstStyle/>
          <a:p>
            <a:r>
              <a:rPr lang="en-US" sz="1755" dirty="0"/>
              <a:t>Home prices in Amador County have had a strong upward trend since 2012</a:t>
            </a:r>
          </a:p>
          <a:p>
            <a:r>
              <a:rPr lang="en-US" sz="1755" dirty="0"/>
              <a:t>In 2022, the median home price in Amador County was approximately $419K </a:t>
            </a:r>
          </a:p>
          <a:p>
            <a:r>
              <a:rPr lang="en-US" sz="1755" dirty="0"/>
              <a:t>A household needs to make approximately $81K per year ($39hour combined) to afford the typical home price (assuming 20% down) </a:t>
            </a:r>
          </a:p>
          <a:p>
            <a:r>
              <a:rPr lang="en-US" sz="1755" dirty="0"/>
              <a:t>In 2010, a household only needed to make approximately $47K per year to afford the median home price at that time ($231K)</a:t>
            </a:r>
          </a:p>
        </p:txBody>
      </p:sp>
      <p:sp>
        <p:nvSpPr>
          <p:cNvPr id="9" name="TextBox 8">
            <a:extLst>
              <a:ext uri="{FF2B5EF4-FFF2-40B4-BE49-F238E27FC236}">
                <a16:creationId xmlns:a16="http://schemas.microsoft.com/office/drawing/2014/main" id="{2D9D9D86-1EFD-4847-8337-2155B520054D}"/>
              </a:ext>
            </a:extLst>
          </p:cNvPr>
          <p:cNvSpPr txBox="1"/>
          <p:nvPr/>
        </p:nvSpPr>
        <p:spPr>
          <a:xfrm>
            <a:off x="4767542" y="6274724"/>
            <a:ext cx="1580882" cy="242374"/>
          </a:xfrm>
          <a:prstGeom prst="rect">
            <a:avLst/>
          </a:prstGeom>
          <a:noFill/>
        </p:spPr>
        <p:txBody>
          <a:bodyPr wrap="none" rtlCol="0">
            <a:spAutoFit/>
          </a:bodyPr>
          <a:lstStyle/>
          <a:p>
            <a:r>
              <a:rPr lang="en-US" sz="975" dirty="0"/>
              <a:t>Source: Zillow, March 2022</a:t>
            </a:r>
          </a:p>
        </p:txBody>
      </p:sp>
      <p:graphicFrame>
        <p:nvGraphicFramePr>
          <p:cNvPr id="10" name="Chart 9">
            <a:extLst>
              <a:ext uri="{FF2B5EF4-FFF2-40B4-BE49-F238E27FC236}">
                <a16:creationId xmlns:a16="http://schemas.microsoft.com/office/drawing/2014/main" id="{553FD516-146E-4067-8A8E-990CF1933364}"/>
              </a:ext>
            </a:extLst>
          </p:cNvPr>
          <p:cNvGraphicFramePr>
            <a:graphicFrameLocks/>
          </p:cNvGraphicFramePr>
          <p:nvPr>
            <p:extLst>
              <p:ext uri="{D42A27DB-BD31-4B8C-83A1-F6EECF244321}">
                <p14:modId xmlns:p14="http://schemas.microsoft.com/office/powerpoint/2010/main" val="39837083"/>
              </p:ext>
            </p:extLst>
          </p:nvPr>
        </p:nvGraphicFramePr>
        <p:xfrm>
          <a:off x="4292099" y="1698914"/>
          <a:ext cx="7403054" cy="4575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3489235"/>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583A-C072-40FC-9CFA-D6AB65F2DA33}"/>
              </a:ext>
            </a:extLst>
          </p:cNvPr>
          <p:cNvSpPr>
            <a:spLocks noGrp="1"/>
          </p:cNvSpPr>
          <p:nvPr>
            <p:ph type="title"/>
          </p:nvPr>
        </p:nvSpPr>
        <p:spPr/>
        <p:txBody>
          <a:bodyPr>
            <a:normAutofit/>
          </a:bodyPr>
          <a:lstStyle/>
          <a:p>
            <a:r>
              <a:rPr lang="en-US" dirty="0"/>
              <a:t>Affordability – Rental Rates</a:t>
            </a:r>
          </a:p>
        </p:txBody>
      </p:sp>
      <p:sp>
        <p:nvSpPr>
          <p:cNvPr id="3" name="Content Placeholder 2">
            <a:extLst>
              <a:ext uri="{FF2B5EF4-FFF2-40B4-BE49-F238E27FC236}">
                <a16:creationId xmlns:a16="http://schemas.microsoft.com/office/drawing/2014/main" id="{1B9128DA-E1FF-4300-BE28-4BC159963388}"/>
              </a:ext>
            </a:extLst>
          </p:cNvPr>
          <p:cNvSpPr>
            <a:spLocks noGrp="1"/>
          </p:cNvSpPr>
          <p:nvPr>
            <p:ph idx="4294967295"/>
          </p:nvPr>
        </p:nvSpPr>
        <p:spPr>
          <a:xfrm>
            <a:off x="596536" y="1187450"/>
            <a:ext cx="3746864" cy="4887913"/>
          </a:xfrm>
        </p:spPr>
        <p:txBody>
          <a:bodyPr>
            <a:normAutofit/>
          </a:bodyPr>
          <a:lstStyle/>
          <a:p>
            <a:r>
              <a:rPr lang="en-US" sz="1755" dirty="0"/>
              <a:t>The average rental rate in Amador </a:t>
            </a:r>
            <a:r>
              <a:rPr lang="en-US" altLang="zh-CN" sz="1755" dirty="0"/>
              <a:t>County</a:t>
            </a:r>
            <a:r>
              <a:rPr lang="en-US" sz="1755" dirty="0"/>
              <a:t> currently ranges between $920 to $1,965 depending on housing size; these average rents are affordable to households earning approximately $57k to $79k per year. </a:t>
            </a:r>
          </a:p>
          <a:p>
            <a:r>
              <a:rPr lang="en-US" sz="1755" dirty="0"/>
              <a:t>In 2019:</a:t>
            </a:r>
          </a:p>
          <a:p>
            <a:pPr lvl="1"/>
            <a:r>
              <a:rPr lang="en-US" sz="1560" dirty="0"/>
              <a:t>Renters made up approximately 23.5% (3,429 ) of total occupied housing units; and</a:t>
            </a:r>
          </a:p>
          <a:p>
            <a:pPr lvl="1"/>
            <a:r>
              <a:rPr lang="en-US" sz="1560" dirty="0"/>
              <a:t>Approximately 55.1%  (1,717) of renters in Amador County spent 30 percent or more of their monthly household income on housing costs. </a:t>
            </a:r>
            <a:r>
              <a:rPr lang="en-US" sz="1073" dirty="0"/>
              <a:t>(source: 2019 </a:t>
            </a:r>
            <a:r>
              <a:rPr lang="en-US" altLang="zh-CN" sz="1073" dirty="0"/>
              <a:t>ACS 5-Year Estimates DP04</a:t>
            </a:r>
            <a:r>
              <a:rPr lang="en-US" sz="1073" dirty="0"/>
              <a:t>)</a:t>
            </a:r>
          </a:p>
          <a:p>
            <a:pPr lvl="1"/>
            <a:endParaRPr lang="en-US" sz="1560" dirty="0">
              <a:highlight>
                <a:srgbClr val="FFFF00"/>
              </a:highlight>
            </a:endParaRPr>
          </a:p>
        </p:txBody>
      </p:sp>
      <p:sp>
        <p:nvSpPr>
          <p:cNvPr id="23" name="Content Placeholder 2">
            <a:extLst>
              <a:ext uri="{FF2B5EF4-FFF2-40B4-BE49-F238E27FC236}">
                <a16:creationId xmlns:a16="http://schemas.microsoft.com/office/drawing/2014/main" id="{16D80EFF-1DB9-4337-9D6C-5C11A0978B6C}"/>
              </a:ext>
            </a:extLst>
          </p:cNvPr>
          <p:cNvSpPr txBox="1">
            <a:spLocks/>
          </p:cNvSpPr>
          <p:nvPr/>
        </p:nvSpPr>
        <p:spPr>
          <a:xfrm>
            <a:off x="8686907" y="571179"/>
            <a:ext cx="2796004" cy="1940278"/>
          </a:xfrm>
          <a:prstGeom prst="rect">
            <a:avLst/>
          </a:prstGeom>
        </p:spPr>
        <p:txBody>
          <a:bodyPr vert="horz" lIns="89154" tIns="44577" rIns="89154" bIns="44577"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1950" dirty="0">
              <a:highlight>
                <a:srgbClr val="FFFF00"/>
              </a:highlight>
            </a:endParaRPr>
          </a:p>
        </p:txBody>
      </p:sp>
      <p:sp>
        <p:nvSpPr>
          <p:cNvPr id="25" name="TextBox 24">
            <a:extLst>
              <a:ext uri="{FF2B5EF4-FFF2-40B4-BE49-F238E27FC236}">
                <a16:creationId xmlns:a16="http://schemas.microsoft.com/office/drawing/2014/main" id="{0B54227E-5018-4788-95EF-7FCA17BC72E9}"/>
              </a:ext>
            </a:extLst>
          </p:cNvPr>
          <p:cNvSpPr txBox="1"/>
          <p:nvPr/>
        </p:nvSpPr>
        <p:spPr>
          <a:xfrm>
            <a:off x="4995300" y="5954176"/>
            <a:ext cx="3940382" cy="242374"/>
          </a:xfrm>
          <a:prstGeom prst="rect">
            <a:avLst/>
          </a:prstGeom>
          <a:noFill/>
        </p:spPr>
        <p:txBody>
          <a:bodyPr wrap="square" rtlCol="0">
            <a:spAutoFit/>
          </a:bodyPr>
          <a:lstStyle/>
          <a:p>
            <a:r>
              <a:rPr lang="en-US" sz="975" dirty="0"/>
              <a:t>Source: https://www.bestplaces.net/cost_of_living/city/california</a:t>
            </a:r>
          </a:p>
        </p:txBody>
      </p:sp>
      <p:graphicFrame>
        <p:nvGraphicFramePr>
          <p:cNvPr id="8" name="Chart 7">
            <a:extLst>
              <a:ext uri="{FF2B5EF4-FFF2-40B4-BE49-F238E27FC236}">
                <a16:creationId xmlns:a16="http://schemas.microsoft.com/office/drawing/2014/main" id="{D978489D-D1D6-43F4-9CE7-2D8A2EDC6AC3}"/>
              </a:ext>
            </a:extLst>
          </p:cNvPr>
          <p:cNvGraphicFramePr>
            <a:graphicFrameLocks/>
          </p:cNvGraphicFramePr>
          <p:nvPr>
            <p:extLst>
              <p:ext uri="{D42A27DB-BD31-4B8C-83A1-F6EECF244321}">
                <p14:modId xmlns:p14="http://schemas.microsoft.com/office/powerpoint/2010/main" val="1063840459"/>
              </p:ext>
            </p:extLst>
          </p:nvPr>
        </p:nvGraphicFramePr>
        <p:xfrm>
          <a:off x="4370978" y="1453953"/>
          <a:ext cx="7315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302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08B6-BD9A-4E41-AE03-D9A25E846ABB}"/>
              </a:ext>
            </a:extLst>
          </p:cNvPr>
          <p:cNvSpPr>
            <a:spLocks noGrp="1"/>
          </p:cNvSpPr>
          <p:nvPr>
            <p:ph type="ctrTitle"/>
          </p:nvPr>
        </p:nvSpPr>
        <p:spPr/>
        <p:txBody>
          <a:bodyPr/>
          <a:lstStyle/>
          <a:p>
            <a:r>
              <a:rPr lang="en-US" dirty="0"/>
              <a:t>5</a:t>
            </a:r>
            <a:r>
              <a:rPr lang="en-US" baseline="30000" dirty="0"/>
              <a:t>th</a:t>
            </a:r>
            <a:r>
              <a:rPr lang="en-US" dirty="0"/>
              <a:t> Cycle Progress</a:t>
            </a:r>
          </a:p>
        </p:txBody>
      </p:sp>
      <p:sp>
        <p:nvSpPr>
          <p:cNvPr id="4" name="Subtitle 3">
            <a:extLst>
              <a:ext uri="{FF2B5EF4-FFF2-40B4-BE49-F238E27FC236}">
                <a16:creationId xmlns:a16="http://schemas.microsoft.com/office/drawing/2014/main" id="{8FF6D936-DDDB-4E36-98A5-0749B4C0E7D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2322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61719CD-F4B6-46C1-B38C-4D1E8865EFFB}"/>
              </a:ext>
            </a:extLst>
          </p:cNvPr>
          <p:cNvGraphicFramePr>
            <a:graphicFrameLocks noGrp="1"/>
          </p:cNvGraphicFramePr>
          <p:nvPr>
            <p:extLst>
              <p:ext uri="{D42A27DB-BD31-4B8C-83A1-F6EECF244321}">
                <p14:modId xmlns:p14="http://schemas.microsoft.com/office/powerpoint/2010/main" val="2004617420"/>
              </p:ext>
            </p:extLst>
          </p:nvPr>
        </p:nvGraphicFramePr>
        <p:xfrm>
          <a:off x="3911097" y="2151173"/>
          <a:ext cx="7478163" cy="3498187"/>
        </p:xfrm>
        <a:graphic>
          <a:graphicData uri="http://schemas.openxmlformats.org/drawingml/2006/table">
            <a:tbl>
              <a:tblPr/>
              <a:tblGrid>
                <a:gridCol w="1869541">
                  <a:extLst>
                    <a:ext uri="{9D8B030D-6E8A-4147-A177-3AD203B41FA5}">
                      <a16:colId xmlns:a16="http://schemas.microsoft.com/office/drawing/2014/main" val="1652795362"/>
                    </a:ext>
                  </a:extLst>
                </a:gridCol>
                <a:gridCol w="1227476">
                  <a:extLst>
                    <a:ext uri="{9D8B030D-6E8A-4147-A177-3AD203B41FA5}">
                      <a16:colId xmlns:a16="http://schemas.microsoft.com/office/drawing/2014/main" val="2934109856"/>
                    </a:ext>
                  </a:extLst>
                </a:gridCol>
                <a:gridCol w="623180">
                  <a:extLst>
                    <a:ext uri="{9D8B030D-6E8A-4147-A177-3AD203B41FA5}">
                      <a16:colId xmlns:a16="http://schemas.microsoft.com/office/drawing/2014/main" val="391954201"/>
                    </a:ext>
                  </a:extLst>
                </a:gridCol>
                <a:gridCol w="1284129">
                  <a:extLst>
                    <a:ext uri="{9D8B030D-6E8A-4147-A177-3AD203B41FA5}">
                      <a16:colId xmlns:a16="http://schemas.microsoft.com/office/drawing/2014/main" val="932845953"/>
                    </a:ext>
                  </a:extLst>
                </a:gridCol>
                <a:gridCol w="1284129">
                  <a:extLst>
                    <a:ext uri="{9D8B030D-6E8A-4147-A177-3AD203B41FA5}">
                      <a16:colId xmlns:a16="http://schemas.microsoft.com/office/drawing/2014/main" val="465024371"/>
                    </a:ext>
                  </a:extLst>
                </a:gridCol>
                <a:gridCol w="1189708">
                  <a:extLst>
                    <a:ext uri="{9D8B030D-6E8A-4147-A177-3AD203B41FA5}">
                      <a16:colId xmlns:a16="http://schemas.microsoft.com/office/drawing/2014/main" val="1896169093"/>
                    </a:ext>
                  </a:extLst>
                </a:gridCol>
              </a:tblGrid>
              <a:tr h="695116">
                <a:tc>
                  <a:txBody>
                    <a:bodyPr/>
                    <a:lstStyle/>
                    <a:p>
                      <a:pPr algn="ctr" rtl="0" fontAlgn="ctr"/>
                      <a:r>
                        <a:rPr lang="en-US" sz="1400" b="1" i="0" u="none" strike="noStrike">
                          <a:solidFill>
                            <a:srgbClr val="FFFFFF"/>
                          </a:solidFill>
                          <a:effectLst/>
                          <a:latin typeface="Corbel" panose="020B0503020204020204" pitchFamily="34" charset="0"/>
                        </a:rPr>
                        <a:t>Jurisdiction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tc>
                  <a:txBody>
                    <a:bodyPr/>
                    <a:lstStyle/>
                    <a:p>
                      <a:pPr algn="ctr" rtl="0" fontAlgn="ctr"/>
                      <a:r>
                        <a:rPr lang="en-US" sz="1400" b="1" i="0" u="none" strike="noStrike">
                          <a:solidFill>
                            <a:srgbClr val="FFFFFF"/>
                          </a:solidFill>
                          <a:effectLst/>
                          <a:latin typeface="Corbel" panose="020B0503020204020204" pitchFamily="34" charset="0"/>
                        </a:rPr>
                        <a:t>Very Low</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tc>
                  <a:txBody>
                    <a:bodyPr/>
                    <a:lstStyle/>
                    <a:p>
                      <a:pPr algn="ctr" rtl="0" fontAlgn="ctr"/>
                      <a:r>
                        <a:rPr lang="en-US" sz="1400" b="1" i="0" u="none" strike="noStrike">
                          <a:solidFill>
                            <a:srgbClr val="FFFFFF"/>
                          </a:solidFill>
                          <a:effectLst/>
                          <a:latin typeface="Corbel" panose="020B0503020204020204" pitchFamily="34" charset="0"/>
                        </a:rPr>
                        <a:t>Low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tc>
                  <a:txBody>
                    <a:bodyPr/>
                    <a:lstStyle/>
                    <a:p>
                      <a:pPr algn="ctr" rtl="0" fontAlgn="ctr"/>
                      <a:r>
                        <a:rPr lang="en-US" sz="1400" b="1" i="0" u="none" strike="noStrike">
                          <a:solidFill>
                            <a:srgbClr val="FFFFFF"/>
                          </a:solidFill>
                          <a:effectLst/>
                          <a:latin typeface="Corbel" panose="020B0503020204020204" pitchFamily="34" charset="0"/>
                        </a:rPr>
                        <a:t>Moderate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tc>
                  <a:txBody>
                    <a:bodyPr/>
                    <a:lstStyle/>
                    <a:p>
                      <a:pPr algn="ctr" rtl="0" fontAlgn="ctr"/>
                      <a:r>
                        <a:rPr lang="en-US" sz="1400" b="1" i="0" u="none" strike="noStrike" dirty="0">
                          <a:solidFill>
                            <a:srgbClr val="FFFFFF"/>
                          </a:solidFill>
                          <a:effectLst/>
                          <a:latin typeface="Corbel" panose="020B0503020204020204" pitchFamily="34" charset="0"/>
                        </a:rPr>
                        <a:t>Above Moderate</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tc>
                  <a:txBody>
                    <a:bodyPr/>
                    <a:lstStyle/>
                    <a:p>
                      <a:pPr algn="ctr" rtl="0" fontAlgn="ctr"/>
                      <a:r>
                        <a:rPr lang="en-US" sz="1400" b="1" i="0" u="none" strike="noStrike" dirty="0">
                          <a:solidFill>
                            <a:srgbClr val="FFFFFF"/>
                          </a:solidFill>
                          <a:effectLst/>
                          <a:latin typeface="Corbel" panose="020B0503020204020204" pitchFamily="34" charset="0"/>
                        </a:rPr>
                        <a:t>Total</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4A088"/>
                    </a:solidFill>
                  </a:tcPr>
                </a:tc>
                <a:extLst>
                  <a:ext uri="{0D108BD9-81ED-4DB2-BD59-A6C34878D82A}">
                    <a16:rowId xmlns:a16="http://schemas.microsoft.com/office/drawing/2014/main" val="1552819526"/>
                  </a:ext>
                </a:extLst>
              </a:tr>
              <a:tr h="356035">
                <a:tc>
                  <a:txBody>
                    <a:bodyPr/>
                    <a:lstStyle/>
                    <a:p>
                      <a:pPr algn="l" rtl="0" fontAlgn="ctr"/>
                      <a:r>
                        <a:rPr lang="en-US" sz="1400" b="0" i="0" u="none" strike="noStrike">
                          <a:solidFill>
                            <a:srgbClr val="000000"/>
                          </a:solidFill>
                          <a:effectLst/>
                          <a:latin typeface="Corbel" panose="020B0503020204020204" pitchFamily="34" charset="0"/>
                        </a:rPr>
                        <a:t>Amador</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extLst>
                  <a:ext uri="{0D108BD9-81ED-4DB2-BD59-A6C34878D82A}">
                    <a16:rowId xmlns:a16="http://schemas.microsoft.com/office/drawing/2014/main" val="321760453"/>
                  </a:ext>
                </a:extLst>
              </a:tr>
              <a:tr h="350384">
                <a:tc>
                  <a:txBody>
                    <a:bodyPr/>
                    <a:lstStyle/>
                    <a:p>
                      <a:pPr algn="l" rtl="0" fontAlgn="ctr"/>
                      <a:r>
                        <a:rPr lang="en-US" sz="1400" b="0" i="0" u="none" strike="noStrike">
                          <a:solidFill>
                            <a:srgbClr val="000000"/>
                          </a:solidFill>
                          <a:effectLst/>
                          <a:latin typeface="Corbel" panose="020B0503020204020204" pitchFamily="34" charset="0"/>
                        </a:rPr>
                        <a:t>Ione</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7</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16</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extLst>
                  <a:ext uri="{0D108BD9-81ED-4DB2-BD59-A6C34878D82A}">
                    <a16:rowId xmlns:a16="http://schemas.microsoft.com/office/drawing/2014/main" val="3503568098"/>
                  </a:ext>
                </a:extLst>
              </a:tr>
              <a:tr h="350384">
                <a:tc>
                  <a:txBody>
                    <a:bodyPr/>
                    <a:lstStyle/>
                    <a:p>
                      <a:pPr algn="l" rtl="0" fontAlgn="ctr"/>
                      <a:r>
                        <a:rPr lang="en-US" sz="1400" b="0" i="0" u="none" strike="noStrike">
                          <a:solidFill>
                            <a:srgbClr val="000000"/>
                          </a:solidFill>
                          <a:effectLst/>
                          <a:latin typeface="Corbel" panose="020B0503020204020204" pitchFamily="34" charset="0"/>
                        </a:rPr>
                        <a:t>Jackson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4</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4</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8</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19</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extLst>
                  <a:ext uri="{0D108BD9-81ED-4DB2-BD59-A6C34878D82A}">
                    <a16:rowId xmlns:a16="http://schemas.microsoft.com/office/drawing/2014/main" val="2638357848"/>
                  </a:ext>
                </a:extLst>
              </a:tr>
              <a:tr h="350384">
                <a:tc>
                  <a:txBody>
                    <a:bodyPr/>
                    <a:lstStyle/>
                    <a:p>
                      <a:pPr algn="l" rtl="0" fontAlgn="ctr"/>
                      <a:r>
                        <a:rPr lang="en-US" sz="1400" b="0" i="0" u="none" strike="noStrike">
                          <a:solidFill>
                            <a:srgbClr val="000000"/>
                          </a:solidFill>
                          <a:effectLst/>
                          <a:latin typeface="Corbel" panose="020B0503020204020204" pitchFamily="34" charset="0"/>
                        </a:rPr>
                        <a:t>Plymouth</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4</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extLst>
                  <a:ext uri="{0D108BD9-81ED-4DB2-BD59-A6C34878D82A}">
                    <a16:rowId xmlns:a16="http://schemas.microsoft.com/office/drawing/2014/main" val="3905272231"/>
                  </a:ext>
                </a:extLst>
              </a:tr>
              <a:tr h="350384">
                <a:tc>
                  <a:txBody>
                    <a:bodyPr/>
                    <a:lstStyle/>
                    <a:p>
                      <a:pPr algn="l" rtl="0" fontAlgn="ctr"/>
                      <a:r>
                        <a:rPr lang="en-US" sz="1400" b="0" i="0" u="none" strike="noStrike">
                          <a:solidFill>
                            <a:srgbClr val="000000"/>
                          </a:solidFill>
                          <a:effectLst/>
                          <a:latin typeface="Corbel" panose="020B0503020204020204" pitchFamily="34" charset="0"/>
                        </a:rPr>
                        <a:t>Sutter Creek</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4</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extLst>
                  <a:ext uri="{0D108BD9-81ED-4DB2-BD59-A6C34878D82A}">
                    <a16:rowId xmlns:a16="http://schemas.microsoft.com/office/drawing/2014/main" val="4207243970"/>
                  </a:ext>
                </a:extLst>
              </a:tr>
              <a:tr h="695116">
                <a:tc>
                  <a:txBody>
                    <a:bodyPr/>
                    <a:lstStyle/>
                    <a:p>
                      <a:pPr algn="l" rtl="0" fontAlgn="ctr"/>
                      <a:r>
                        <a:rPr lang="en-US" sz="1400" b="0" i="0" u="none" strike="noStrike" dirty="0">
                          <a:solidFill>
                            <a:srgbClr val="000000"/>
                          </a:solidFill>
                          <a:effectLst/>
                          <a:latin typeface="Corbel" panose="020B0503020204020204" pitchFamily="34" charset="0"/>
                        </a:rPr>
                        <a:t>Unincorporated</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dirty="0">
                          <a:solidFill>
                            <a:srgbClr val="000000"/>
                          </a:solidFill>
                          <a:effectLst/>
                          <a:latin typeface="Corbel" panose="020B0503020204020204" pitchFamily="34" charset="0"/>
                        </a:rPr>
                        <a:t>10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7</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a:solidFill>
                            <a:srgbClr val="000000"/>
                          </a:solidFill>
                          <a:effectLst/>
                          <a:latin typeface="Corbel" panose="020B0503020204020204" pitchFamily="34" charset="0"/>
                        </a:rPr>
                        <a:t>9</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dirty="0">
                          <a:solidFill>
                            <a:srgbClr val="000000"/>
                          </a:solidFill>
                          <a:effectLst/>
                          <a:latin typeface="Corbel" panose="020B0503020204020204" pitchFamily="34" charset="0"/>
                        </a:rPr>
                        <a:t>23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tc>
                  <a:txBody>
                    <a:bodyPr/>
                    <a:lstStyle/>
                    <a:p>
                      <a:pPr algn="ctr" rtl="0" fontAlgn="ctr"/>
                      <a:r>
                        <a:rPr lang="en-US" sz="1400" b="0" i="0" u="none" strike="noStrike" dirty="0">
                          <a:solidFill>
                            <a:srgbClr val="000000"/>
                          </a:solidFill>
                          <a:effectLst/>
                          <a:latin typeface="Corbel" panose="020B0503020204020204" pitchFamily="34" charset="0"/>
                        </a:rPr>
                        <a:t>49</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0ED"/>
                    </a:solidFill>
                  </a:tcPr>
                </a:tc>
                <a:extLst>
                  <a:ext uri="{0D108BD9-81ED-4DB2-BD59-A6C34878D82A}">
                    <a16:rowId xmlns:a16="http://schemas.microsoft.com/office/drawing/2014/main" val="1917461323"/>
                  </a:ext>
                </a:extLst>
              </a:tr>
              <a:tr h="350384">
                <a:tc>
                  <a:txBody>
                    <a:bodyPr/>
                    <a:lstStyle/>
                    <a:p>
                      <a:pPr algn="l" rtl="0" fontAlgn="ctr"/>
                      <a:r>
                        <a:rPr lang="en-US" sz="1400" b="0" i="0" u="none" strike="noStrike">
                          <a:solidFill>
                            <a:srgbClr val="000000"/>
                          </a:solidFill>
                          <a:effectLst/>
                          <a:latin typeface="Corbel" panose="020B0503020204020204" pitchFamily="34" charset="0"/>
                        </a:rPr>
                        <a:t>County Total</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21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17</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19</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a:solidFill>
                            <a:srgbClr val="000000"/>
                          </a:solidFill>
                          <a:effectLst/>
                          <a:latin typeface="Corbel" panose="020B0503020204020204" pitchFamily="34" charset="0"/>
                        </a:rPr>
                        <a:t>43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tc>
                  <a:txBody>
                    <a:bodyPr/>
                    <a:lstStyle/>
                    <a:p>
                      <a:pPr algn="ctr" rtl="0" fontAlgn="ctr"/>
                      <a:r>
                        <a:rPr lang="en-US" sz="1400" b="0" i="0" u="none" strike="noStrike" dirty="0">
                          <a:solidFill>
                            <a:srgbClr val="000000"/>
                          </a:solidFill>
                          <a:effectLst/>
                          <a:latin typeface="Corbel" panose="020B0503020204020204" pitchFamily="34" charset="0"/>
                        </a:rPr>
                        <a:t>100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DFDA"/>
                    </a:solidFill>
                  </a:tcPr>
                </a:tc>
                <a:extLst>
                  <a:ext uri="{0D108BD9-81ED-4DB2-BD59-A6C34878D82A}">
                    <a16:rowId xmlns:a16="http://schemas.microsoft.com/office/drawing/2014/main" val="795713353"/>
                  </a:ext>
                </a:extLst>
              </a:tr>
            </a:tbl>
          </a:graphicData>
        </a:graphic>
      </p:graphicFrame>
      <p:sp>
        <p:nvSpPr>
          <p:cNvPr id="2" name="Title 1">
            <a:extLst>
              <a:ext uri="{FF2B5EF4-FFF2-40B4-BE49-F238E27FC236}">
                <a16:creationId xmlns:a16="http://schemas.microsoft.com/office/drawing/2014/main" id="{5F522A61-64A5-4074-A52B-D94A7A061549}"/>
              </a:ext>
            </a:extLst>
          </p:cNvPr>
          <p:cNvSpPr>
            <a:spLocks noGrp="1"/>
          </p:cNvSpPr>
          <p:nvPr>
            <p:ph type="title"/>
          </p:nvPr>
        </p:nvSpPr>
        <p:spPr/>
        <p:txBody>
          <a:bodyPr>
            <a:normAutofit/>
          </a:bodyPr>
          <a:lstStyle/>
          <a:p>
            <a:r>
              <a:rPr lang="en-US" altLang="en-US" dirty="0">
                <a:latin typeface="Calibri" panose="020F0502020204030204" pitchFamily="34" charset="0"/>
                <a:ea typeface="Calibri" panose="020F0502020204030204" pitchFamily="34" charset="0"/>
                <a:cs typeface="Times New Roman" panose="02020603050405020304" pitchFamily="18" charset="0"/>
              </a:rPr>
              <a:t>5</a:t>
            </a:r>
            <a:r>
              <a:rPr lang="en-US" altLang="en-US" baseline="30000" dirty="0">
                <a:latin typeface="Calibri" panose="020F0502020204030204" pitchFamily="34" charset="0"/>
                <a:ea typeface="Calibri" panose="020F0502020204030204" pitchFamily="34" charset="0"/>
                <a:cs typeface="Times New Roman" panose="02020603050405020304" pitchFamily="18" charset="0"/>
              </a:rPr>
              <a:t>h</a:t>
            </a:r>
            <a:r>
              <a:rPr lang="en-US" altLang="en-US" dirty="0">
                <a:latin typeface="Calibri" panose="020F0502020204030204" pitchFamily="34" charset="0"/>
                <a:ea typeface="Calibri" panose="020F0502020204030204" pitchFamily="34" charset="0"/>
                <a:cs typeface="Times New Roman" panose="02020603050405020304" pitchFamily="18" charset="0"/>
              </a:rPr>
              <a:t> Cycle RHNA Progress</a:t>
            </a:r>
            <a:endParaRPr lang="en-US" sz="3200" dirty="0"/>
          </a:p>
        </p:txBody>
      </p:sp>
      <p:graphicFrame>
        <p:nvGraphicFramePr>
          <p:cNvPr id="4" name="Table 6">
            <a:extLst>
              <a:ext uri="{FF2B5EF4-FFF2-40B4-BE49-F238E27FC236}">
                <a16:creationId xmlns:a16="http://schemas.microsoft.com/office/drawing/2014/main" id="{4932CB12-4A5A-4F7B-BC33-1D5E73B3552B}"/>
              </a:ext>
            </a:extLst>
          </p:cNvPr>
          <p:cNvGraphicFramePr>
            <a:graphicFrameLocks/>
          </p:cNvGraphicFramePr>
          <p:nvPr>
            <p:extLst>
              <p:ext uri="{D42A27DB-BD31-4B8C-83A1-F6EECF244321}">
                <p14:modId xmlns:p14="http://schemas.microsoft.com/office/powerpoint/2010/main" val="2515285804"/>
              </p:ext>
            </p:extLst>
          </p:nvPr>
        </p:nvGraphicFramePr>
        <p:xfrm>
          <a:off x="452284" y="1217107"/>
          <a:ext cx="11283309" cy="4511400"/>
        </p:xfrm>
        <a:graphic>
          <a:graphicData uri="http://schemas.openxmlformats.org/drawingml/2006/table">
            <a:tbl>
              <a:tblPr firstRow="1" bandRow="1">
                <a:tableStyleId>{7DF18680-E054-41AD-8BC1-D1AEF772440D}</a:tableStyleId>
              </a:tblPr>
              <a:tblGrid>
                <a:gridCol w="2616477">
                  <a:extLst>
                    <a:ext uri="{9D8B030D-6E8A-4147-A177-3AD203B41FA5}">
                      <a16:colId xmlns:a16="http://schemas.microsoft.com/office/drawing/2014/main" val="3156440979"/>
                    </a:ext>
                  </a:extLst>
                </a:gridCol>
                <a:gridCol w="722236">
                  <a:extLst>
                    <a:ext uri="{9D8B030D-6E8A-4147-A177-3AD203B41FA5}">
                      <a16:colId xmlns:a16="http://schemas.microsoft.com/office/drawing/2014/main" val="2669300947"/>
                    </a:ext>
                  </a:extLst>
                </a:gridCol>
                <a:gridCol w="722236">
                  <a:extLst>
                    <a:ext uri="{9D8B030D-6E8A-4147-A177-3AD203B41FA5}">
                      <a16:colId xmlns:a16="http://schemas.microsoft.com/office/drawing/2014/main" val="167749902"/>
                    </a:ext>
                  </a:extLst>
                </a:gridCol>
                <a:gridCol w="722236">
                  <a:extLst>
                    <a:ext uri="{9D8B030D-6E8A-4147-A177-3AD203B41FA5}">
                      <a16:colId xmlns:a16="http://schemas.microsoft.com/office/drawing/2014/main" val="2255071640"/>
                    </a:ext>
                  </a:extLst>
                </a:gridCol>
                <a:gridCol w="722236">
                  <a:extLst>
                    <a:ext uri="{9D8B030D-6E8A-4147-A177-3AD203B41FA5}">
                      <a16:colId xmlns:a16="http://schemas.microsoft.com/office/drawing/2014/main" val="4157497568"/>
                    </a:ext>
                  </a:extLst>
                </a:gridCol>
                <a:gridCol w="722236">
                  <a:extLst>
                    <a:ext uri="{9D8B030D-6E8A-4147-A177-3AD203B41FA5}">
                      <a16:colId xmlns:a16="http://schemas.microsoft.com/office/drawing/2014/main" val="364017100"/>
                    </a:ext>
                  </a:extLst>
                </a:gridCol>
                <a:gridCol w="722236">
                  <a:extLst>
                    <a:ext uri="{9D8B030D-6E8A-4147-A177-3AD203B41FA5}">
                      <a16:colId xmlns:a16="http://schemas.microsoft.com/office/drawing/2014/main" val="1724813949"/>
                    </a:ext>
                  </a:extLst>
                </a:gridCol>
                <a:gridCol w="722236">
                  <a:extLst>
                    <a:ext uri="{9D8B030D-6E8A-4147-A177-3AD203B41FA5}">
                      <a16:colId xmlns:a16="http://schemas.microsoft.com/office/drawing/2014/main" val="4281109006"/>
                    </a:ext>
                  </a:extLst>
                </a:gridCol>
                <a:gridCol w="722236">
                  <a:extLst>
                    <a:ext uri="{9D8B030D-6E8A-4147-A177-3AD203B41FA5}">
                      <a16:colId xmlns:a16="http://schemas.microsoft.com/office/drawing/2014/main" val="4168674876"/>
                    </a:ext>
                  </a:extLst>
                </a:gridCol>
                <a:gridCol w="722236">
                  <a:extLst>
                    <a:ext uri="{9D8B030D-6E8A-4147-A177-3AD203B41FA5}">
                      <a16:colId xmlns:a16="http://schemas.microsoft.com/office/drawing/2014/main" val="2319426368"/>
                    </a:ext>
                  </a:extLst>
                </a:gridCol>
                <a:gridCol w="722236">
                  <a:extLst>
                    <a:ext uri="{9D8B030D-6E8A-4147-A177-3AD203B41FA5}">
                      <a16:colId xmlns:a16="http://schemas.microsoft.com/office/drawing/2014/main" val="3007279665"/>
                    </a:ext>
                  </a:extLst>
                </a:gridCol>
                <a:gridCol w="722236">
                  <a:extLst>
                    <a:ext uri="{9D8B030D-6E8A-4147-A177-3AD203B41FA5}">
                      <a16:colId xmlns:a16="http://schemas.microsoft.com/office/drawing/2014/main" val="2137363355"/>
                    </a:ext>
                  </a:extLst>
                </a:gridCol>
                <a:gridCol w="722236">
                  <a:extLst>
                    <a:ext uri="{9D8B030D-6E8A-4147-A177-3AD203B41FA5}">
                      <a16:colId xmlns:a16="http://schemas.microsoft.com/office/drawing/2014/main" val="129222749"/>
                    </a:ext>
                  </a:extLst>
                </a:gridCol>
              </a:tblGrid>
              <a:tr h="756963">
                <a:tc rowSpan="2">
                  <a:txBody>
                    <a:bodyPr/>
                    <a:lstStyle/>
                    <a:p>
                      <a:pPr algn="ctr"/>
                      <a:r>
                        <a:rPr lang="en-US" sz="1600" dirty="0"/>
                        <a:t>Income Level</a:t>
                      </a:r>
                    </a:p>
                  </a:txBody>
                  <a:tcPr marL="70338" marR="70338" marT="35169" marB="35169" anchor="ctr"/>
                </a:tc>
                <a:tc gridSpan="2">
                  <a:txBody>
                    <a:bodyPr/>
                    <a:lstStyle/>
                    <a:p>
                      <a:pPr algn="ctr"/>
                      <a:r>
                        <a:rPr lang="en-US" sz="1600" dirty="0"/>
                        <a:t>Amador City</a:t>
                      </a:r>
                    </a:p>
                  </a:txBody>
                  <a:tcPr marL="70338" marR="70338" marT="35169" marB="35169" anchor="ctr"/>
                </a:tc>
                <a:tc hMerge="1">
                  <a:txBody>
                    <a:bodyPr/>
                    <a:lstStyle/>
                    <a:p>
                      <a:endParaRPr lang="en-US"/>
                    </a:p>
                  </a:txBody>
                  <a:tcPr/>
                </a:tc>
                <a:tc gridSpan="2">
                  <a:txBody>
                    <a:bodyPr/>
                    <a:lstStyle/>
                    <a:p>
                      <a:pPr algn="ctr"/>
                      <a:r>
                        <a:rPr lang="en-US" sz="1600" dirty="0"/>
                        <a:t>Ione</a:t>
                      </a:r>
                    </a:p>
                  </a:txBody>
                  <a:tcPr marL="70338" marR="70338" marT="35169" marB="35169" anchor="ctr"/>
                </a:tc>
                <a:tc hMerge="1">
                  <a:txBody>
                    <a:bodyPr/>
                    <a:lstStyle/>
                    <a:p>
                      <a:endParaRPr lang="en-US"/>
                    </a:p>
                  </a:txBody>
                  <a:tcPr/>
                </a:tc>
                <a:tc gridSpan="2">
                  <a:txBody>
                    <a:bodyPr/>
                    <a:lstStyle/>
                    <a:p>
                      <a:pPr algn="ctr"/>
                      <a:r>
                        <a:rPr lang="en-US" sz="1600" dirty="0"/>
                        <a:t>Jackson</a:t>
                      </a:r>
                    </a:p>
                  </a:txBody>
                  <a:tcPr marL="70338" marR="70338" marT="35169" marB="35169" anchor="ctr"/>
                </a:tc>
                <a:tc hMerge="1">
                  <a:txBody>
                    <a:bodyPr/>
                    <a:lstStyle/>
                    <a:p>
                      <a:endParaRPr lang="en-US"/>
                    </a:p>
                  </a:txBody>
                  <a:tcPr/>
                </a:tc>
                <a:tc gridSpan="2">
                  <a:txBody>
                    <a:bodyPr/>
                    <a:lstStyle/>
                    <a:p>
                      <a:pPr algn="ctr"/>
                      <a:r>
                        <a:rPr lang="en-US" sz="1600" dirty="0"/>
                        <a:t>Plymouth</a:t>
                      </a:r>
                    </a:p>
                  </a:txBody>
                  <a:tcPr marL="70338" marR="70338" marT="35169" marB="35169" anchor="ctr"/>
                </a:tc>
                <a:tc hMerge="1">
                  <a:txBody>
                    <a:bodyPr/>
                    <a:lstStyle/>
                    <a:p>
                      <a:endParaRPr lang="en-US"/>
                    </a:p>
                  </a:txBody>
                  <a:tcPr/>
                </a:tc>
                <a:tc gridSpan="2">
                  <a:txBody>
                    <a:bodyPr/>
                    <a:lstStyle/>
                    <a:p>
                      <a:pPr algn="ctr"/>
                      <a:r>
                        <a:rPr lang="en-US" sz="1600" dirty="0"/>
                        <a:t>Sutter Creek</a:t>
                      </a:r>
                    </a:p>
                  </a:txBody>
                  <a:tcPr marL="70338" marR="70338" marT="35169" marB="35169" anchor="ctr"/>
                </a:tc>
                <a:tc hMerge="1">
                  <a:txBody>
                    <a:bodyPr/>
                    <a:lstStyle/>
                    <a:p>
                      <a:endParaRPr lang="en-US"/>
                    </a:p>
                  </a:txBody>
                  <a:tcPr/>
                </a:tc>
                <a:tc gridSpan="2">
                  <a:txBody>
                    <a:bodyPr/>
                    <a:lstStyle/>
                    <a:p>
                      <a:pPr algn="ctr"/>
                      <a:r>
                        <a:rPr lang="en-US" sz="1600" dirty="0"/>
                        <a:t>Unincorporated County</a:t>
                      </a:r>
                    </a:p>
                  </a:txBody>
                  <a:tcPr marL="70338" marR="70338" marT="35169" marB="35169" anchor="ctr"/>
                </a:tc>
                <a:tc hMerge="1">
                  <a:txBody>
                    <a:bodyPr/>
                    <a:lstStyle/>
                    <a:p>
                      <a:endParaRPr lang="en-US"/>
                    </a:p>
                  </a:txBody>
                  <a:tcPr/>
                </a:tc>
                <a:extLst>
                  <a:ext uri="{0D108BD9-81ED-4DB2-BD59-A6C34878D82A}">
                    <a16:rowId xmlns:a16="http://schemas.microsoft.com/office/drawing/2014/main" val="88964504"/>
                  </a:ext>
                </a:extLst>
              </a:tr>
              <a:tr h="411437">
                <a:tc vMerge="1">
                  <a:txBody>
                    <a:bodyPr/>
                    <a:lstStyle/>
                    <a:p>
                      <a:endParaRPr lang="en-US" sz="1500" dirty="0"/>
                    </a:p>
                  </a:txBody>
                  <a:tcPr marL="70338" marR="70338"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tc>
                  <a:txBody>
                    <a:bodyPr/>
                    <a:lstStyle/>
                    <a:p>
                      <a:pPr algn="ctr"/>
                      <a:r>
                        <a:rPr lang="en-US" sz="1200" dirty="0"/>
                        <a:t>RHNA</a:t>
                      </a:r>
                    </a:p>
                  </a:txBody>
                  <a:tcPr marL="70338" marR="70338" marT="35169" marB="35169" anchor="ctr"/>
                </a:tc>
                <a:tc>
                  <a:txBody>
                    <a:bodyPr/>
                    <a:lstStyle/>
                    <a:p>
                      <a:pPr marL="0" indent="0" algn="ctr"/>
                      <a:r>
                        <a:rPr lang="en-US" sz="1200" dirty="0"/>
                        <a:t>Permitted</a:t>
                      </a:r>
                    </a:p>
                  </a:txBody>
                  <a:tcPr marL="36576" marR="36576" marT="35169" marB="35169" anchor="ctr"/>
                </a:tc>
                <a:extLst>
                  <a:ext uri="{0D108BD9-81ED-4DB2-BD59-A6C34878D82A}">
                    <a16:rowId xmlns:a16="http://schemas.microsoft.com/office/drawing/2014/main" val="156192196"/>
                  </a:ext>
                </a:extLst>
              </a:tr>
              <a:tr h="715616">
                <a:tc>
                  <a:txBody>
                    <a:bodyPr/>
                    <a:lstStyle/>
                    <a:p>
                      <a:r>
                        <a:rPr lang="en-US" sz="1500" dirty="0"/>
                        <a:t>Very Low-Income </a:t>
                      </a:r>
                      <a:br>
                        <a:rPr lang="en-US" sz="1500" dirty="0"/>
                      </a:br>
                      <a:r>
                        <a:rPr lang="en-US" sz="1500" dirty="0"/>
                        <a:t>(0-50% AMI)</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3</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4</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2</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10</a:t>
                      </a:r>
                    </a:p>
                  </a:txBody>
                  <a:tcPr marL="70338" marR="70338" marT="35169" marB="35169" anchor="ctr">
                    <a:solidFill>
                      <a:schemeClr val="bg1">
                        <a:lumMod val="85000"/>
                      </a:schemeClr>
                    </a:solidFill>
                  </a:tcPr>
                </a:tc>
                <a:tc>
                  <a:txBody>
                    <a:bodyPr/>
                    <a:lstStyle/>
                    <a:p>
                      <a:pPr algn="ctr"/>
                      <a:r>
                        <a:rPr lang="en-US" sz="1500" dirty="0"/>
                        <a:t>7</a:t>
                      </a:r>
                    </a:p>
                  </a:txBody>
                  <a:tcPr marL="70338" marR="70338" marT="35169" marB="35169" anchor="ctr"/>
                </a:tc>
                <a:extLst>
                  <a:ext uri="{0D108BD9-81ED-4DB2-BD59-A6C34878D82A}">
                    <a16:rowId xmlns:a16="http://schemas.microsoft.com/office/drawing/2014/main" val="1730938467"/>
                  </a:ext>
                </a:extLst>
              </a:tr>
              <a:tr h="715616">
                <a:tc>
                  <a:txBody>
                    <a:bodyPr/>
                    <a:lstStyle/>
                    <a:p>
                      <a:r>
                        <a:rPr lang="en-US" sz="1500" dirty="0"/>
                        <a:t>Low-Income</a:t>
                      </a:r>
                    </a:p>
                    <a:p>
                      <a:r>
                        <a:rPr lang="en-US" sz="1500" dirty="0"/>
                        <a:t>(50-80% AMI)</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3</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3</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2</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7</a:t>
                      </a:r>
                    </a:p>
                  </a:txBody>
                  <a:tcPr marL="70338" marR="70338" marT="35169" marB="35169" anchor="ctr">
                    <a:solidFill>
                      <a:schemeClr val="bg1">
                        <a:lumMod val="85000"/>
                      </a:schemeClr>
                    </a:solidFill>
                  </a:tcPr>
                </a:tc>
                <a:tc>
                  <a:txBody>
                    <a:bodyPr/>
                    <a:lstStyle/>
                    <a:p>
                      <a:pPr algn="ctr"/>
                      <a:r>
                        <a:rPr lang="en-US" sz="1500" dirty="0"/>
                        <a:t>11</a:t>
                      </a:r>
                    </a:p>
                  </a:txBody>
                  <a:tcPr marL="70338" marR="70338" marT="35169" marB="35169" anchor="ctr"/>
                </a:tc>
                <a:extLst>
                  <a:ext uri="{0D108BD9-81ED-4DB2-BD59-A6C34878D82A}">
                    <a16:rowId xmlns:a16="http://schemas.microsoft.com/office/drawing/2014/main" val="1492188247"/>
                  </a:ext>
                </a:extLst>
              </a:tr>
              <a:tr h="715616">
                <a:tc>
                  <a:txBody>
                    <a:bodyPr/>
                    <a:lstStyle/>
                    <a:p>
                      <a:r>
                        <a:rPr lang="en-US" sz="1500" dirty="0"/>
                        <a:t>Moderate-Income</a:t>
                      </a:r>
                    </a:p>
                    <a:p>
                      <a:r>
                        <a:rPr lang="en-US" sz="1500" dirty="0"/>
                        <a:t>(80-120% AMI)</a:t>
                      </a:r>
                    </a:p>
                  </a:txBody>
                  <a:tcPr marL="70338" marR="70338" marT="35169" marB="35169" anchor="ctr"/>
                </a:tc>
                <a:tc>
                  <a:txBody>
                    <a:bodyPr/>
                    <a:lstStyle/>
                    <a:p>
                      <a:pPr algn="ctr"/>
                      <a:r>
                        <a:rPr lang="en-US" sz="1500" dirty="0"/>
                        <a:t>0</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3</a:t>
                      </a:r>
                    </a:p>
                  </a:txBody>
                  <a:tcPr marL="70338" marR="70338" marT="35169" marB="35169" anchor="ctr">
                    <a:solidFill>
                      <a:schemeClr val="bg1">
                        <a:lumMod val="85000"/>
                      </a:schemeClr>
                    </a:solidFill>
                  </a:tcPr>
                </a:tc>
                <a:tc>
                  <a:txBody>
                    <a:bodyPr/>
                    <a:lstStyle/>
                    <a:p>
                      <a:pPr algn="ctr"/>
                      <a:r>
                        <a:rPr lang="en-US" sz="1500" dirty="0"/>
                        <a:t>125</a:t>
                      </a:r>
                    </a:p>
                  </a:txBody>
                  <a:tcPr marL="70338" marR="70338" marT="35169" marB="35169" anchor="ctr"/>
                </a:tc>
                <a:tc>
                  <a:txBody>
                    <a:bodyPr/>
                    <a:lstStyle/>
                    <a:p>
                      <a:pPr algn="ctr"/>
                      <a:r>
                        <a:rPr lang="en-US" sz="1500" dirty="0"/>
                        <a:t>4</a:t>
                      </a:r>
                    </a:p>
                  </a:txBody>
                  <a:tcPr marL="70338" marR="70338" marT="35169" marB="35169" anchor="ctr">
                    <a:solidFill>
                      <a:schemeClr val="bg1">
                        <a:lumMod val="85000"/>
                      </a:schemeClr>
                    </a:solidFill>
                  </a:tcPr>
                </a:tc>
                <a:tc>
                  <a:txBody>
                    <a:bodyPr/>
                    <a:lstStyle/>
                    <a:p>
                      <a:pPr algn="ctr"/>
                      <a:r>
                        <a:rPr lang="en-US" sz="1500" dirty="0"/>
                        <a:t>29</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2</a:t>
                      </a:r>
                    </a:p>
                  </a:txBody>
                  <a:tcPr marL="70338" marR="70338" marT="35169" marB="35169" anchor="ctr">
                    <a:solidFill>
                      <a:schemeClr val="bg1">
                        <a:lumMod val="85000"/>
                      </a:schemeClr>
                    </a:solidFill>
                  </a:tcPr>
                </a:tc>
                <a:tc>
                  <a:txBody>
                    <a:bodyPr/>
                    <a:lstStyle/>
                    <a:p>
                      <a:pPr algn="ctr"/>
                      <a:r>
                        <a:rPr lang="en-US" sz="1500" dirty="0"/>
                        <a:t>20</a:t>
                      </a:r>
                    </a:p>
                  </a:txBody>
                  <a:tcPr marL="70338" marR="70338" marT="35169" marB="35169" anchor="ctr"/>
                </a:tc>
                <a:tc>
                  <a:txBody>
                    <a:bodyPr/>
                    <a:lstStyle/>
                    <a:p>
                      <a:pPr algn="ctr"/>
                      <a:r>
                        <a:rPr lang="en-US" sz="1500" dirty="0"/>
                        <a:t>9</a:t>
                      </a:r>
                    </a:p>
                  </a:txBody>
                  <a:tcPr marL="70338" marR="70338" marT="35169" marB="35169" anchor="ctr">
                    <a:solidFill>
                      <a:schemeClr val="bg1">
                        <a:lumMod val="85000"/>
                      </a:schemeClr>
                    </a:solidFill>
                  </a:tcPr>
                </a:tc>
                <a:tc>
                  <a:txBody>
                    <a:bodyPr/>
                    <a:lstStyle/>
                    <a:p>
                      <a:pPr algn="ctr"/>
                      <a:r>
                        <a:rPr lang="en-US" sz="1500" dirty="0"/>
                        <a:t>69</a:t>
                      </a:r>
                    </a:p>
                  </a:txBody>
                  <a:tcPr marL="70338" marR="70338" marT="35169" marB="35169" anchor="ctr"/>
                </a:tc>
                <a:extLst>
                  <a:ext uri="{0D108BD9-81ED-4DB2-BD59-A6C34878D82A}">
                    <a16:rowId xmlns:a16="http://schemas.microsoft.com/office/drawing/2014/main" val="2007554764"/>
                  </a:ext>
                </a:extLst>
              </a:tr>
              <a:tr h="769964">
                <a:tc>
                  <a:txBody>
                    <a:bodyPr/>
                    <a:lstStyle/>
                    <a:p>
                      <a:r>
                        <a:rPr lang="en-US" sz="1500" dirty="0"/>
                        <a:t>Above Moderate-Income </a:t>
                      </a:r>
                      <a:br>
                        <a:rPr lang="en-US" sz="1500" dirty="0"/>
                      </a:br>
                      <a:r>
                        <a:rPr lang="en-US" sz="1500" dirty="0"/>
                        <a:t>(&gt;120% AMI)</a:t>
                      </a:r>
                    </a:p>
                  </a:txBody>
                  <a:tcPr marL="70338" marR="70338" marT="35169" marB="35169" anchor="ctr"/>
                </a:tc>
                <a:tc>
                  <a:txBody>
                    <a:bodyPr/>
                    <a:lstStyle/>
                    <a:p>
                      <a:pPr algn="ctr"/>
                      <a:r>
                        <a:rPr lang="en-US" sz="1500" dirty="0"/>
                        <a:t>0</a:t>
                      </a:r>
                    </a:p>
                  </a:txBody>
                  <a:tcPr marL="70338" marR="70338" marT="35169" marB="35169" anchor="ctr">
                    <a:solidFill>
                      <a:schemeClr val="bg1">
                        <a:lumMod val="85000"/>
                      </a:schemeClr>
                    </a:solidFill>
                  </a:tcPr>
                </a:tc>
                <a:tc>
                  <a:txBody>
                    <a:bodyPr/>
                    <a:lstStyle/>
                    <a:p>
                      <a:pPr algn="ctr"/>
                      <a:r>
                        <a:rPr lang="en-US" sz="1500" dirty="0"/>
                        <a:t>0</a:t>
                      </a:r>
                    </a:p>
                  </a:txBody>
                  <a:tcPr marL="70338" marR="70338" marT="35169" marB="35169" anchor="ctr"/>
                </a:tc>
                <a:tc>
                  <a:txBody>
                    <a:bodyPr/>
                    <a:lstStyle/>
                    <a:p>
                      <a:pPr algn="ctr"/>
                      <a:r>
                        <a:rPr lang="en-US" sz="1500" dirty="0"/>
                        <a:t>7</a:t>
                      </a:r>
                    </a:p>
                  </a:txBody>
                  <a:tcPr marL="70338" marR="70338" marT="35169" marB="35169" anchor="ctr">
                    <a:solidFill>
                      <a:schemeClr val="bg1">
                        <a:lumMod val="85000"/>
                      </a:schemeClr>
                    </a:solidFill>
                  </a:tcPr>
                </a:tc>
                <a:tc>
                  <a:txBody>
                    <a:bodyPr/>
                    <a:lstStyle/>
                    <a:p>
                      <a:pPr algn="ctr"/>
                      <a:r>
                        <a:rPr lang="en-US" sz="1500" dirty="0"/>
                        <a:t>114</a:t>
                      </a:r>
                    </a:p>
                  </a:txBody>
                  <a:tcPr marL="70338" marR="70338" marT="35169" marB="35169" anchor="ctr"/>
                </a:tc>
                <a:tc>
                  <a:txBody>
                    <a:bodyPr/>
                    <a:lstStyle/>
                    <a:p>
                      <a:pPr algn="ctr"/>
                      <a:r>
                        <a:rPr lang="en-US" sz="1500" dirty="0"/>
                        <a:t>8</a:t>
                      </a:r>
                    </a:p>
                  </a:txBody>
                  <a:tcPr marL="70338" marR="70338" marT="35169" marB="35169" anchor="ctr">
                    <a:solidFill>
                      <a:schemeClr val="bg1">
                        <a:lumMod val="85000"/>
                      </a:schemeClr>
                    </a:solidFill>
                  </a:tcPr>
                </a:tc>
                <a:tc>
                  <a:txBody>
                    <a:bodyPr/>
                    <a:lstStyle/>
                    <a:p>
                      <a:pPr algn="ctr"/>
                      <a:r>
                        <a:rPr lang="en-US" sz="1500" dirty="0"/>
                        <a:t>44</a:t>
                      </a:r>
                    </a:p>
                  </a:txBody>
                  <a:tcPr marL="70338" marR="70338" marT="35169" marB="35169" anchor="ctr"/>
                </a:tc>
                <a:tc>
                  <a:txBody>
                    <a:bodyPr/>
                    <a:lstStyle/>
                    <a:p>
                      <a:pPr algn="ctr"/>
                      <a:r>
                        <a:rPr lang="en-US" sz="1500" dirty="0"/>
                        <a:t>1</a:t>
                      </a:r>
                    </a:p>
                  </a:txBody>
                  <a:tcPr marL="70338" marR="70338" marT="35169" marB="35169" anchor="ctr">
                    <a:solidFill>
                      <a:schemeClr val="bg1">
                        <a:lumMod val="85000"/>
                      </a:schemeClr>
                    </a:solidFill>
                  </a:tcPr>
                </a:tc>
                <a:tc>
                  <a:txBody>
                    <a:bodyPr/>
                    <a:lstStyle/>
                    <a:p>
                      <a:pPr algn="ctr"/>
                      <a:r>
                        <a:rPr lang="en-US" sz="1500" dirty="0"/>
                        <a:t>46</a:t>
                      </a:r>
                    </a:p>
                  </a:txBody>
                  <a:tcPr marL="70338" marR="70338" marT="35169" marB="35169" anchor="ctr"/>
                </a:tc>
                <a:tc>
                  <a:txBody>
                    <a:bodyPr/>
                    <a:lstStyle/>
                    <a:p>
                      <a:pPr algn="ctr"/>
                      <a:r>
                        <a:rPr lang="en-US" sz="1500" dirty="0"/>
                        <a:t>7</a:t>
                      </a:r>
                    </a:p>
                  </a:txBody>
                  <a:tcPr marL="70338" marR="70338" marT="35169" marB="35169" anchor="ctr">
                    <a:solidFill>
                      <a:schemeClr val="bg1">
                        <a:lumMod val="85000"/>
                      </a:schemeClr>
                    </a:solidFill>
                  </a:tcPr>
                </a:tc>
                <a:tc>
                  <a:txBody>
                    <a:bodyPr/>
                    <a:lstStyle/>
                    <a:p>
                      <a:pPr algn="ctr"/>
                      <a:r>
                        <a:rPr lang="en-US" sz="1500" dirty="0"/>
                        <a:t>18</a:t>
                      </a:r>
                    </a:p>
                  </a:txBody>
                  <a:tcPr marL="70338" marR="70338" marT="35169" marB="35169" anchor="ctr"/>
                </a:tc>
                <a:tc>
                  <a:txBody>
                    <a:bodyPr/>
                    <a:lstStyle/>
                    <a:p>
                      <a:pPr algn="ctr"/>
                      <a:r>
                        <a:rPr lang="en-US" sz="1500" dirty="0"/>
                        <a:t>23</a:t>
                      </a:r>
                    </a:p>
                  </a:txBody>
                  <a:tcPr marL="70338" marR="70338" marT="35169" marB="35169" anchor="ctr">
                    <a:solidFill>
                      <a:schemeClr val="bg1">
                        <a:lumMod val="85000"/>
                      </a:schemeClr>
                    </a:solidFill>
                  </a:tcPr>
                </a:tc>
                <a:tc>
                  <a:txBody>
                    <a:bodyPr/>
                    <a:lstStyle/>
                    <a:p>
                      <a:pPr algn="ctr"/>
                      <a:r>
                        <a:rPr lang="en-US" sz="1500" dirty="0"/>
                        <a:t>70</a:t>
                      </a:r>
                    </a:p>
                  </a:txBody>
                  <a:tcPr marL="70338" marR="70338" marT="35169" marB="35169" anchor="ctr"/>
                </a:tc>
                <a:extLst>
                  <a:ext uri="{0D108BD9-81ED-4DB2-BD59-A6C34878D82A}">
                    <a16:rowId xmlns:a16="http://schemas.microsoft.com/office/drawing/2014/main" val="3074936575"/>
                  </a:ext>
                </a:extLst>
              </a:tr>
              <a:tr h="426188">
                <a:tc>
                  <a:txBody>
                    <a:bodyPr/>
                    <a:lstStyle/>
                    <a:p>
                      <a:pPr algn="r"/>
                      <a:r>
                        <a:rPr lang="en-US" sz="1500" b="1" dirty="0"/>
                        <a:t>Total</a:t>
                      </a:r>
                    </a:p>
                  </a:txBody>
                  <a:tcPr marL="70338" marR="70338" marT="35169" marB="35169"/>
                </a:tc>
                <a:tc>
                  <a:txBody>
                    <a:bodyPr/>
                    <a:lstStyle/>
                    <a:p>
                      <a:pPr algn="ctr"/>
                      <a:r>
                        <a:rPr lang="en-US" sz="1500" b="1" dirty="0"/>
                        <a:t>2</a:t>
                      </a:r>
                    </a:p>
                  </a:txBody>
                  <a:tcPr marL="70338" marR="70338" marT="35169" marB="35169">
                    <a:solidFill>
                      <a:schemeClr val="bg1">
                        <a:lumMod val="85000"/>
                      </a:schemeClr>
                    </a:solidFill>
                  </a:tcPr>
                </a:tc>
                <a:tc>
                  <a:txBody>
                    <a:bodyPr/>
                    <a:lstStyle/>
                    <a:p>
                      <a:pPr algn="ctr"/>
                      <a:r>
                        <a:rPr lang="en-US" sz="1500" b="1" dirty="0"/>
                        <a:t>0</a:t>
                      </a:r>
                    </a:p>
                  </a:txBody>
                  <a:tcPr marL="70338" marR="70338" marT="35169" marB="35169"/>
                </a:tc>
                <a:tc>
                  <a:txBody>
                    <a:bodyPr/>
                    <a:lstStyle/>
                    <a:p>
                      <a:pPr algn="ctr"/>
                      <a:r>
                        <a:rPr lang="en-US" sz="1500" b="1" dirty="0"/>
                        <a:t>16</a:t>
                      </a:r>
                    </a:p>
                  </a:txBody>
                  <a:tcPr marL="70338" marR="70338" marT="35169" marB="35169" anchor="ctr">
                    <a:solidFill>
                      <a:schemeClr val="bg1">
                        <a:lumMod val="85000"/>
                      </a:schemeClr>
                    </a:solidFill>
                  </a:tcPr>
                </a:tc>
                <a:tc>
                  <a:txBody>
                    <a:bodyPr/>
                    <a:lstStyle/>
                    <a:p>
                      <a:pPr algn="ctr"/>
                      <a:r>
                        <a:rPr lang="en-US" sz="1500" b="1" dirty="0"/>
                        <a:t>221</a:t>
                      </a:r>
                    </a:p>
                  </a:txBody>
                  <a:tcPr marL="70338" marR="70338" marT="35169" marB="35169" anchor="ctr"/>
                </a:tc>
                <a:tc>
                  <a:txBody>
                    <a:bodyPr/>
                    <a:lstStyle/>
                    <a:p>
                      <a:pPr algn="ctr"/>
                      <a:r>
                        <a:rPr lang="en-US" sz="1500" b="1" dirty="0"/>
                        <a:t>19</a:t>
                      </a:r>
                    </a:p>
                  </a:txBody>
                  <a:tcPr marL="70338" marR="70338" marT="35169" marB="35169" anchor="ctr">
                    <a:solidFill>
                      <a:schemeClr val="bg1">
                        <a:lumMod val="85000"/>
                      </a:schemeClr>
                    </a:solidFill>
                  </a:tcPr>
                </a:tc>
                <a:tc>
                  <a:txBody>
                    <a:bodyPr/>
                    <a:lstStyle/>
                    <a:p>
                      <a:pPr algn="ctr"/>
                      <a:r>
                        <a:rPr lang="en-US" sz="1500" b="1" dirty="0"/>
                        <a:t>73</a:t>
                      </a:r>
                    </a:p>
                  </a:txBody>
                  <a:tcPr marL="70338" marR="70338" marT="35169" marB="35169" anchor="ctr"/>
                </a:tc>
                <a:tc>
                  <a:txBody>
                    <a:bodyPr/>
                    <a:lstStyle/>
                    <a:p>
                      <a:pPr algn="ctr"/>
                      <a:r>
                        <a:rPr lang="en-US" sz="1500" b="1" dirty="0"/>
                        <a:t>4</a:t>
                      </a:r>
                    </a:p>
                  </a:txBody>
                  <a:tcPr marL="70338" marR="70338" marT="35169" marB="35169" anchor="ctr">
                    <a:solidFill>
                      <a:schemeClr val="bg1">
                        <a:lumMod val="85000"/>
                      </a:schemeClr>
                    </a:solidFill>
                  </a:tcPr>
                </a:tc>
                <a:tc>
                  <a:txBody>
                    <a:bodyPr/>
                    <a:lstStyle/>
                    <a:p>
                      <a:pPr algn="ctr"/>
                      <a:r>
                        <a:rPr lang="en-US" sz="1500" b="1" dirty="0"/>
                        <a:t>46</a:t>
                      </a:r>
                    </a:p>
                  </a:txBody>
                  <a:tcPr marL="70338" marR="70338" marT="35169" marB="35169" anchor="ctr"/>
                </a:tc>
                <a:tc>
                  <a:txBody>
                    <a:bodyPr/>
                    <a:lstStyle/>
                    <a:p>
                      <a:pPr algn="ctr"/>
                      <a:r>
                        <a:rPr lang="en-US" sz="1500" b="1" dirty="0"/>
                        <a:t>10</a:t>
                      </a:r>
                    </a:p>
                  </a:txBody>
                  <a:tcPr marL="70338" marR="70338" marT="35169" marB="35169" anchor="ctr">
                    <a:solidFill>
                      <a:schemeClr val="bg1">
                        <a:lumMod val="85000"/>
                      </a:schemeClr>
                    </a:solidFill>
                  </a:tcPr>
                </a:tc>
                <a:tc>
                  <a:txBody>
                    <a:bodyPr/>
                    <a:lstStyle/>
                    <a:p>
                      <a:pPr algn="ctr"/>
                      <a:r>
                        <a:rPr lang="en-US" sz="1500" b="1" dirty="0"/>
                        <a:t>38</a:t>
                      </a:r>
                    </a:p>
                  </a:txBody>
                  <a:tcPr marL="70338" marR="70338" marT="35169" marB="35169" anchor="ctr"/>
                </a:tc>
                <a:tc>
                  <a:txBody>
                    <a:bodyPr/>
                    <a:lstStyle/>
                    <a:p>
                      <a:pPr algn="ctr"/>
                      <a:r>
                        <a:rPr lang="en-US" sz="1500" b="1" dirty="0"/>
                        <a:t>49</a:t>
                      </a:r>
                    </a:p>
                  </a:txBody>
                  <a:tcPr marL="70338" marR="70338" marT="35169" marB="35169" anchor="ctr">
                    <a:solidFill>
                      <a:schemeClr val="bg1">
                        <a:lumMod val="85000"/>
                      </a:schemeClr>
                    </a:solidFill>
                  </a:tcPr>
                </a:tc>
                <a:tc>
                  <a:txBody>
                    <a:bodyPr/>
                    <a:lstStyle/>
                    <a:p>
                      <a:pPr algn="ctr"/>
                      <a:r>
                        <a:rPr lang="en-US" sz="1500" b="1" dirty="0"/>
                        <a:t>157</a:t>
                      </a:r>
                    </a:p>
                  </a:txBody>
                  <a:tcPr marL="70338" marR="70338" marT="35169" marB="35169" anchor="ctr"/>
                </a:tc>
                <a:extLst>
                  <a:ext uri="{0D108BD9-81ED-4DB2-BD59-A6C34878D82A}">
                    <a16:rowId xmlns:a16="http://schemas.microsoft.com/office/drawing/2014/main" val="3601462596"/>
                  </a:ext>
                </a:extLst>
              </a:tr>
            </a:tbl>
          </a:graphicData>
        </a:graphic>
      </p:graphicFrame>
      <p:sp>
        <p:nvSpPr>
          <p:cNvPr id="3" name="TextBox 2">
            <a:extLst>
              <a:ext uri="{FF2B5EF4-FFF2-40B4-BE49-F238E27FC236}">
                <a16:creationId xmlns:a16="http://schemas.microsoft.com/office/drawing/2014/main" id="{9E4401B0-41E1-482A-A02E-0A9A2FCD3E3F}"/>
              </a:ext>
            </a:extLst>
          </p:cNvPr>
          <p:cNvSpPr txBox="1"/>
          <p:nvPr/>
        </p:nvSpPr>
        <p:spPr>
          <a:xfrm>
            <a:off x="1384663" y="5826034"/>
            <a:ext cx="10561815" cy="646331"/>
          </a:xfrm>
          <a:prstGeom prst="rect">
            <a:avLst/>
          </a:prstGeom>
          <a:noFill/>
        </p:spPr>
        <p:txBody>
          <a:bodyPr wrap="square" rtlCol="0">
            <a:spAutoFit/>
          </a:bodyPr>
          <a:lstStyle/>
          <a:p>
            <a:r>
              <a:rPr lang="en-US" sz="1200" dirty="0"/>
              <a:t>Source: HCD 5</a:t>
            </a:r>
            <a:r>
              <a:rPr lang="en-US" sz="1200" baseline="30000" dirty="0"/>
              <a:t>th</a:t>
            </a:r>
            <a:r>
              <a:rPr lang="en-US" sz="1200" dirty="0"/>
              <a:t> Cycle Permits by Jurisdiction (</a:t>
            </a:r>
            <a:r>
              <a:rPr lang="en-US" sz="1200" dirty="0">
                <a:hlinkClick r:id="rId4"/>
              </a:rPr>
              <a:t>https://app.powerbigov.us/view?r=eyJrIjoiMDA2YjBmNTItYzYwNS00ZDdiLThmMGMtYmFhMzc1YTAzMDM4IiwidCI6IjJiODI4NjQ2LWIwMzctNGZlNy04NDE1LWU5MzVjZDM0Y2Y5NiJ9&amp;pageName=ReportSection3da4504e0949a7b7a0b0</a:t>
            </a:r>
            <a:r>
              <a:rPr lang="en-US" sz="1200" dirty="0"/>
              <a:t>, viewed 3/7/2022)</a:t>
            </a:r>
          </a:p>
        </p:txBody>
      </p:sp>
    </p:spTree>
    <p:extLst>
      <p:ext uri="{BB962C8B-B14F-4D97-AF65-F5344CB8AC3E}">
        <p14:creationId xmlns:p14="http://schemas.microsoft.com/office/powerpoint/2010/main" val="3499825019"/>
      </p:ext>
    </p:extLst>
  </p:cSld>
  <p:clrMapOvr>
    <a:masterClrMapping/>
  </p:clrMapOvr>
  <p:transition spd="slow">
    <p:wipe/>
  </p:transition>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B78FAF-4822-490A-BA2B-148906D35F0C}"/>
              </a:ext>
            </a:extLst>
          </p:cNvPr>
          <p:cNvSpPr/>
          <p:nvPr/>
        </p:nvSpPr>
        <p:spPr>
          <a:xfrm>
            <a:off x="0" y="-105196"/>
            <a:ext cx="12192000" cy="6028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5BE79-C373-4581-87B4-68A47130D11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E46E19-53DE-4D1A-B2BA-41BCB0851C5E}"/>
              </a:ext>
            </a:extLst>
          </p:cNvPr>
          <p:cNvPicPr>
            <a:picLocks noChangeAspect="1"/>
          </p:cNvPicPr>
          <p:nvPr/>
        </p:nvPicPr>
        <p:blipFill>
          <a:blip r:embed="rId2"/>
          <a:stretch>
            <a:fillRect/>
          </a:stretch>
        </p:blipFill>
        <p:spPr>
          <a:xfrm>
            <a:off x="1109080" y="0"/>
            <a:ext cx="11018184" cy="6858000"/>
          </a:xfrm>
          <a:prstGeom prst="rect">
            <a:avLst/>
          </a:prstGeom>
        </p:spPr>
      </p:pic>
    </p:spTree>
    <p:extLst>
      <p:ext uri="{BB962C8B-B14F-4D97-AF65-F5344CB8AC3E}">
        <p14:creationId xmlns:p14="http://schemas.microsoft.com/office/powerpoint/2010/main" val="2753319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C3BF-C23F-4C59-A250-09BB8271C2B2}"/>
              </a:ext>
            </a:extLst>
          </p:cNvPr>
          <p:cNvSpPr>
            <a:spLocks noGrp="1"/>
          </p:cNvSpPr>
          <p:nvPr>
            <p:ph type="ctrTitle"/>
          </p:nvPr>
        </p:nvSpPr>
        <p:spPr/>
        <p:txBody>
          <a:bodyPr/>
          <a:lstStyle/>
          <a:p>
            <a:r>
              <a:rPr lang="en-US" dirty="0"/>
              <a:t>Q&amp;A: Community Overview and 5</a:t>
            </a:r>
            <a:r>
              <a:rPr lang="en-US" baseline="30000" dirty="0"/>
              <a:t>th</a:t>
            </a:r>
            <a:r>
              <a:rPr lang="en-US" dirty="0"/>
              <a:t> Cycle Progress</a:t>
            </a:r>
          </a:p>
        </p:txBody>
      </p:sp>
      <p:sp>
        <p:nvSpPr>
          <p:cNvPr id="4" name="Subtitle 3">
            <a:extLst>
              <a:ext uri="{FF2B5EF4-FFF2-40B4-BE49-F238E27FC236}">
                <a16:creationId xmlns:a16="http://schemas.microsoft.com/office/drawing/2014/main" id="{3AE17803-236A-4C79-8B81-4F5817FAB4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2186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C3BF-C23F-4C59-A250-09BB8271C2B2}"/>
              </a:ext>
            </a:extLst>
          </p:cNvPr>
          <p:cNvSpPr>
            <a:spLocks noGrp="1"/>
          </p:cNvSpPr>
          <p:nvPr>
            <p:ph type="ctrTitle"/>
          </p:nvPr>
        </p:nvSpPr>
        <p:spPr/>
        <p:txBody>
          <a:bodyPr/>
          <a:lstStyle/>
          <a:p>
            <a:r>
              <a:rPr lang="en-US" dirty="0"/>
              <a:t>Activities</a:t>
            </a:r>
          </a:p>
        </p:txBody>
      </p:sp>
      <p:sp>
        <p:nvSpPr>
          <p:cNvPr id="4" name="Subtitle 3">
            <a:extLst>
              <a:ext uri="{FF2B5EF4-FFF2-40B4-BE49-F238E27FC236}">
                <a16:creationId xmlns:a16="http://schemas.microsoft.com/office/drawing/2014/main" id="{3AE17803-236A-4C79-8B81-4F5817FAB4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127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297F-BDB2-4D20-AD97-06E55E4C8D4B}"/>
              </a:ext>
            </a:extLst>
          </p:cNvPr>
          <p:cNvSpPr>
            <a:spLocks noGrp="1"/>
          </p:cNvSpPr>
          <p:nvPr>
            <p:ph type="ctrTitle"/>
          </p:nvPr>
        </p:nvSpPr>
        <p:spPr/>
        <p:txBody>
          <a:bodyPr/>
          <a:lstStyle/>
          <a:p>
            <a:r>
              <a:rPr lang="en-US" dirty="0"/>
              <a:t>Housing Element Basics</a:t>
            </a:r>
          </a:p>
        </p:txBody>
      </p:sp>
      <p:sp>
        <p:nvSpPr>
          <p:cNvPr id="5" name="Subtitle 4">
            <a:extLst>
              <a:ext uri="{FF2B5EF4-FFF2-40B4-BE49-F238E27FC236}">
                <a16:creationId xmlns:a16="http://schemas.microsoft.com/office/drawing/2014/main" id="{4E4AF9BC-C7D8-45B6-924C-69167C9CBA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1399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1DFF-38F5-43E7-AB4D-47777AAA5AB7}"/>
              </a:ext>
            </a:extLst>
          </p:cNvPr>
          <p:cNvSpPr>
            <a:spLocks noGrp="1"/>
          </p:cNvSpPr>
          <p:nvPr>
            <p:ph type="title"/>
          </p:nvPr>
        </p:nvSpPr>
        <p:spPr/>
        <p:txBody>
          <a:bodyPr/>
          <a:lstStyle/>
          <a:p>
            <a:r>
              <a:rPr lang="en-US" sz="4250" dirty="0"/>
              <a:t>Poll Everywhere – Ways to Participate</a:t>
            </a:r>
            <a:endParaRPr lang="en-US" dirty="0"/>
          </a:p>
        </p:txBody>
      </p:sp>
      <p:sp>
        <p:nvSpPr>
          <p:cNvPr id="9" name="TextBox 8">
            <a:extLst>
              <a:ext uri="{FF2B5EF4-FFF2-40B4-BE49-F238E27FC236}">
                <a16:creationId xmlns:a16="http://schemas.microsoft.com/office/drawing/2014/main" id="{7A4D5F3E-75D8-467C-A843-8054261F47E2}"/>
              </a:ext>
            </a:extLst>
          </p:cNvPr>
          <p:cNvSpPr txBox="1"/>
          <p:nvPr/>
        </p:nvSpPr>
        <p:spPr>
          <a:xfrm>
            <a:off x="1473770" y="3863266"/>
            <a:ext cx="4582144" cy="1015663"/>
          </a:xfrm>
          <a:prstGeom prst="rect">
            <a:avLst/>
          </a:prstGeom>
          <a:noFill/>
        </p:spPr>
        <p:txBody>
          <a:bodyPr wrap="square" rtlCol="0">
            <a:spAutoFit/>
          </a:bodyPr>
          <a:lstStyle/>
          <a:p>
            <a:pPr algn="ctr"/>
            <a:r>
              <a:rPr lang="en-US" sz="2000" b="1" dirty="0">
                <a:solidFill>
                  <a:srgbClr val="000000"/>
                </a:solidFill>
                <a:latin typeface="Arial" panose="020B0604020202020204" pitchFamily="34" charset="0"/>
                <a:cs typeface="Arial" panose="020B0604020202020204" pitchFamily="34" charset="0"/>
              </a:rPr>
              <a:t>BY SMART PHONE​ OR COMPUTER</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Go to </a:t>
            </a:r>
            <a:r>
              <a:rPr lang="en-US" sz="2000" b="1" dirty="0">
                <a:solidFill>
                  <a:schemeClr val="tx2"/>
                </a:solidFill>
                <a:latin typeface="Arial" panose="020B0604020202020204" pitchFamily="34" charset="0"/>
                <a:cs typeface="Arial" panose="020B0604020202020204" pitchFamily="34" charset="0"/>
              </a:rPr>
              <a:t>pollev.com/beththompson271 </a:t>
            </a:r>
            <a:r>
              <a:rPr lang="en-US" sz="2000" dirty="0">
                <a:solidFill>
                  <a:srgbClr val="000000"/>
                </a:solidFill>
                <a:latin typeface="Arial" panose="020B0604020202020204" pitchFamily="34" charset="0"/>
                <a:cs typeface="Arial" panose="020B0604020202020204" pitchFamily="34" charset="0"/>
              </a:rPr>
              <a:t>​</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on your internet browser.</a:t>
            </a:r>
            <a:endParaRPr lang="en-US" sz="2000" dirty="0">
              <a:latin typeface="Arial" panose="020B0604020202020204" pitchFamily="34" charset="0"/>
              <a:cs typeface="Arial" panose="020B0604020202020204" pitchFamily="34" charset="0"/>
            </a:endParaRPr>
          </a:p>
        </p:txBody>
      </p:sp>
      <p:pic>
        <p:nvPicPr>
          <p:cNvPr id="10" name="Graphic 9" descr="Smart Phone with solid fill">
            <a:extLst>
              <a:ext uri="{FF2B5EF4-FFF2-40B4-BE49-F238E27FC236}">
                <a16:creationId xmlns:a16="http://schemas.microsoft.com/office/drawing/2014/main" id="{497638AE-97AA-4FD0-BB21-30D37F27F3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7410" y="1979071"/>
            <a:ext cx="2074871" cy="1720545"/>
          </a:xfrm>
          <a:prstGeom prst="rect">
            <a:avLst/>
          </a:prstGeom>
        </p:spPr>
      </p:pic>
      <p:pic>
        <p:nvPicPr>
          <p:cNvPr id="11" name="Graphic 10" descr="Chat bubble with solid fill">
            <a:extLst>
              <a:ext uri="{FF2B5EF4-FFF2-40B4-BE49-F238E27FC236}">
                <a16:creationId xmlns:a16="http://schemas.microsoft.com/office/drawing/2014/main" id="{7EAA5D7B-7630-4800-A5F5-58D38FE1C9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385" y="2007721"/>
            <a:ext cx="2531138" cy="2098895"/>
          </a:xfrm>
          <a:prstGeom prst="rect">
            <a:avLst/>
          </a:prstGeom>
        </p:spPr>
      </p:pic>
      <p:sp>
        <p:nvSpPr>
          <p:cNvPr id="12" name="TextBox 11">
            <a:extLst>
              <a:ext uri="{FF2B5EF4-FFF2-40B4-BE49-F238E27FC236}">
                <a16:creationId xmlns:a16="http://schemas.microsoft.com/office/drawing/2014/main" id="{380931D5-ADF3-42B5-8A8F-3942388AFC62}"/>
              </a:ext>
            </a:extLst>
          </p:cNvPr>
          <p:cNvSpPr txBox="1"/>
          <p:nvPr/>
        </p:nvSpPr>
        <p:spPr>
          <a:xfrm>
            <a:off x="7047881" y="3863266"/>
            <a:ext cx="4582144" cy="1015663"/>
          </a:xfrm>
          <a:prstGeom prst="rect">
            <a:avLst/>
          </a:prstGeom>
          <a:noFill/>
        </p:spPr>
        <p:txBody>
          <a:bodyPr wrap="square" rtlCol="0">
            <a:spAutoFit/>
          </a:bodyPr>
          <a:lstStyle/>
          <a:p>
            <a:pPr algn="ctr"/>
            <a:r>
              <a:rPr lang="en-US" sz="2000" b="1" dirty="0">
                <a:solidFill>
                  <a:srgbClr val="000000"/>
                </a:solidFill>
                <a:latin typeface="Arial" panose="020B0604020202020204" pitchFamily="34" charset="0"/>
                <a:cs typeface="Arial" panose="020B0604020202020204" pitchFamily="34" charset="0"/>
              </a:rPr>
              <a:t>BY TEXT MESSAGE</a:t>
            </a:r>
            <a:r>
              <a:rPr lang="en-US" sz="2000" dirty="0">
                <a:solidFill>
                  <a:srgbClr val="000000"/>
                </a:solidFill>
                <a:latin typeface="Arial" panose="020B0604020202020204" pitchFamily="34" charset="0"/>
                <a:cs typeface="Arial" panose="020B0604020202020204" pitchFamily="34" charset="0"/>
              </a:rPr>
              <a:t>​</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Text </a:t>
            </a:r>
            <a:r>
              <a:rPr lang="en-US" sz="2000" b="1" dirty="0">
                <a:solidFill>
                  <a:schemeClr val="tx2"/>
                </a:solidFill>
                <a:latin typeface="Arial" panose="020B0604020202020204" pitchFamily="34" charset="0"/>
                <a:cs typeface="Arial" panose="020B0604020202020204" pitchFamily="34" charset="0"/>
              </a:rPr>
              <a:t>beththompson271</a:t>
            </a:r>
            <a:r>
              <a:rPr lang="en-US" sz="2000" dirty="0">
                <a:solidFill>
                  <a:srgbClr val="000000"/>
                </a:solidFill>
                <a:latin typeface="Arial" panose="020B0604020202020204" pitchFamily="34" charset="0"/>
                <a:cs typeface="Arial" panose="020B0604020202020204" pitchFamily="34" charset="0"/>
              </a:rPr>
              <a:t> to 22-333 on your mobile device.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420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D9066-2F4F-4090-A46C-AB3CBC72F53D}"/>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25016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DE5DD-6CC5-47BA-91AE-AC62404771D3}"/>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17213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9F948-4DE9-4D57-86C8-E128C53C26EE}"/>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88712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93FB9-8A7E-4D11-9A93-AA91308BB127}"/>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533214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56861-36F8-481C-8963-B9CFD10ED91F}"/>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171178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842B8-889D-4326-A13D-85A6BB457720}"/>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867098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C27CC-2438-4E96-B69F-6BE64B92A633}"/>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3766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3586A-92A1-45B1-B104-4F381B969ED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2936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C3BF-C23F-4C59-A250-09BB8271C2B2}"/>
              </a:ext>
            </a:extLst>
          </p:cNvPr>
          <p:cNvSpPr>
            <a:spLocks noGrp="1"/>
          </p:cNvSpPr>
          <p:nvPr>
            <p:ph type="ctrTitle"/>
          </p:nvPr>
        </p:nvSpPr>
        <p:spPr/>
        <p:txBody>
          <a:bodyPr/>
          <a:lstStyle/>
          <a:p>
            <a:r>
              <a:rPr lang="en-US" dirty="0"/>
              <a:t>Next Steps</a:t>
            </a:r>
          </a:p>
        </p:txBody>
      </p:sp>
      <p:sp>
        <p:nvSpPr>
          <p:cNvPr id="4" name="Subtitle 3">
            <a:extLst>
              <a:ext uri="{FF2B5EF4-FFF2-40B4-BE49-F238E27FC236}">
                <a16:creationId xmlns:a16="http://schemas.microsoft.com/office/drawing/2014/main" id="{3AE17803-236A-4C79-8B81-4F5817FAB4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083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C93C-A7CD-431C-99EC-E667C4F00A1A}"/>
              </a:ext>
            </a:extLst>
          </p:cNvPr>
          <p:cNvSpPr>
            <a:spLocks noGrp="1"/>
          </p:cNvSpPr>
          <p:nvPr>
            <p:ph type="title"/>
          </p:nvPr>
        </p:nvSpPr>
        <p:spPr/>
        <p:txBody>
          <a:bodyPr>
            <a:normAutofit/>
          </a:bodyPr>
          <a:lstStyle/>
          <a:p>
            <a:r>
              <a:rPr lang="en-US" sz="3600" dirty="0"/>
              <a:t>What is a Housing Element?</a:t>
            </a:r>
          </a:p>
        </p:txBody>
      </p:sp>
      <p:sp>
        <p:nvSpPr>
          <p:cNvPr id="3" name="Content Placeholder 2">
            <a:extLst>
              <a:ext uri="{FF2B5EF4-FFF2-40B4-BE49-F238E27FC236}">
                <a16:creationId xmlns:a16="http://schemas.microsoft.com/office/drawing/2014/main" id="{F4CC8C82-8E0A-426F-9481-04DA7999C3FD}"/>
              </a:ext>
            </a:extLst>
          </p:cNvPr>
          <p:cNvSpPr>
            <a:spLocks noGrp="1"/>
          </p:cNvSpPr>
          <p:nvPr>
            <p:ph idx="1"/>
          </p:nvPr>
        </p:nvSpPr>
        <p:spPr>
          <a:xfrm>
            <a:off x="4113195" y="770022"/>
            <a:ext cx="6870755" cy="5255393"/>
          </a:xfrm>
        </p:spPr>
        <p:txBody>
          <a:bodyPr>
            <a:normAutofit/>
          </a:bodyPr>
          <a:lstStyle/>
          <a:p>
            <a:pPr marL="344488" indent="-344488">
              <a:spcAft>
                <a:spcPts val="769"/>
              </a:spcAft>
              <a:buSzPct val="120000"/>
              <a:buFont typeface="Arial" panose="020B0604020202020204" pitchFamily="34" charset="0"/>
              <a:buChar char="•"/>
            </a:pPr>
            <a:r>
              <a:rPr lang="en-US" sz="2600" dirty="0">
                <a:solidFill>
                  <a:schemeClr val="accent4">
                    <a:lumMod val="75000"/>
                  </a:schemeClr>
                </a:solidFill>
              </a:rPr>
              <a:t>The Housing Element is part of the General Plan and analyzes housing needs and constraints within Amador County and its local cities.</a:t>
            </a:r>
          </a:p>
          <a:p>
            <a:pPr marL="344488" indent="-344488">
              <a:spcAft>
                <a:spcPts val="769"/>
              </a:spcAft>
              <a:buSzPct val="120000"/>
              <a:buFont typeface="Arial" panose="020B0604020202020204" pitchFamily="34" charset="0"/>
              <a:buChar char="•"/>
            </a:pPr>
            <a:r>
              <a:rPr lang="en-US" sz="2600" dirty="0">
                <a:solidFill>
                  <a:schemeClr val="accent4">
                    <a:lumMod val="75000"/>
                  </a:schemeClr>
                </a:solidFill>
              </a:rPr>
              <a:t>Each local government in California is required to update its Housing Element periodically; each Amador County jurisdiction must update it every eight years </a:t>
            </a:r>
          </a:p>
          <a:p>
            <a:pPr marL="344488" indent="-344488">
              <a:spcAft>
                <a:spcPts val="769"/>
              </a:spcAft>
              <a:buSzPct val="120000"/>
              <a:buFont typeface="Arial" panose="020B0604020202020204" pitchFamily="34" charset="0"/>
              <a:buChar char="•"/>
            </a:pPr>
            <a:r>
              <a:rPr lang="en-US" sz="2600" dirty="0">
                <a:solidFill>
                  <a:schemeClr val="accent4">
                    <a:lumMod val="75000"/>
                  </a:schemeClr>
                </a:solidFill>
              </a:rPr>
              <a:t>It lays out housing policies and identifies goals and programs that guide housing related actions for each jurisdiction in the County</a:t>
            </a:r>
          </a:p>
        </p:txBody>
      </p:sp>
    </p:spTree>
    <p:extLst>
      <p:ext uri="{BB962C8B-B14F-4D97-AF65-F5344CB8AC3E}">
        <p14:creationId xmlns:p14="http://schemas.microsoft.com/office/powerpoint/2010/main" val="3909985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8B4F9-2F12-47C5-8A1D-9C94E43966B1}"/>
              </a:ext>
            </a:extLst>
          </p:cNvPr>
          <p:cNvSpPr>
            <a:spLocks noGrp="1"/>
          </p:cNvSpPr>
          <p:nvPr>
            <p:ph type="title"/>
          </p:nvPr>
        </p:nvSpPr>
        <p:spPr/>
        <p:txBody>
          <a:bodyPr/>
          <a:lstStyle/>
          <a:p>
            <a:r>
              <a:rPr lang="en-US" dirty="0"/>
              <a:t>Overview of Housing Element Timeline</a:t>
            </a:r>
          </a:p>
        </p:txBody>
      </p:sp>
      <p:sp>
        <p:nvSpPr>
          <p:cNvPr id="3" name="Content Placeholder 2">
            <a:extLst>
              <a:ext uri="{FF2B5EF4-FFF2-40B4-BE49-F238E27FC236}">
                <a16:creationId xmlns:a16="http://schemas.microsoft.com/office/drawing/2014/main" id="{36AC11BE-EF22-48EB-83A7-5366C780AA09}"/>
              </a:ext>
            </a:extLst>
          </p:cNvPr>
          <p:cNvSpPr>
            <a:spLocks noGrp="1"/>
          </p:cNvSpPr>
          <p:nvPr>
            <p:ph idx="1"/>
          </p:nvPr>
        </p:nvSpPr>
        <p:spPr>
          <a:xfrm>
            <a:off x="4176458" y="805543"/>
            <a:ext cx="7166456" cy="4919477"/>
          </a:xfrm>
        </p:spPr>
        <p:txBody>
          <a:bodyPr>
            <a:normAutofit/>
          </a:bodyPr>
          <a:lstStyle/>
          <a:p>
            <a:pPr>
              <a:spcAft>
                <a:spcPts val="462"/>
              </a:spcAft>
            </a:pPr>
            <a:r>
              <a:rPr lang="en-US" dirty="0"/>
              <a:t>Housing Element Timeline</a:t>
            </a:r>
          </a:p>
          <a:p>
            <a:pPr lvl="1" indent="-403225">
              <a:spcAft>
                <a:spcPts val="462"/>
              </a:spcAft>
              <a:buFont typeface="Courier New" panose="02070309020205020404" pitchFamily="49" charset="0"/>
              <a:buChar char="o"/>
            </a:pPr>
            <a:r>
              <a:rPr lang="en-US" sz="1800" dirty="0"/>
              <a:t>Evaluate/Review Existing Conditions, Plans, and Programs from </a:t>
            </a:r>
            <a:r>
              <a:rPr lang="en-US" sz="1800" b="1" dirty="0"/>
              <a:t>September 2021 to April 2022</a:t>
            </a:r>
          </a:p>
          <a:p>
            <a:pPr lvl="1" indent="-403225">
              <a:spcAft>
                <a:spcPts val="462"/>
              </a:spcAft>
              <a:buFont typeface="Courier New" panose="02070309020205020404" pitchFamily="49" charset="0"/>
              <a:buChar char="o"/>
            </a:pPr>
            <a:r>
              <a:rPr lang="en-US" sz="1800" dirty="0"/>
              <a:t>Public Review Draft Housing Element in </a:t>
            </a:r>
            <a:r>
              <a:rPr lang="en-US" sz="1800" b="1" dirty="0"/>
              <a:t>May 2022 </a:t>
            </a:r>
            <a:r>
              <a:rPr lang="en-US" sz="1800" dirty="0">
                <a:solidFill>
                  <a:schemeClr val="accent3"/>
                </a:solidFill>
              </a:rPr>
              <a:t>(30-day public review)</a:t>
            </a:r>
          </a:p>
          <a:p>
            <a:pPr lvl="1" indent="-403225">
              <a:spcAft>
                <a:spcPts val="462"/>
              </a:spcAft>
              <a:buFont typeface="Courier New" panose="02070309020205020404" pitchFamily="49" charset="0"/>
              <a:buChar char="o"/>
            </a:pPr>
            <a:r>
              <a:rPr lang="en-US" sz="1800" dirty="0"/>
              <a:t>HCD Draft Housing Element in </a:t>
            </a:r>
            <a:r>
              <a:rPr lang="en-US" sz="1800" b="1" dirty="0"/>
              <a:t>June 2022 </a:t>
            </a:r>
            <a:r>
              <a:rPr lang="en-US" sz="1800" dirty="0">
                <a:solidFill>
                  <a:schemeClr val="accent3"/>
                </a:solidFill>
              </a:rPr>
              <a:t>(90-day HCD review)</a:t>
            </a:r>
            <a:endParaRPr lang="en-US" sz="1800" b="1" dirty="0"/>
          </a:p>
          <a:p>
            <a:pPr lvl="1" indent="-403225">
              <a:spcAft>
                <a:spcPts val="462"/>
              </a:spcAft>
              <a:buFont typeface="Courier New" panose="02070309020205020404" pitchFamily="49" charset="0"/>
              <a:buChar char="o"/>
            </a:pPr>
            <a:r>
              <a:rPr lang="en-US" sz="1800" dirty="0"/>
              <a:t>Adoption Draft Housing Element by </a:t>
            </a:r>
            <a:r>
              <a:rPr lang="en-US" sz="1800" b="1" dirty="0"/>
              <a:t>October 2022</a:t>
            </a:r>
          </a:p>
          <a:p>
            <a:pPr lvl="1" indent="-403225">
              <a:buFont typeface="Courier New" panose="02070309020205020404" pitchFamily="49" charset="0"/>
              <a:buChar char="o"/>
            </a:pPr>
            <a:r>
              <a:rPr lang="en-US" sz="1800" dirty="0"/>
              <a:t>Final Housing Element Adoption by </a:t>
            </a:r>
            <a:r>
              <a:rPr lang="en-US" sz="1800" b="1" dirty="0"/>
              <a:t>December 2022</a:t>
            </a:r>
          </a:p>
          <a:p>
            <a:r>
              <a:rPr lang="en-US" dirty="0"/>
              <a:t>Community and Public Engagement conducted throughout the process</a:t>
            </a:r>
          </a:p>
        </p:txBody>
      </p:sp>
    </p:spTree>
    <p:extLst>
      <p:ext uri="{BB962C8B-B14F-4D97-AF65-F5344CB8AC3E}">
        <p14:creationId xmlns:p14="http://schemas.microsoft.com/office/powerpoint/2010/main" val="4217402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0B4F-69E7-4AAA-8ED5-41F665B57856}"/>
              </a:ext>
            </a:extLst>
          </p:cNvPr>
          <p:cNvSpPr>
            <a:spLocks noGrp="1"/>
          </p:cNvSpPr>
          <p:nvPr>
            <p:ph type="title"/>
          </p:nvPr>
        </p:nvSpPr>
        <p:spPr/>
        <p:txBody>
          <a:bodyPr/>
          <a:lstStyle/>
          <a:p>
            <a:r>
              <a:rPr lang="en-US" dirty="0"/>
              <a:t>How </a:t>
            </a:r>
            <a:r>
              <a:rPr lang="en-US"/>
              <a:t>to Participate and Stay Informed</a:t>
            </a:r>
            <a:endParaRPr lang="en-US" dirty="0"/>
          </a:p>
        </p:txBody>
      </p:sp>
      <p:sp>
        <p:nvSpPr>
          <p:cNvPr id="3" name="Content Placeholder 2">
            <a:extLst>
              <a:ext uri="{FF2B5EF4-FFF2-40B4-BE49-F238E27FC236}">
                <a16:creationId xmlns:a16="http://schemas.microsoft.com/office/drawing/2014/main" id="{29C4E29B-4130-415E-92E7-B5988B365976}"/>
              </a:ext>
            </a:extLst>
          </p:cNvPr>
          <p:cNvSpPr>
            <a:spLocks noGrp="1"/>
          </p:cNvSpPr>
          <p:nvPr>
            <p:ph idx="1"/>
          </p:nvPr>
        </p:nvSpPr>
        <p:spPr>
          <a:xfrm>
            <a:off x="3869267" y="674914"/>
            <a:ext cx="7767079" cy="5312664"/>
          </a:xfrm>
        </p:spPr>
        <p:txBody>
          <a:bodyPr>
            <a:normAutofit/>
          </a:bodyPr>
          <a:lstStyle/>
          <a:p>
            <a:pPr marL="0" indent="0" algn="ctr">
              <a:spcAft>
                <a:spcPts val="975"/>
              </a:spcAft>
              <a:buNone/>
            </a:pPr>
            <a:r>
              <a:rPr lang="en-US" dirty="0"/>
              <a:t>County Housing Element Update Web Page:</a:t>
            </a:r>
            <a:br>
              <a:rPr lang="en-US" dirty="0"/>
            </a:br>
            <a:r>
              <a:rPr lang="en-US" sz="1800" u="sng" dirty="0">
                <a:solidFill>
                  <a:schemeClr val="accent5"/>
                </a:solidFill>
                <a:latin typeface="Segoe UI" panose="020B0502040204020203" pitchFamily="34" charset="0"/>
              </a:rPr>
              <a:t>https://www.amadorgov.org/departments/planning/2022-housing-element</a:t>
            </a:r>
          </a:p>
          <a:p>
            <a:pPr marL="0" indent="0" algn="ctr">
              <a:buNone/>
            </a:pPr>
            <a:r>
              <a:rPr lang="en-US" dirty="0"/>
              <a:t>Housing Needs and Priorities Survey:</a:t>
            </a:r>
          </a:p>
          <a:p>
            <a:pPr marL="0" indent="0" algn="ctr">
              <a:spcBef>
                <a:spcPts val="200"/>
              </a:spcBef>
              <a:spcAft>
                <a:spcPts val="975"/>
              </a:spcAft>
              <a:buNone/>
            </a:pPr>
            <a:r>
              <a:rPr lang="en-US" sz="1800" u="sng" dirty="0">
                <a:solidFill>
                  <a:schemeClr val="accent5"/>
                </a:solidFill>
                <a:effectLst/>
                <a:latin typeface="Segoe UI" panose="020B0502040204020203" pitchFamily="34" charset="0"/>
                <a:ea typeface="Segoe UI" panose="020B0502040204020203" pitchFamily="34" charset="0"/>
                <a:hlinkClick r:id="rId2">
                  <a:extLst>
                    <a:ext uri="{A12FA001-AC4F-418D-AE19-62706E023703}">
                      <ahyp:hlinkClr xmlns:ahyp="http://schemas.microsoft.com/office/drawing/2018/hyperlinkcolor" val="tx"/>
                    </a:ext>
                  </a:extLst>
                </a:hlinkClick>
              </a:rPr>
              <a:t>https://www.surveymonkey.com/r/AmadorCo_6thHE</a:t>
            </a:r>
            <a:endParaRPr lang="en-US" sz="1800" u="sng" dirty="0">
              <a:solidFill>
                <a:schemeClr val="accent5"/>
              </a:solidFill>
              <a:effectLst/>
              <a:latin typeface="Segoe UI" panose="020B0502040204020203" pitchFamily="34" charset="0"/>
              <a:ea typeface="Segoe UI" panose="020B0502040204020203" pitchFamily="34" charset="0"/>
            </a:endParaRPr>
          </a:p>
          <a:p>
            <a:pPr marL="0" indent="0" algn="ctr">
              <a:spcAft>
                <a:spcPts val="975"/>
              </a:spcAft>
              <a:buNone/>
            </a:pPr>
            <a:endParaRPr lang="en-US" dirty="0"/>
          </a:p>
          <a:p>
            <a:pPr marL="0" indent="0" algn="ctr">
              <a:spcAft>
                <a:spcPts val="975"/>
              </a:spcAft>
              <a:buNone/>
            </a:pPr>
            <a:r>
              <a:rPr lang="en-US" dirty="0"/>
              <a:t>If you have any questions, please contact the project lead: </a:t>
            </a:r>
          </a:p>
          <a:p>
            <a:pPr marL="0" indent="0" algn="ctr">
              <a:buNone/>
            </a:pPr>
            <a:r>
              <a:rPr lang="en-US" dirty="0"/>
              <a:t>Chuck Beatty,</a:t>
            </a:r>
          </a:p>
          <a:p>
            <a:pPr marL="0" indent="0" algn="ctr">
              <a:spcBef>
                <a:spcPts val="200"/>
              </a:spcBef>
              <a:spcAft>
                <a:spcPts val="975"/>
              </a:spcAft>
              <a:buNone/>
            </a:pPr>
            <a:r>
              <a:rPr lang="en-US" dirty="0"/>
              <a:t>Amador County Planning Director</a:t>
            </a:r>
          </a:p>
          <a:p>
            <a:pPr marL="0" indent="0" algn="ctr">
              <a:spcAft>
                <a:spcPts val="975"/>
              </a:spcAft>
              <a:buNone/>
            </a:pPr>
            <a:r>
              <a:rPr lang="en-US" dirty="0">
                <a:solidFill>
                  <a:schemeClr val="accent5"/>
                </a:solidFill>
                <a:hlinkClick r:id="rId3">
                  <a:extLst>
                    <a:ext uri="{A12FA001-AC4F-418D-AE19-62706E023703}">
                      <ahyp:hlinkClr xmlns:ahyp="http://schemas.microsoft.com/office/drawing/2018/hyperlinkcolor" val="tx"/>
                    </a:ext>
                  </a:extLst>
                </a:hlinkClick>
              </a:rPr>
              <a:t>CBeatty@amadorgov.org</a:t>
            </a:r>
            <a:endParaRPr lang="en-US" dirty="0">
              <a:solidFill>
                <a:schemeClr val="accent5"/>
              </a:solidFill>
            </a:endParaRPr>
          </a:p>
          <a:p>
            <a:pPr marL="0" indent="0" algn="ctr">
              <a:spcAft>
                <a:spcPts val="975"/>
              </a:spcAft>
              <a:buNone/>
            </a:pPr>
            <a:r>
              <a:rPr lang="en-US" dirty="0"/>
              <a:t>(209) 223-6380</a:t>
            </a:r>
          </a:p>
        </p:txBody>
      </p:sp>
    </p:spTree>
    <p:extLst>
      <p:ext uri="{BB962C8B-B14F-4D97-AF65-F5344CB8AC3E}">
        <p14:creationId xmlns:p14="http://schemas.microsoft.com/office/powerpoint/2010/main" val="13794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B052-7881-491C-B04E-AE4001586CC8}"/>
              </a:ext>
            </a:extLst>
          </p:cNvPr>
          <p:cNvSpPr>
            <a:spLocks noGrp="1"/>
          </p:cNvSpPr>
          <p:nvPr>
            <p:ph type="title"/>
          </p:nvPr>
        </p:nvSpPr>
        <p:spPr/>
        <p:txBody>
          <a:bodyPr/>
          <a:lstStyle/>
          <a:p>
            <a:r>
              <a:rPr lang="en-US" dirty="0"/>
              <a:t>What is Included in a Housing Element Update?</a:t>
            </a:r>
          </a:p>
        </p:txBody>
      </p:sp>
      <p:sp>
        <p:nvSpPr>
          <p:cNvPr id="3" name="Content Placeholder 2">
            <a:extLst>
              <a:ext uri="{FF2B5EF4-FFF2-40B4-BE49-F238E27FC236}">
                <a16:creationId xmlns:a16="http://schemas.microsoft.com/office/drawing/2014/main" id="{4C352A90-CD30-4D90-8042-3E2ACE7718E3}"/>
              </a:ext>
            </a:extLst>
          </p:cNvPr>
          <p:cNvSpPr>
            <a:spLocks noGrp="1"/>
          </p:cNvSpPr>
          <p:nvPr>
            <p:ph sz="half" idx="1"/>
          </p:nvPr>
        </p:nvSpPr>
        <p:spPr>
          <a:xfrm>
            <a:off x="3644790" y="1535503"/>
            <a:ext cx="3611880" cy="4445951"/>
          </a:xfrm>
        </p:spPr>
        <p:txBody>
          <a:bodyPr anchor="t">
            <a:normAutofit lnSpcReduction="10000"/>
          </a:bodyPr>
          <a:lstStyle/>
          <a:p>
            <a:pPr marL="0" indent="0">
              <a:spcAft>
                <a:spcPts val="750"/>
              </a:spcAft>
              <a:buNone/>
            </a:pPr>
            <a:r>
              <a:rPr lang="en-US" b="1" dirty="0"/>
              <a:t>Housing Needs Assessment</a:t>
            </a:r>
            <a:r>
              <a:rPr lang="en-US" dirty="0"/>
              <a:t> </a:t>
            </a:r>
          </a:p>
          <a:p>
            <a:pPr>
              <a:buSzPct val="120000"/>
              <a:buFont typeface="Arial" panose="020B0604020202020204" pitchFamily="34" charset="0"/>
              <a:buChar char="•"/>
            </a:pPr>
            <a:r>
              <a:rPr lang="en-US" sz="2200" dirty="0"/>
              <a:t>Collect data on the housing needs of all residents including: </a:t>
            </a:r>
          </a:p>
          <a:p>
            <a:pPr marL="628650" lvl="1" indent="-342900">
              <a:buSzPct val="110000"/>
              <a:buFont typeface="Wingdings" panose="05000000000000000000" pitchFamily="2" charset="2"/>
              <a:buChar char="§"/>
            </a:pPr>
            <a:r>
              <a:rPr lang="en-US" sz="1900" dirty="0"/>
              <a:t>Seniors</a:t>
            </a:r>
          </a:p>
          <a:p>
            <a:pPr marL="628650" lvl="1" indent="-342900">
              <a:buSzPct val="110000"/>
              <a:buFont typeface="Wingdings" panose="05000000000000000000" pitchFamily="2" charset="2"/>
              <a:buChar char="§"/>
            </a:pPr>
            <a:r>
              <a:rPr lang="en-US" sz="1900" dirty="0"/>
              <a:t>Persons with disabilities, including developmental disabilities</a:t>
            </a:r>
          </a:p>
          <a:p>
            <a:pPr marL="628650" lvl="1" indent="-342900">
              <a:buSzPct val="110000"/>
              <a:buFont typeface="Wingdings" panose="05000000000000000000" pitchFamily="2" charset="2"/>
              <a:buChar char="§"/>
            </a:pPr>
            <a:r>
              <a:rPr lang="en-US" sz="1900" dirty="0"/>
              <a:t>Large families</a:t>
            </a:r>
          </a:p>
          <a:p>
            <a:pPr marL="628650" lvl="1" indent="-342900">
              <a:buSzPct val="110000"/>
              <a:buFont typeface="Wingdings" panose="05000000000000000000" pitchFamily="2" charset="2"/>
              <a:buChar char="§"/>
            </a:pPr>
            <a:r>
              <a:rPr lang="en-US" sz="1900" dirty="0"/>
              <a:t>Farmworkers</a:t>
            </a:r>
          </a:p>
          <a:p>
            <a:pPr marL="628650" lvl="1" indent="-342900">
              <a:buSzPct val="110000"/>
              <a:buFont typeface="Wingdings" panose="05000000000000000000" pitchFamily="2" charset="2"/>
              <a:buChar char="§"/>
            </a:pPr>
            <a:r>
              <a:rPr lang="en-US" sz="1900" dirty="0"/>
              <a:t>Female heads of household with children present</a:t>
            </a:r>
          </a:p>
          <a:p>
            <a:pPr marL="628650" lvl="1" indent="-342900">
              <a:buSzPct val="110000"/>
              <a:buFont typeface="Wingdings" panose="05000000000000000000" pitchFamily="2" charset="2"/>
              <a:buChar char="§"/>
            </a:pPr>
            <a:r>
              <a:rPr lang="en-US" sz="1900" dirty="0"/>
              <a:t>Homeless and at-risk of homelessness</a:t>
            </a:r>
          </a:p>
          <a:p>
            <a:pPr>
              <a:spcAft>
                <a:spcPts val="750"/>
              </a:spcAft>
            </a:pPr>
            <a:endParaRPr lang="en-US" dirty="0"/>
          </a:p>
        </p:txBody>
      </p:sp>
      <p:sp>
        <p:nvSpPr>
          <p:cNvPr id="4" name="Content Placeholder 3">
            <a:extLst>
              <a:ext uri="{FF2B5EF4-FFF2-40B4-BE49-F238E27FC236}">
                <a16:creationId xmlns:a16="http://schemas.microsoft.com/office/drawing/2014/main" id="{33FCC9DC-5EB2-4E37-9B26-FCCD115FEBA8}"/>
              </a:ext>
            </a:extLst>
          </p:cNvPr>
          <p:cNvSpPr>
            <a:spLocks noGrp="1"/>
          </p:cNvSpPr>
          <p:nvPr>
            <p:ph sz="half" idx="2"/>
          </p:nvPr>
        </p:nvSpPr>
        <p:spPr>
          <a:xfrm>
            <a:off x="7701059" y="1542551"/>
            <a:ext cx="3607512" cy="4672668"/>
          </a:xfrm>
        </p:spPr>
        <p:txBody>
          <a:bodyPr anchor="t">
            <a:normAutofit lnSpcReduction="10000"/>
          </a:bodyPr>
          <a:lstStyle/>
          <a:p>
            <a:pPr marL="0" indent="0">
              <a:spcAft>
                <a:spcPts val="750"/>
              </a:spcAft>
              <a:buNone/>
            </a:pPr>
            <a:r>
              <a:rPr lang="en-US" b="1" dirty="0"/>
              <a:t>Existing Housing Inventory </a:t>
            </a:r>
            <a:endParaRPr lang="en-US" dirty="0"/>
          </a:p>
          <a:p>
            <a:pPr>
              <a:buSzPct val="120000"/>
            </a:pPr>
            <a:r>
              <a:rPr lang="en-US" sz="2200" dirty="0"/>
              <a:t>Determine the characteristics of the housing stock</a:t>
            </a:r>
          </a:p>
          <a:p>
            <a:pPr>
              <a:buSzPct val="120000"/>
            </a:pPr>
            <a:r>
              <a:rPr lang="en-US" sz="2200" dirty="0"/>
              <a:t>How well does existing housing meet the needs of current and future residents? </a:t>
            </a:r>
          </a:p>
          <a:p>
            <a:pPr marL="0" indent="0">
              <a:buNone/>
            </a:pPr>
            <a:endParaRPr lang="en-US" dirty="0"/>
          </a:p>
        </p:txBody>
      </p:sp>
      <p:sp>
        <p:nvSpPr>
          <p:cNvPr id="7" name="Content Placeholder 2">
            <a:extLst>
              <a:ext uri="{FF2B5EF4-FFF2-40B4-BE49-F238E27FC236}">
                <a16:creationId xmlns:a16="http://schemas.microsoft.com/office/drawing/2014/main" id="{E490B96A-7D27-41CE-8C4B-614B63866D83}"/>
              </a:ext>
            </a:extLst>
          </p:cNvPr>
          <p:cNvSpPr txBox="1">
            <a:spLocks/>
          </p:cNvSpPr>
          <p:nvPr/>
        </p:nvSpPr>
        <p:spPr>
          <a:xfrm>
            <a:off x="4177273" y="574749"/>
            <a:ext cx="7047571" cy="775667"/>
          </a:xfrm>
          <a:prstGeom prst="rect">
            <a:avLst/>
          </a:prstGeom>
          <a:solidFill>
            <a:schemeClr val="accent1">
              <a:lumMod val="20000"/>
              <a:lumOff val="80000"/>
            </a:schemeClr>
          </a:solidFill>
        </p:spPr>
        <p:txBody>
          <a:bodyPr vert="horz" lIns="68580" tIns="34290" rIns="68580" bIns="3429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Aft>
                <a:spcPts val="750"/>
              </a:spcAft>
              <a:buNone/>
            </a:pPr>
            <a:r>
              <a:rPr lang="en-US" sz="1800" dirty="0"/>
              <a:t>Housing Element update begins by understanding current conditions</a:t>
            </a:r>
          </a:p>
        </p:txBody>
      </p:sp>
    </p:spTree>
    <p:extLst>
      <p:ext uri="{BB962C8B-B14F-4D97-AF65-F5344CB8AC3E}">
        <p14:creationId xmlns:p14="http://schemas.microsoft.com/office/powerpoint/2010/main" val="152488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B052-7881-491C-B04E-AE4001586CC8}"/>
              </a:ext>
            </a:extLst>
          </p:cNvPr>
          <p:cNvSpPr>
            <a:spLocks noGrp="1"/>
          </p:cNvSpPr>
          <p:nvPr>
            <p:ph type="title"/>
          </p:nvPr>
        </p:nvSpPr>
        <p:spPr/>
        <p:txBody>
          <a:bodyPr/>
          <a:lstStyle/>
          <a:p>
            <a:r>
              <a:rPr lang="en-US" dirty="0"/>
              <a:t>What is Included in a Housing Element Update?</a:t>
            </a:r>
          </a:p>
        </p:txBody>
      </p:sp>
      <p:sp>
        <p:nvSpPr>
          <p:cNvPr id="3" name="Content Placeholder 2">
            <a:extLst>
              <a:ext uri="{FF2B5EF4-FFF2-40B4-BE49-F238E27FC236}">
                <a16:creationId xmlns:a16="http://schemas.microsoft.com/office/drawing/2014/main" id="{4C352A90-CD30-4D90-8042-3E2ACE7718E3}"/>
              </a:ext>
            </a:extLst>
          </p:cNvPr>
          <p:cNvSpPr>
            <a:spLocks noGrp="1"/>
          </p:cNvSpPr>
          <p:nvPr>
            <p:ph sz="half" idx="1"/>
          </p:nvPr>
        </p:nvSpPr>
        <p:spPr>
          <a:xfrm>
            <a:off x="3624146" y="1522884"/>
            <a:ext cx="4792001" cy="4601183"/>
          </a:xfrm>
        </p:spPr>
        <p:txBody>
          <a:bodyPr anchor="t">
            <a:normAutofit fontScale="92500" lnSpcReduction="10000"/>
          </a:bodyPr>
          <a:lstStyle/>
          <a:p>
            <a:pPr>
              <a:buSzPct val="120000"/>
            </a:pPr>
            <a:r>
              <a:rPr lang="en-US" sz="2400" dirty="0"/>
              <a:t>Affirmatively Furthering Fair Housing assessment to address patterns of segregation and foster inclusive communities free from barriers that restrict access to opportunity based on protected characteristics.</a:t>
            </a:r>
          </a:p>
          <a:p>
            <a:pPr>
              <a:buSzPct val="120000"/>
            </a:pPr>
            <a:r>
              <a:rPr lang="en-US" sz="2400" dirty="0"/>
              <a:t>Analysis must address:</a:t>
            </a:r>
          </a:p>
          <a:p>
            <a:pPr marL="803275" lvl="1" indent="-342900">
              <a:buClr>
                <a:schemeClr val="bg2">
                  <a:lumMod val="25000"/>
                </a:schemeClr>
              </a:buClr>
              <a:buFont typeface="Courier New" panose="02070309020205020404" pitchFamily="49" charset="0"/>
              <a:buChar char="o"/>
            </a:pPr>
            <a:r>
              <a:rPr lang="en-US" sz="1900" dirty="0"/>
              <a:t>Fair Housing Outreach and Enforcement Capacity</a:t>
            </a:r>
          </a:p>
          <a:p>
            <a:pPr marL="803275" lvl="1" indent="-342900">
              <a:buClr>
                <a:schemeClr val="bg2">
                  <a:lumMod val="25000"/>
                </a:schemeClr>
              </a:buClr>
              <a:buFont typeface="Courier New" panose="02070309020205020404" pitchFamily="49" charset="0"/>
              <a:buChar char="o"/>
            </a:pPr>
            <a:r>
              <a:rPr lang="en-US" sz="1900" dirty="0"/>
              <a:t>Patterns of Segregation/Integration</a:t>
            </a:r>
          </a:p>
          <a:p>
            <a:pPr marL="803275" lvl="1" indent="-342900">
              <a:buClr>
                <a:schemeClr val="bg2">
                  <a:lumMod val="25000"/>
                </a:schemeClr>
              </a:buClr>
              <a:buFont typeface="Courier New" panose="02070309020205020404" pitchFamily="49" charset="0"/>
              <a:buChar char="o"/>
            </a:pPr>
            <a:r>
              <a:rPr lang="en-US" sz="1900" dirty="0"/>
              <a:t>Racially and Ethnically Concentrated Areas of Poverty</a:t>
            </a:r>
          </a:p>
          <a:p>
            <a:pPr marL="803275" lvl="1" indent="-342900">
              <a:buClr>
                <a:schemeClr val="bg2">
                  <a:lumMod val="25000"/>
                </a:schemeClr>
              </a:buClr>
              <a:buFont typeface="Courier New" panose="02070309020205020404" pitchFamily="49" charset="0"/>
              <a:buChar char="o"/>
            </a:pPr>
            <a:r>
              <a:rPr lang="en-US" sz="1900" dirty="0"/>
              <a:t>Disparities in Access to Opportunities</a:t>
            </a:r>
          </a:p>
          <a:p>
            <a:pPr marL="803275" lvl="1" indent="-342900">
              <a:buClr>
                <a:schemeClr val="bg2">
                  <a:lumMod val="25000"/>
                </a:schemeClr>
              </a:buClr>
              <a:buFont typeface="Courier New" panose="02070309020205020404" pitchFamily="49" charset="0"/>
              <a:buChar char="o"/>
            </a:pPr>
            <a:r>
              <a:rPr lang="en-US" sz="1900" dirty="0"/>
              <a:t>Disproportionate Housing Needs and Displacement</a:t>
            </a:r>
            <a:endParaRPr lang="en-US" dirty="0"/>
          </a:p>
        </p:txBody>
      </p:sp>
      <p:pic>
        <p:nvPicPr>
          <p:cNvPr id="6" name="Picture 5">
            <a:extLst>
              <a:ext uri="{FF2B5EF4-FFF2-40B4-BE49-F238E27FC236}">
                <a16:creationId xmlns:a16="http://schemas.microsoft.com/office/drawing/2014/main" id="{5B6BD058-73AB-4D10-BBD5-32B05E376FDF}"/>
              </a:ext>
            </a:extLst>
          </p:cNvPr>
          <p:cNvPicPr>
            <a:picLocks noChangeAspect="1"/>
          </p:cNvPicPr>
          <p:nvPr/>
        </p:nvPicPr>
        <p:blipFill rotWithShape="1">
          <a:blip r:embed="rId2"/>
          <a:srcRect l="6591" t="12956" r="9250" b="11254"/>
          <a:stretch/>
        </p:blipFill>
        <p:spPr>
          <a:xfrm>
            <a:off x="8416147" y="1575509"/>
            <a:ext cx="3247750" cy="3785056"/>
          </a:xfrm>
          <a:prstGeom prst="rect">
            <a:avLst/>
          </a:prstGeom>
        </p:spPr>
      </p:pic>
      <p:sp>
        <p:nvSpPr>
          <p:cNvPr id="8" name="Content Placeholder 2">
            <a:extLst>
              <a:ext uri="{FF2B5EF4-FFF2-40B4-BE49-F238E27FC236}">
                <a16:creationId xmlns:a16="http://schemas.microsoft.com/office/drawing/2014/main" id="{25ECEA36-DCC8-4D9D-B524-BBBEDAE1F59D}"/>
              </a:ext>
            </a:extLst>
          </p:cNvPr>
          <p:cNvSpPr txBox="1">
            <a:spLocks/>
          </p:cNvSpPr>
          <p:nvPr/>
        </p:nvSpPr>
        <p:spPr>
          <a:xfrm>
            <a:off x="4177273" y="574749"/>
            <a:ext cx="7047571" cy="775667"/>
          </a:xfrm>
          <a:prstGeom prst="rect">
            <a:avLst/>
          </a:prstGeom>
          <a:solidFill>
            <a:schemeClr val="accent1">
              <a:lumMod val="20000"/>
              <a:lumOff val="80000"/>
            </a:schemeClr>
          </a:solidFill>
        </p:spPr>
        <p:txBody>
          <a:bodyPr vert="horz" lIns="68580" tIns="34290" rIns="68580" bIns="3429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Aft>
                <a:spcPts val="750"/>
              </a:spcAft>
              <a:buNone/>
            </a:pPr>
            <a:r>
              <a:rPr lang="en-US" sz="1800" dirty="0"/>
              <a:t>Housing Element update begins by understanding current conditions</a:t>
            </a:r>
          </a:p>
        </p:txBody>
      </p:sp>
    </p:spTree>
    <p:extLst>
      <p:ext uri="{BB962C8B-B14F-4D97-AF65-F5344CB8AC3E}">
        <p14:creationId xmlns:p14="http://schemas.microsoft.com/office/powerpoint/2010/main" val="81859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B052-7881-491C-B04E-AE4001586CC8}"/>
              </a:ext>
            </a:extLst>
          </p:cNvPr>
          <p:cNvSpPr>
            <a:spLocks noGrp="1"/>
          </p:cNvSpPr>
          <p:nvPr>
            <p:ph type="title"/>
          </p:nvPr>
        </p:nvSpPr>
        <p:spPr/>
        <p:txBody>
          <a:bodyPr/>
          <a:lstStyle/>
          <a:p>
            <a:r>
              <a:rPr lang="en-US" dirty="0"/>
              <a:t>What is Included in a Housing Element Update?</a:t>
            </a:r>
          </a:p>
        </p:txBody>
      </p:sp>
      <p:sp>
        <p:nvSpPr>
          <p:cNvPr id="3" name="Content Placeholder 2">
            <a:extLst>
              <a:ext uri="{FF2B5EF4-FFF2-40B4-BE49-F238E27FC236}">
                <a16:creationId xmlns:a16="http://schemas.microsoft.com/office/drawing/2014/main" id="{4C352A90-CD30-4D90-8042-3E2ACE7718E3}"/>
              </a:ext>
            </a:extLst>
          </p:cNvPr>
          <p:cNvSpPr>
            <a:spLocks noGrp="1"/>
          </p:cNvSpPr>
          <p:nvPr>
            <p:ph idx="1"/>
          </p:nvPr>
        </p:nvSpPr>
        <p:spPr>
          <a:xfrm>
            <a:off x="3702868" y="964735"/>
            <a:ext cx="3611880" cy="4195740"/>
          </a:xfrm>
        </p:spPr>
        <p:txBody>
          <a:bodyPr anchor="t">
            <a:normAutofit/>
          </a:bodyPr>
          <a:lstStyle/>
          <a:p>
            <a:pPr>
              <a:lnSpc>
                <a:spcPct val="100000"/>
              </a:lnSpc>
              <a:spcAft>
                <a:spcPts val="750"/>
              </a:spcAft>
            </a:pPr>
            <a:r>
              <a:rPr lang="en-US" sz="2300" dirty="0"/>
              <a:t>Housing Element will identify </a:t>
            </a:r>
            <a:r>
              <a:rPr lang="en-US" sz="2300" b="1" dirty="0"/>
              <a:t>constraints to providing housing</a:t>
            </a:r>
            <a:r>
              <a:rPr lang="en-US" sz="2300" dirty="0"/>
              <a:t>, such as:</a:t>
            </a:r>
          </a:p>
          <a:p>
            <a:pPr marL="569913" lvl="1" indent="-225425">
              <a:lnSpc>
                <a:spcPct val="100000"/>
              </a:lnSpc>
              <a:spcBef>
                <a:spcPts val="0"/>
              </a:spcBef>
              <a:spcAft>
                <a:spcPts val="750"/>
              </a:spcAft>
              <a:buFont typeface="Wingdings" panose="05000000000000000000" pitchFamily="2" charset="2"/>
              <a:buChar char="Ø"/>
            </a:pPr>
            <a:r>
              <a:rPr lang="en-US" sz="1900" dirty="0"/>
              <a:t>Market constraints, e.g., land and development costs</a:t>
            </a:r>
          </a:p>
          <a:p>
            <a:pPr marL="569913" lvl="1" indent="-225425">
              <a:lnSpc>
                <a:spcPct val="100000"/>
              </a:lnSpc>
              <a:spcBef>
                <a:spcPts val="0"/>
              </a:spcBef>
              <a:spcAft>
                <a:spcPts val="750"/>
              </a:spcAft>
              <a:buFont typeface="Wingdings" panose="05000000000000000000" pitchFamily="2" charset="2"/>
              <a:buChar char="Ø"/>
            </a:pPr>
            <a:r>
              <a:rPr lang="en-US" sz="1900" dirty="0"/>
              <a:t>Zoning regulations</a:t>
            </a:r>
          </a:p>
          <a:p>
            <a:pPr marL="569913" lvl="1" indent="-225425">
              <a:lnSpc>
                <a:spcPct val="100000"/>
              </a:lnSpc>
              <a:spcBef>
                <a:spcPts val="0"/>
              </a:spcBef>
              <a:spcAft>
                <a:spcPts val="750"/>
              </a:spcAft>
              <a:buFont typeface="Wingdings" panose="05000000000000000000" pitchFamily="2" charset="2"/>
              <a:buChar char="Ø"/>
            </a:pPr>
            <a:r>
              <a:rPr lang="en-US" sz="1900" dirty="0"/>
              <a:t>Environmental constraints, e.g., seismic and wildfire hazards</a:t>
            </a:r>
          </a:p>
        </p:txBody>
      </p:sp>
      <p:sp>
        <p:nvSpPr>
          <p:cNvPr id="6" name="Content Placeholder 2">
            <a:extLst>
              <a:ext uri="{FF2B5EF4-FFF2-40B4-BE49-F238E27FC236}">
                <a16:creationId xmlns:a16="http://schemas.microsoft.com/office/drawing/2014/main" id="{242176DA-4AB4-45E8-9CFB-78D0CE37E0F5}"/>
              </a:ext>
            </a:extLst>
          </p:cNvPr>
          <p:cNvSpPr txBox="1">
            <a:spLocks/>
          </p:cNvSpPr>
          <p:nvPr/>
        </p:nvSpPr>
        <p:spPr>
          <a:xfrm>
            <a:off x="7817215" y="964735"/>
            <a:ext cx="3611880" cy="4832059"/>
          </a:xfrm>
          <a:prstGeom prst="rect">
            <a:avLst/>
          </a:prstGeom>
        </p:spPr>
        <p:txBody>
          <a:bodyPr vert="horz" lIns="68580" tIns="34290" rIns="68580" bIns="3429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spcAft>
                <a:spcPts val="750"/>
              </a:spcAft>
            </a:pPr>
            <a:r>
              <a:rPr lang="en-US" sz="2100" dirty="0">
                <a:solidFill>
                  <a:schemeClr val="accent4">
                    <a:lumMod val="75000"/>
                  </a:schemeClr>
                </a:solidFill>
              </a:rPr>
              <a:t>Housing Element will describe the </a:t>
            </a:r>
            <a:r>
              <a:rPr lang="en-US" sz="2100" b="1" dirty="0">
                <a:solidFill>
                  <a:schemeClr val="accent4">
                    <a:lumMod val="75000"/>
                  </a:schemeClr>
                </a:solidFill>
              </a:rPr>
              <a:t>resources available for the development and preservation of housing</a:t>
            </a:r>
            <a:r>
              <a:rPr lang="en-US" sz="2100" dirty="0">
                <a:solidFill>
                  <a:schemeClr val="accent4">
                    <a:lumMod val="75000"/>
                  </a:schemeClr>
                </a:solidFill>
              </a:rPr>
              <a:t>:</a:t>
            </a:r>
          </a:p>
          <a:p>
            <a:pPr marL="512763" lvl="1" indent="-285750">
              <a:lnSpc>
                <a:spcPct val="100000"/>
              </a:lnSpc>
              <a:spcAft>
                <a:spcPts val="750"/>
              </a:spcAft>
              <a:buFont typeface="Wingdings" panose="05000000000000000000" pitchFamily="2" charset="2"/>
              <a:buChar char="Ø"/>
            </a:pPr>
            <a:r>
              <a:rPr lang="en-US" dirty="0">
                <a:solidFill>
                  <a:schemeClr val="accent4">
                    <a:lumMod val="75000"/>
                  </a:schemeClr>
                </a:solidFill>
              </a:rPr>
              <a:t>Financial resources, e.g., funding for home rehabilitation</a:t>
            </a:r>
          </a:p>
          <a:p>
            <a:pPr marL="512763" lvl="1" indent="-285750">
              <a:lnSpc>
                <a:spcPct val="100000"/>
              </a:lnSpc>
              <a:spcAft>
                <a:spcPts val="750"/>
              </a:spcAft>
              <a:buFont typeface="Wingdings" panose="05000000000000000000" pitchFamily="2" charset="2"/>
              <a:buChar char="Ø"/>
            </a:pPr>
            <a:r>
              <a:rPr lang="en-US" dirty="0">
                <a:solidFill>
                  <a:schemeClr val="accent4">
                    <a:lumMod val="75000"/>
                  </a:schemeClr>
                </a:solidFill>
              </a:rPr>
              <a:t>Residential Sites Inventory – Prepare an inventory of vacant and underutilized sites with residential development potential</a:t>
            </a:r>
          </a:p>
        </p:txBody>
      </p:sp>
    </p:spTree>
    <p:extLst>
      <p:ext uri="{BB962C8B-B14F-4D97-AF65-F5344CB8AC3E}">
        <p14:creationId xmlns:p14="http://schemas.microsoft.com/office/powerpoint/2010/main" val="402399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B052-7881-491C-B04E-AE4001586CC8}"/>
              </a:ext>
            </a:extLst>
          </p:cNvPr>
          <p:cNvSpPr>
            <a:spLocks noGrp="1"/>
          </p:cNvSpPr>
          <p:nvPr>
            <p:ph type="title"/>
          </p:nvPr>
        </p:nvSpPr>
        <p:spPr/>
        <p:txBody>
          <a:bodyPr/>
          <a:lstStyle/>
          <a:p>
            <a:r>
              <a:rPr lang="en-US" dirty="0"/>
              <a:t>What is Included in a Housing Element Update?</a:t>
            </a:r>
          </a:p>
        </p:txBody>
      </p:sp>
      <p:sp>
        <p:nvSpPr>
          <p:cNvPr id="3" name="Content Placeholder 2">
            <a:extLst>
              <a:ext uri="{FF2B5EF4-FFF2-40B4-BE49-F238E27FC236}">
                <a16:creationId xmlns:a16="http://schemas.microsoft.com/office/drawing/2014/main" id="{4C352A90-CD30-4D90-8042-3E2ACE7718E3}"/>
              </a:ext>
            </a:extLst>
          </p:cNvPr>
          <p:cNvSpPr>
            <a:spLocks noGrp="1"/>
          </p:cNvSpPr>
          <p:nvPr>
            <p:ph idx="1"/>
          </p:nvPr>
        </p:nvSpPr>
        <p:spPr/>
        <p:txBody>
          <a:bodyPr>
            <a:normAutofit/>
          </a:bodyPr>
          <a:lstStyle/>
          <a:p>
            <a:pPr>
              <a:spcAft>
                <a:spcPts val="750"/>
              </a:spcAft>
            </a:pPr>
            <a:r>
              <a:rPr lang="en-US" dirty="0"/>
              <a:t>Housing Element’s </a:t>
            </a:r>
            <a:r>
              <a:rPr lang="en-US" b="1" dirty="0"/>
              <a:t>goals, policies, and housing programs </a:t>
            </a:r>
            <a:r>
              <a:rPr lang="en-US" dirty="0"/>
              <a:t>will address the identified housing needs and constraints</a:t>
            </a:r>
          </a:p>
          <a:p>
            <a:pPr>
              <a:spcAft>
                <a:spcPts val="750"/>
              </a:spcAft>
            </a:pPr>
            <a:r>
              <a:rPr lang="en-US" dirty="0"/>
              <a:t>Housing Element must:</a:t>
            </a:r>
          </a:p>
          <a:p>
            <a:pPr marL="796925" lvl="1" indent="-420688">
              <a:spcAft>
                <a:spcPts val="750"/>
              </a:spcAft>
              <a:buFont typeface="+mj-lt"/>
              <a:buAutoNum type="arabicPeriod"/>
            </a:pPr>
            <a:r>
              <a:rPr lang="en-US" dirty="0"/>
              <a:t>Ensure there is adequate land to meet the housing needs</a:t>
            </a:r>
          </a:p>
          <a:p>
            <a:pPr marL="796925" lvl="1" indent="-420688">
              <a:spcAft>
                <a:spcPts val="750"/>
              </a:spcAft>
              <a:buFont typeface="+mj-lt"/>
              <a:buAutoNum type="arabicPeriod"/>
            </a:pPr>
            <a:r>
              <a:rPr lang="en-US" dirty="0"/>
              <a:t>Have programs to facilitate affordable housing development</a:t>
            </a:r>
          </a:p>
          <a:p>
            <a:pPr marL="796925" lvl="1" indent="-420688">
              <a:spcAft>
                <a:spcPts val="750"/>
              </a:spcAft>
              <a:buFont typeface="+mj-lt"/>
              <a:buAutoNum type="arabicPeriod"/>
            </a:pPr>
            <a:r>
              <a:rPr lang="en-US" dirty="0"/>
              <a:t>Mitigate government constraints on housing development</a:t>
            </a:r>
          </a:p>
          <a:p>
            <a:pPr marL="796925" lvl="1" indent="-420688">
              <a:spcAft>
                <a:spcPts val="750"/>
              </a:spcAft>
              <a:buFont typeface="+mj-lt"/>
              <a:buAutoNum type="arabicPeriod"/>
            </a:pPr>
            <a:r>
              <a:rPr lang="en-US" dirty="0"/>
              <a:t>Promote equal access to housing</a:t>
            </a:r>
          </a:p>
        </p:txBody>
      </p:sp>
    </p:spTree>
    <p:extLst>
      <p:ext uri="{BB962C8B-B14F-4D97-AF65-F5344CB8AC3E}">
        <p14:creationId xmlns:p14="http://schemas.microsoft.com/office/powerpoint/2010/main" val="368811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descr="A picture containing text, toy, vector graphics, sign&#10;&#10;Description automatically generated">
            <a:extLst>
              <a:ext uri="{FF2B5EF4-FFF2-40B4-BE49-F238E27FC236}">
                <a16:creationId xmlns:a16="http://schemas.microsoft.com/office/drawing/2014/main" id="{69FEBCC7-40CF-46CD-A368-7E1B586B03EC}"/>
              </a:ext>
            </a:extLst>
          </p:cNvPr>
          <p:cNvPicPr>
            <a:picLocks noChangeAspect="1"/>
          </p:cNvPicPr>
          <p:nvPr/>
        </p:nvPicPr>
        <p:blipFill rotWithShape="1">
          <a:blip r:embed="rId2"/>
          <a:srcRect t="17156" b="17156"/>
          <a:stretch/>
        </p:blipFill>
        <p:spPr>
          <a:xfrm>
            <a:off x="3570288" y="669925"/>
            <a:ext cx="8115300" cy="5330825"/>
          </a:xfrm>
          <a:prstGeom prst="rect">
            <a:avLst/>
          </a:prstGeom>
          <a:solidFill>
            <a:schemeClr val="bg1">
              <a:lumMod val="75000"/>
            </a:schemeClr>
          </a:solidFill>
        </p:spPr>
      </p:pic>
      <p:sp>
        <p:nvSpPr>
          <p:cNvPr id="5" name="Title 3">
            <a:extLst>
              <a:ext uri="{FF2B5EF4-FFF2-40B4-BE49-F238E27FC236}">
                <a16:creationId xmlns:a16="http://schemas.microsoft.com/office/drawing/2014/main" id="{717E0316-3A6C-40FF-8BC3-BDD5B915C4E2}"/>
              </a:ext>
            </a:extLst>
          </p:cNvPr>
          <p:cNvSpPr txBox="1">
            <a:spLocks/>
          </p:cNvSpPr>
          <p:nvPr/>
        </p:nvSpPr>
        <p:spPr>
          <a:xfrm>
            <a:off x="174172" y="767419"/>
            <a:ext cx="3149600" cy="5330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4800" dirty="0"/>
              <a:t>Planning for Housing in Amador County</a:t>
            </a:r>
          </a:p>
        </p:txBody>
      </p:sp>
    </p:spTree>
    <p:extLst>
      <p:ext uri="{BB962C8B-B14F-4D97-AF65-F5344CB8AC3E}">
        <p14:creationId xmlns:p14="http://schemas.microsoft.com/office/powerpoint/2010/main" val="385121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7233e607-6074-4435-8209-e852fe9e6cd1"/>
</p:tagLst>
</file>

<file path=ppt/tags/tag2.xml><?xml version="1.0" encoding="utf-8"?>
<p:tagLst xmlns:a="http://schemas.openxmlformats.org/drawingml/2006/main" xmlns:r="http://schemas.openxmlformats.org/officeDocument/2006/relationships" xmlns:p="http://schemas.openxmlformats.org/presentationml/2006/main">
  <p:tag name="__PE_POLL_EMBED_ID" val="754ad831-efaf-4ec7-b19e-1adac4d480b5"/>
</p:tagLst>
</file>

<file path=ppt/tags/tag3.xml><?xml version="1.0" encoding="utf-8"?>
<p:tagLst xmlns:a="http://schemas.openxmlformats.org/drawingml/2006/main" xmlns:r="http://schemas.openxmlformats.org/officeDocument/2006/relationships" xmlns:p="http://schemas.openxmlformats.org/presentationml/2006/main">
  <p:tag name="__PE_POLL_EMBED_ID" val="f9e76cf3-912c-4ef4-9a55-de4cc177641f"/>
</p:tagLst>
</file>

<file path=ppt/tags/tag4.xml><?xml version="1.0" encoding="utf-8"?>
<p:tagLst xmlns:a="http://schemas.openxmlformats.org/drawingml/2006/main" xmlns:r="http://schemas.openxmlformats.org/officeDocument/2006/relationships" xmlns:p="http://schemas.openxmlformats.org/presentationml/2006/main">
  <p:tag name="__PE_POLL_EMBED_ID" val="d2d763c3-61cc-4716-8695-9c285d0534aa"/>
</p:tagLst>
</file>

<file path=ppt/tags/tag5.xml><?xml version="1.0" encoding="utf-8"?>
<p:tagLst xmlns:a="http://schemas.openxmlformats.org/drawingml/2006/main" xmlns:r="http://schemas.openxmlformats.org/officeDocument/2006/relationships" xmlns:p="http://schemas.openxmlformats.org/presentationml/2006/main">
  <p:tag name="__PE_POLL_EMBED_ID" val="ff5c76dc-5ac6-4076-9bfb-c27f6741a6e1"/>
</p:tagLst>
</file>

<file path=ppt/tags/tag6.xml><?xml version="1.0" encoding="utf-8"?>
<p:tagLst xmlns:a="http://schemas.openxmlformats.org/drawingml/2006/main" xmlns:r="http://schemas.openxmlformats.org/officeDocument/2006/relationships" xmlns:p="http://schemas.openxmlformats.org/presentationml/2006/main">
  <p:tag name="__PE_POLL_EMBED_ID" val="0feb1fd5-caee-47d0-9cec-56009cfb087e"/>
</p:tagLst>
</file>

<file path=ppt/tags/tag7.xml><?xml version="1.0" encoding="utf-8"?>
<p:tagLst xmlns:a="http://schemas.openxmlformats.org/drawingml/2006/main" xmlns:r="http://schemas.openxmlformats.org/officeDocument/2006/relationships" xmlns:p="http://schemas.openxmlformats.org/presentationml/2006/main">
  <p:tag name="__PE_POLL_EMBED_ID" val="ef8d179e-e207-4d13-938b-31f9f00b64b7"/>
</p:tagLst>
</file>

<file path=ppt/tags/tag8.xml><?xml version="1.0" encoding="utf-8"?>
<p:tagLst xmlns:a="http://schemas.openxmlformats.org/drawingml/2006/main" xmlns:r="http://schemas.openxmlformats.org/officeDocument/2006/relationships" xmlns:p="http://schemas.openxmlformats.org/presentationml/2006/main">
  <p:tag name="__PE_POLL_EMBED_ID" val="e847626f-27f9-4b0d-8802-971a93a3cb2b"/>
</p:tagLst>
</file>

<file path=ppt/theme/theme1.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5801</TotalTime>
  <Words>2362</Words>
  <Application>Microsoft Office PowerPoint</Application>
  <PresentationFormat>Widescreen</PresentationFormat>
  <Paragraphs>450</Paragraphs>
  <Slides>41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Corbel</vt:lpstr>
      <vt:lpstr>Courier New</vt:lpstr>
      <vt:lpstr>Segoe UI</vt:lpstr>
      <vt:lpstr>Wingdings</vt:lpstr>
      <vt:lpstr>Wingdings 2</vt:lpstr>
      <vt:lpstr>Frame</vt:lpstr>
      <vt:lpstr>What are the Housing Needs of Our Community?</vt:lpstr>
      <vt:lpstr>Project Team and  Timeline </vt:lpstr>
      <vt:lpstr>Housing Element Basics</vt:lpstr>
      <vt:lpstr>What is a Housing Element?</vt:lpstr>
      <vt:lpstr>What is Included in a Housing Element Update?</vt:lpstr>
      <vt:lpstr>What is Included in a Housing Element Update?</vt:lpstr>
      <vt:lpstr>What is Included in a Housing Element Update?</vt:lpstr>
      <vt:lpstr>What is Included in a Housing Element Update?</vt:lpstr>
      <vt:lpstr>PowerPoint Presentation</vt:lpstr>
      <vt:lpstr>Our Role in Regional Housing</vt:lpstr>
      <vt:lpstr>Amador County’s 6th Cycle RHNA</vt:lpstr>
      <vt:lpstr>Amador County’s 6th Cycle RHNA</vt:lpstr>
      <vt:lpstr>Inventory of Residential Sites</vt:lpstr>
      <vt:lpstr> Housing Element Site Inventory Guidebook </vt:lpstr>
      <vt:lpstr>Site Inventory Guidebook</vt:lpstr>
      <vt:lpstr>Q&amp;A: RHNA and Housing Sites</vt:lpstr>
      <vt:lpstr>Community Profile</vt:lpstr>
      <vt:lpstr>Local Housing Facts: Population Growth Trends </vt:lpstr>
      <vt:lpstr>Local Housing Facts: Housing Growth Trends </vt:lpstr>
      <vt:lpstr>2021 Tenure: Owners and Renters</vt:lpstr>
      <vt:lpstr>2021 Housing Stock Composition</vt:lpstr>
      <vt:lpstr>Household and Housing Characteristics  </vt:lpstr>
      <vt:lpstr>Affordability – Ownership (Typical Home Values)</vt:lpstr>
      <vt:lpstr>Affordability – Rental Rates</vt:lpstr>
      <vt:lpstr>5th Cycle Progress</vt:lpstr>
      <vt:lpstr>5h Cycle RHNA Progress</vt:lpstr>
      <vt:lpstr>PowerPoint Presentation</vt:lpstr>
      <vt:lpstr>Q&amp;A: Community Overview and 5th Cycle Progress</vt:lpstr>
      <vt:lpstr>Activities</vt:lpstr>
      <vt:lpstr>Poll Everywhere – Ways to Participate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Overview of Housing Element Timeline</vt:lpstr>
      <vt:lpstr>How to Participate and Stay Informed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Tonight’s Outline</dc:title>
  <dc:creator>Microsoft Office User</dc:creator>
  <cp:lastModifiedBy>Beth Thompson</cp:lastModifiedBy>
  <cp:revision>48</cp:revision>
  <dcterms:created xsi:type="dcterms:W3CDTF">2020-09-07T17:34:27Z</dcterms:created>
  <dcterms:modified xsi:type="dcterms:W3CDTF">2022-03-10T19:59:39Z</dcterms:modified>
</cp:coreProperties>
</file>