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68" r:id="rId3"/>
    <p:sldId id="273" r:id="rId4"/>
    <p:sldId id="282" r:id="rId5"/>
    <p:sldId id="283" r:id="rId6"/>
    <p:sldId id="274" r:id="rId7"/>
    <p:sldId id="279" r:id="rId8"/>
    <p:sldId id="276" r:id="rId9"/>
    <p:sldId id="277" r:id="rId10"/>
    <p:sldId id="281" r:id="rId11"/>
    <p:sldId id="280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2854"/>
            <a:ext cx="4486656" cy="1141497"/>
          </a:xfrm>
        </p:spPr>
        <p:txBody>
          <a:bodyPr/>
          <a:lstStyle/>
          <a:p>
            <a:r>
              <a:rPr lang="en-US" b="1" dirty="0"/>
              <a:t>OUR 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941668"/>
            <a:ext cx="6096000" cy="2194036"/>
          </a:xfrm>
        </p:spPr>
        <p:txBody>
          <a:bodyPr>
            <a:noAutofit/>
          </a:bodyPr>
          <a:lstStyle/>
          <a:p>
            <a:r>
              <a:rPr lang="en-US" sz="3200" dirty="0"/>
              <a:t>To Support the Independence and Wellbeing of Older Adults </a:t>
            </a:r>
          </a:p>
          <a:p>
            <a:r>
              <a:rPr lang="en-US" sz="3200" dirty="0"/>
              <a:t>Through: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Activities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24BE34-15AB-F64D-8DF9-F9F9C14C4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117926"/>
            <a:ext cx="6096000" cy="4162355"/>
          </a:xfrm>
        </p:spPr>
      </p:pic>
    </p:spTree>
    <p:extLst>
      <p:ext uri="{BB962C8B-B14F-4D97-AF65-F5344CB8AC3E}">
        <p14:creationId xmlns:p14="http://schemas.microsoft.com/office/powerpoint/2010/main" val="410287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928071"/>
          </a:xfrm>
        </p:spPr>
        <p:txBody>
          <a:bodyPr>
            <a:normAutofit/>
          </a:bodyPr>
          <a:lstStyle/>
          <a:p>
            <a:r>
              <a:rPr lang="en-US" sz="2400" b="1" dirty="0"/>
              <a:t>Volunteers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56" y="1528032"/>
            <a:ext cx="5947144" cy="5034175"/>
          </a:xfrm>
        </p:spPr>
        <p:txBody>
          <a:bodyPr>
            <a:noAutofit/>
          </a:bodyPr>
          <a:lstStyle/>
          <a:p>
            <a:r>
              <a:rPr lang="en-US" sz="2200" b="1" dirty="0"/>
              <a:t>(July 1, 2021 – March 31, 2022)</a:t>
            </a:r>
          </a:p>
          <a:p>
            <a:endParaRPr lang="en-US" sz="2200" b="1" dirty="0"/>
          </a:p>
          <a:p>
            <a:r>
              <a:rPr lang="en-US" sz="3600" b="1" dirty="0"/>
              <a:t>921.58 hours</a:t>
            </a:r>
          </a:p>
          <a:p>
            <a:endParaRPr lang="en-US" sz="3600" b="1" dirty="0"/>
          </a:p>
          <a:p>
            <a:r>
              <a:rPr lang="en-US" sz="3600" b="1" dirty="0"/>
              <a:t>Valued at $13,823.70</a:t>
            </a:r>
          </a:p>
          <a:p>
            <a:r>
              <a:rPr lang="en-US" sz="2800" b="1" dirty="0"/>
              <a:t>($15/</a:t>
            </a:r>
            <a:r>
              <a:rPr lang="en-US" sz="2800" b="1" dirty="0" err="1"/>
              <a:t>hr</a:t>
            </a:r>
            <a:r>
              <a:rPr lang="en-US" sz="2800" b="1" dirty="0"/>
              <a:t>)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C51BC2-7940-9240-850E-52906B82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23676"/>
            <a:ext cx="6095999" cy="4571999"/>
          </a:xfrm>
        </p:spPr>
      </p:pic>
    </p:spTree>
    <p:extLst>
      <p:ext uri="{BB962C8B-B14F-4D97-AF65-F5344CB8AC3E}">
        <p14:creationId xmlns:p14="http://schemas.microsoft.com/office/powerpoint/2010/main" val="166271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928071"/>
          </a:xfrm>
        </p:spPr>
        <p:txBody>
          <a:bodyPr>
            <a:normAutofit/>
          </a:bodyPr>
          <a:lstStyle/>
          <a:p>
            <a:r>
              <a:rPr lang="en-US" sz="2400" b="1" dirty="0"/>
              <a:t>Pet Support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56" y="1528032"/>
            <a:ext cx="5947144" cy="5034175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Pet Food and Supplies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Access to Veterinary Services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Grooming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Boarding</a:t>
            </a:r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9976163-76E6-304A-873D-D373E71C9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143" y="1"/>
            <a:ext cx="5777001" cy="6883364"/>
          </a:xfrm>
        </p:spPr>
      </p:pic>
    </p:spTree>
    <p:extLst>
      <p:ext uri="{BB962C8B-B14F-4D97-AF65-F5344CB8AC3E}">
        <p14:creationId xmlns:p14="http://schemas.microsoft.com/office/powerpoint/2010/main" val="127814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C484-46B9-4A7A-8956-87B1EE89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are Saying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E221B-831C-024B-8DE6-4C692B9377E3}"/>
              </a:ext>
            </a:extLst>
          </p:cNvPr>
          <p:cNvSpPr txBox="1"/>
          <p:nvPr/>
        </p:nvSpPr>
        <p:spPr>
          <a:xfrm>
            <a:off x="446049" y="2587083"/>
            <a:ext cx="11396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wanted to write you a note and tell you how thankful I am for the service that brings my meals daily.  The main course is always so tasteful. I lost my husband in June and I am legally blind. My daughter takes care of me.</a:t>
            </a:r>
          </a:p>
          <a:p>
            <a:r>
              <a:rPr lang="en-US" sz="3200" dirty="0"/>
              <a:t>																					- Pat</a:t>
            </a:r>
          </a:p>
        </p:txBody>
      </p:sp>
    </p:spTree>
    <p:extLst>
      <p:ext uri="{BB962C8B-B14F-4D97-AF65-F5344CB8AC3E}">
        <p14:creationId xmlns:p14="http://schemas.microsoft.com/office/powerpoint/2010/main" val="342315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C484-46B9-4A7A-8956-87B1EE89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are Saying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E221B-831C-024B-8DE6-4C692B9377E3}"/>
              </a:ext>
            </a:extLst>
          </p:cNvPr>
          <p:cNvSpPr txBox="1"/>
          <p:nvPr/>
        </p:nvSpPr>
        <p:spPr>
          <a:xfrm>
            <a:off x="446049" y="2587083"/>
            <a:ext cx="11396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lunch service you provide to us is a life saver and my husband and I want to say thank you.  We are elderly.  My husband has COPD so we have to be very careful with the virus. 												      </a:t>
            </a:r>
          </a:p>
          <a:p>
            <a:r>
              <a:rPr lang="en-US" sz="3200" dirty="0"/>
              <a:t>                                                                            - Gail</a:t>
            </a:r>
          </a:p>
        </p:txBody>
      </p:sp>
    </p:spTree>
    <p:extLst>
      <p:ext uri="{BB962C8B-B14F-4D97-AF65-F5344CB8AC3E}">
        <p14:creationId xmlns:p14="http://schemas.microsoft.com/office/powerpoint/2010/main" val="212614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6DD8-6DDE-4EEA-98C7-F1E1F270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Amador Senior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73316-F5BC-4422-BCF3-CC072AEA8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HOME DELIVERED MEALS PROGRAM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0B418E-EF1B-4F29-890B-229B99C3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80" y="2837614"/>
            <a:ext cx="974015" cy="80111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326529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Program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18" y="1781295"/>
            <a:ext cx="4348625" cy="365190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Nutritional Meals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Dietitian Reviewed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Freshly Prepared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Delivered Daily 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Weekend Options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B6E8E-4965-7D44-9FF5-1ED2FAB254C8}"/>
              </a:ext>
            </a:extLst>
          </p:cNvPr>
          <p:cNvSpPr txBox="1"/>
          <p:nvPr/>
        </p:nvSpPr>
        <p:spPr>
          <a:xfrm>
            <a:off x="6622868" y="6055772"/>
            <a:ext cx="504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Delivering Smiles by the Miles!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C0CE17C-E2FA-8144-9026-D42BB5593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89363"/>
            <a:ext cx="6095999" cy="4694022"/>
          </a:xfrm>
        </p:spPr>
      </p:pic>
    </p:spTree>
    <p:extLst>
      <p:ext uri="{BB962C8B-B14F-4D97-AF65-F5344CB8AC3E}">
        <p14:creationId xmlns:p14="http://schemas.microsoft.com/office/powerpoint/2010/main" val="161098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More Than a Meal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18" y="1823825"/>
            <a:ext cx="4348625" cy="4738382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Daily Welfare Check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Social Interaction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Improved Mental and Emotional Health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Access to Resources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b="1" i="1" dirty="0">
                <a:solidFill>
                  <a:schemeClr val="bg1"/>
                </a:solidFill>
              </a:rPr>
              <a:t>Every meal delivered is one less demand on county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44A765A-6525-B74A-91BD-D0695EC1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29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Research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5052" y="1920314"/>
            <a:ext cx="6096000" cy="4738382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15-week Study in 2013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Funded by Meals on Wheels and AARP</a:t>
            </a:r>
            <a:endParaRPr lang="en-US" sz="2800" b="1" i="1" dirty="0">
              <a:solidFill>
                <a:schemeClr val="bg1"/>
              </a:solidFill>
            </a:endParaRP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Conducted by Brown University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Comparing adults 60+ receiving daily meals, weekly frozen meals, and wait list clients.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2050" name="Picture 2" descr="Meals On Wheels Association of America Rebrands to Spark a Nationwide  Movement to Address Senior Hunger and Isolation">
            <a:extLst>
              <a:ext uri="{FF2B5EF4-FFF2-40B4-BE49-F238E27FC236}">
                <a16:creationId xmlns:a16="http://schemas.microsoft.com/office/drawing/2014/main" id="{34C623BE-D684-6D4A-82CB-6B9F0A51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5000"/>
            <a:ext cx="3782156" cy="25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erican Association of Retired Persons logo and symbol, meaning, history,  PNG">
            <a:extLst>
              <a:ext uri="{FF2B5EF4-FFF2-40B4-BE49-F238E27FC236}">
                <a16:creationId xmlns:a16="http://schemas.microsoft.com/office/drawing/2014/main" id="{2B527FB3-2D06-3345-9B59-66DF2FAF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5" y="3548048"/>
            <a:ext cx="4451498" cy="27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own university logo | Lauren Marie Fleming">
            <a:extLst>
              <a:ext uri="{FF2B5EF4-FFF2-40B4-BE49-F238E27FC236}">
                <a16:creationId xmlns:a16="http://schemas.microsoft.com/office/drawing/2014/main" id="{525F8913-3655-2840-B10A-A2CFFA63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16" y="523314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7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57443"/>
            <a:ext cx="6096000" cy="473838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Those who received daily-delivered meals…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Experienced the greatest improvements in health and quality of life indicators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Reported greater benefits from their home-delivered experience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Improvements in feelings of isolation and loneliness.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2050" name="Picture 2" descr="Meals On Wheels Association of America Rebrands to Spark a Nationwide  Movement to Address Senior Hunger and Isolation">
            <a:extLst>
              <a:ext uri="{FF2B5EF4-FFF2-40B4-BE49-F238E27FC236}">
                <a16:creationId xmlns:a16="http://schemas.microsoft.com/office/drawing/2014/main" id="{34C623BE-D684-6D4A-82CB-6B9F0A51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5000"/>
            <a:ext cx="3782156" cy="25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erican Association of Retired Persons logo and symbol, meaning, history,  PNG">
            <a:extLst>
              <a:ext uri="{FF2B5EF4-FFF2-40B4-BE49-F238E27FC236}">
                <a16:creationId xmlns:a16="http://schemas.microsoft.com/office/drawing/2014/main" id="{2B527FB3-2D06-3345-9B59-66DF2FAF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5" y="3548048"/>
            <a:ext cx="4451498" cy="27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own university logo | Lauren Marie Fleming">
            <a:extLst>
              <a:ext uri="{FF2B5EF4-FFF2-40B4-BE49-F238E27FC236}">
                <a16:creationId xmlns:a16="http://schemas.microsoft.com/office/drawing/2014/main" id="{525F8913-3655-2840-B10A-A2CFFA63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16" y="523314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8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Meal 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823825"/>
            <a:ext cx="5805376" cy="473838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5400" b="1" dirty="0"/>
              <a:t>$4.00 - $6.00</a:t>
            </a:r>
          </a:p>
          <a:p>
            <a:r>
              <a:rPr lang="en-US" sz="2800" b="1" dirty="0"/>
              <a:t>Dependent on Income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4E93C3-C7BF-F844-AD15-F8C37BE86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81000"/>
            <a:ext cx="6181207" cy="6181207"/>
          </a:xfrm>
        </p:spPr>
      </p:pic>
    </p:spTree>
    <p:extLst>
      <p:ext uri="{BB962C8B-B14F-4D97-AF65-F5344CB8AC3E}">
        <p14:creationId xmlns:p14="http://schemas.microsoft.com/office/powerpoint/2010/main" val="393409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1"/>
            <a:ext cx="4486656" cy="1141497"/>
          </a:xfrm>
        </p:spPr>
        <p:txBody>
          <a:bodyPr/>
          <a:lstStyle/>
          <a:p>
            <a:r>
              <a:rPr lang="en-US" b="1" dirty="0"/>
              <a:t>More Than a Meal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18" y="1823825"/>
            <a:ext cx="4348625" cy="473838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b="1" dirty="0"/>
              <a:t>59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New Clients added since July 1, 2021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sp>
        <p:nvSpPr>
          <p:cNvPr id="7" name="AutoShape 4" descr="May be an image of 1 person and food">
            <a:extLst>
              <a:ext uri="{FF2B5EF4-FFF2-40B4-BE49-F238E27FC236}">
                <a16:creationId xmlns:a16="http://schemas.microsoft.com/office/drawing/2014/main" id="{B2A190CC-094E-4847-8CEA-59FBDFDD5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8EF00D-6236-A142-BF7C-70C7D02E7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25446" y="70930"/>
            <a:ext cx="5090302" cy="678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1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2"/>
            <a:ext cx="4486656" cy="99186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Clients by Location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56" y="1468068"/>
            <a:ext cx="5947144" cy="4738382"/>
          </a:xfrm>
        </p:spPr>
        <p:txBody>
          <a:bodyPr>
            <a:noAutofit/>
          </a:bodyPr>
          <a:lstStyle/>
          <a:p>
            <a:r>
              <a:rPr lang="en-US" sz="2200" b="1" dirty="0"/>
              <a:t>(July 1, 2021 – March 31, 2022)</a:t>
            </a:r>
          </a:p>
          <a:p>
            <a:endParaRPr lang="en-US" sz="2800" b="1" dirty="0"/>
          </a:p>
          <a:p>
            <a:r>
              <a:rPr lang="en-US" sz="3600" b="1" dirty="0"/>
              <a:t>43 – Ione</a:t>
            </a:r>
          </a:p>
          <a:p>
            <a:r>
              <a:rPr lang="en-US" sz="3600" b="1" dirty="0"/>
              <a:t>63 – Jackson</a:t>
            </a:r>
          </a:p>
          <a:p>
            <a:r>
              <a:rPr lang="en-US" sz="3600" b="1" dirty="0"/>
              <a:t>20 – Pine Grove</a:t>
            </a:r>
          </a:p>
          <a:p>
            <a:r>
              <a:rPr lang="en-US" sz="3600" b="1" dirty="0"/>
              <a:t>27 – Sutter Creek</a:t>
            </a:r>
          </a:p>
          <a:p>
            <a:endParaRPr lang="en-US" sz="2800" b="1" dirty="0"/>
          </a:p>
          <a:p>
            <a:r>
              <a:rPr lang="en-US" sz="4500" b="1" dirty="0"/>
              <a:t>153 Total Clients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CFE6DC2-1E00-3541-9D3B-0B5EBD478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902" y="1397002"/>
            <a:ext cx="6134097" cy="4089397"/>
          </a:xfrm>
        </p:spPr>
      </p:pic>
    </p:spTree>
    <p:extLst>
      <p:ext uri="{BB962C8B-B14F-4D97-AF65-F5344CB8AC3E}">
        <p14:creationId xmlns:p14="http://schemas.microsoft.com/office/powerpoint/2010/main" val="18522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B7FD-D467-43E0-8F30-65E6494F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26572"/>
            <a:ext cx="4486656" cy="1034396"/>
          </a:xfrm>
        </p:spPr>
        <p:txBody>
          <a:bodyPr>
            <a:normAutofit/>
          </a:bodyPr>
          <a:lstStyle/>
          <a:p>
            <a:r>
              <a:rPr lang="en-US" sz="2400" b="1" dirty="0"/>
              <a:t>Meals by Location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897B-6BC7-4612-A9D9-3757D8EA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56" y="1528032"/>
            <a:ext cx="5947144" cy="5034175"/>
          </a:xfrm>
        </p:spPr>
        <p:txBody>
          <a:bodyPr>
            <a:noAutofit/>
          </a:bodyPr>
          <a:lstStyle/>
          <a:p>
            <a:r>
              <a:rPr lang="en-US" sz="2200" b="1" dirty="0"/>
              <a:t>(July 1, 2021 – March 31, 2022)</a:t>
            </a:r>
          </a:p>
          <a:p>
            <a:endParaRPr lang="en-US" sz="2200" b="1" dirty="0"/>
          </a:p>
          <a:p>
            <a:r>
              <a:rPr lang="en-US" sz="3600" b="1" dirty="0"/>
              <a:t>3,538 – Ione</a:t>
            </a:r>
          </a:p>
          <a:p>
            <a:r>
              <a:rPr lang="en-US" sz="3600" b="1" dirty="0"/>
              <a:t>5,053 – Jackson</a:t>
            </a:r>
          </a:p>
          <a:p>
            <a:r>
              <a:rPr lang="en-US" sz="3600" b="1" dirty="0"/>
              <a:t>1,077 – Pine Grove</a:t>
            </a:r>
          </a:p>
          <a:p>
            <a:r>
              <a:rPr lang="en-US" sz="3600" b="1" dirty="0"/>
              <a:t>2,004 – Sutter Creek</a:t>
            </a:r>
          </a:p>
          <a:p>
            <a:endParaRPr lang="en-US" sz="2800" b="1" dirty="0"/>
          </a:p>
          <a:p>
            <a:r>
              <a:rPr lang="en-US" sz="4500" b="1" dirty="0"/>
              <a:t>11,672 Total Meals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173C65-35CC-4B4A-BD26-73B049740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125355"/>
            <a:ext cx="6095999" cy="4571999"/>
          </a:xfrm>
        </p:spPr>
      </p:pic>
    </p:spTree>
    <p:extLst>
      <p:ext uri="{BB962C8B-B14F-4D97-AF65-F5344CB8AC3E}">
        <p14:creationId xmlns:p14="http://schemas.microsoft.com/office/powerpoint/2010/main" val="71483422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1657</TotalTime>
  <Words>393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Parcel</vt:lpstr>
      <vt:lpstr>OUR MISSION</vt:lpstr>
      <vt:lpstr>Program goals</vt:lpstr>
      <vt:lpstr>More Than a Meal</vt:lpstr>
      <vt:lpstr>Research project</vt:lpstr>
      <vt:lpstr>Results</vt:lpstr>
      <vt:lpstr>Meal Cost</vt:lpstr>
      <vt:lpstr>More Than a Meal</vt:lpstr>
      <vt:lpstr>Clients by Location</vt:lpstr>
      <vt:lpstr>Meals by Location</vt:lpstr>
      <vt:lpstr>Volunteers</vt:lpstr>
      <vt:lpstr>Pet Support</vt:lpstr>
      <vt:lpstr>What Clients are Saying</vt:lpstr>
      <vt:lpstr>What Clients are Saying</vt:lpstr>
      <vt:lpstr>Amador Senior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Amador Senior Center</dc:title>
  <dc:creator>Nettie Fox</dc:creator>
  <cp:lastModifiedBy>Heather Peek</cp:lastModifiedBy>
  <cp:revision>47</cp:revision>
  <cp:lastPrinted>2021-04-13T15:31:58Z</cp:lastPrinted>
  <dcterms:created xsi:type="dcterms:W3CDTF">2021-04-12T13:47:35Z</dcterms:created>
  <dcterms:modified xsi:type="dcterms:W3CDTF">2022-03-17T21:24:25Z</dcterms:modified>
</cp:coreProperties>
</file>