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23"/>
  </p:notesMasterIdLst>
  <p:sldIdLst>
    <p:sldId id="278" r:id="rId5"/>
    <p:sldId id="387" r:id="rId6"/>
    <p:sldId id="385" r:id="rId7"/>
    <p:sldId id="378" r:id="rId8"/>
    <p:sldId id="377" r:id="rId9"/>
    <p:sldId id="384" r:id="rId10"/>
    <p:sldId id="379" r:id="rId11"/>
    <p:sldId id="375" r:id="rId12"/>
    <p:sldId id="380" r:id="rId13"/>
    <p:sldId id="386" r:id="rId14"/>
    <p:sldId id="336" r:id="rId15"/>
    <p:sldId id="357" r:id="rId16"/>
    <p:sldId id="367" r:id="rId17"/>
    <p:sldId id="376" r:id="rId18"/>
    <p:sldId id="372" r:id="rId19"/>
    <p:sldId id="388" r:id="rId20"/>
    <p:sldId id="373" r:id="rId21"/>
    <p:sldId id="374"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rrie Jo Williams" initials="LJW" lastIdx="2" clrIdx="0">
    <p:extLst>
      <p:ext uri="{19B8F6BF-5375-455C-9EA6-DF929625EA0E}">
        <p15:presenceInfo xmlns:p15="http://schemas.microsoft.com/office/powerpoint/2012/main" userId="S::lorriejo@horizonh2o.onmicrosoft.com::17b8104b-9d92-4f33-b454-b442017a4e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7DA3"/>
    <a:srgbClr val="1C498C"/>
    <a:srgbClr val="252222"/>
    <a:srgbClr val="97C04B"/>
    <a:srgbClr val="2CB6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CC2FD7-5E0F-448B-8CB0-B50AA6CAB0CB}" v="2" dt="2023-02-10T22:32:17.051"/>
    <p1510:client id="{DA00E8EE-8619-4A69-89FC-42CCF3CA74EC}" v="23" dt="2023-02-10T23:08:55.7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53" autoAdjust="0"/>
    <p:restoredTop sz="74421" autoAdjust="0"/>
  </p:normalViewPr>
  <p:slideViewPr>
    <p:cSldViewPr snapToGrid="0">
      <p:cViewPr varScale="1">
        <p:scale>
          <a:sx n="64" d="100"/>
          <a:sy n="64" d="100"/>
        </p:scale>
        <p:origin x="1896" y="67"/>
      </p:cViewPr>
      <p:guideLst/>
    </p:cSldViewPr>
  </p:slideViewPr>
  <p:notesTextViewPr>
    <p:cViewPr>
      <p:scale>
        <a:sx n="1" d="1"/>
        <a:sy n="1" d="1"/>
      </p:scale>
      <p:origin x="0" y="0"/>
    </p:cViewPr>
  </p:notesTextViewPr>
  <p:sorterViewPr>
    <p:cViewPr>
      <p:scale>
        <a:sx n="100" d="100"/>
        <a:sy n="100" d="100"/>
      </p:scale>
      <p:origin x="0" y="-4651"/>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EDA29C-C176-4A77-BE87-A58A4231DCB1}" type="datetimeFigureOut">
              <a:rPr lang="en-US" smtClean="0"/>
              <a:t>2/14/2023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52C060-6814-4560-AD6A-6700AD01914E}" type="slidenum">
              <a:rPr lang="en-US" smtClean="0"/>
              <a:t>‹#›</a:t>
            </a:fld>
            <a:endParaRPr lang="en-US"/>
          </a:p>
        </p:txBody>
      </p:sp>
    </p:spTree>
    <p:extLst>
      <p:ext uri="{BB962C8B-B14F-4D97-AF65-F5344CB8AC3E}">
        <p14:creationId xmlns:p14="http://schemas.microsoft.com/office/powerpoint/2010/main" val="3664937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52C060-6814-4560-AD6A-6700AD01914E}" type="slidenum">
              <a:rPr lang="en-US" smtClean="0"/>
              <a:t>1</a:t>
            </a:fld>
            <a:endParaRPr lang="en-US"/>
          </a:p>
        </p:txBody>
      </p:sp>
    </p:spTree>
    <p:extLst>
      <p:ext uri="{BB962C8B-B14F-4D97-AF65-F5344CB8AC3E}">
        <p14:creationId xmlns:p14="http://schemas.microsoft.com/office/powerpoint/2010/main" val="203459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70FF6B-FE84-41D4-9256-89737D6747F2}" type="slidenum">
              <a:rPr lang="en-US"/>
              <a:pPr/>
              <a:t>11</a:t>
            </a:fld>
            <a:endParaRPr lang="en-US" dirty="0"/>
          </a:p>
        </p:txBody>
      </p:sp>
      <p:sp>
        <p:nvSpPr>
          <p:cNvPr id="2" name="Header Placeholder 1"/>
          <p:cNvSpPr>
            <a:spLocks noGrp="1"/>
          </p:cNvSpPr>
          <p:nvPr>
            <p:ph type="hdr" sz="quarter" idx="10"/>
          </p:nvPr>
        </p:nvSpPr>
        <p:spPr/>
        <p:txBody>
          <a:bodyPr/>
          <a:lstStyle/>
          <a:p>
            <a:pPr>
              <a:defRPr/>
            </a:pPr>
            <a:r>
              <a:rPr lang="en-US" dirty="0"/>
              <a:t>Horizon Water and Environment</a:t>
            </a:r>
          </a:p>
        </p:txBody>
      </p:sp>
      <p:sp>
        <p:nvSpPr>
          <p:cNvPr id="3" name="Date Placeholder 2"/>
          <p:cNvSpPr>
            <a:spLocks noGrp="1"/>
          </p:cNvSpPr>
          <p:nvPr>
            <p:ph type="dt" idx="11"/>
          </p:nvPr>
        </p:nvSpPr>
        <p:spPr/>
        <p:txBody>
          <a:bodyPr/>
          <a:lstStyle/>
          <a:p>
            <a:pPr>
              <a:defRPr/>
            </a:pPr>
            <a:r>
              <a:rPr lang="en-US" dirty="0"/>
              <a:t>June 30, 2011</a:t>
            </a:r>
          </a:p>
        </p:txBody>
      </p:sp>
    </p:spTree>
    <p:extLst>
      <p:ext uri="{BB962C8B-B14F-4D97-AF65-F5344CB8AC3E}">
        <p14:creationId xmlns:p14="http://schemas.microsoft.com/office/powerpoint/2010/main" val="2336780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70FF6B-FE84-41D4-9256-89737D6747F2}" type="slidenum">
              <a:rPr lang="en-US"/>
              <a:pPr/>
              <a:t>12</a:t>
            </a:fld>
            <a:endParaRPr lang="en-US" dirty="0"/>
          </a:p>
        </p:txBody>
      </p:sp>
      <p:sp>
        <p:nvSpPr>
          <p:cNvPr id="2" name="Header Placeholder 1"/>
          <p:cNvSpPr>
            <a:spLocks noGrp="1"/>
          </p:cNvSpPr>
          <p:nvPr>
            <p:ph type="hdr" sz="quarter" idx="10"/>
          </p:nvPr>
        </p:nvSpPr>
        <p:spPr/>
        <p:txBody>
          <a:bodyPr/>
          <a:lstStyle/>
          <a:p>
            <a:pPr>
              <a:defRPr/>
            </a:pPr>
            <a:r>
              <a:rPr lang="en-US" dirty="0"/>
              <a:t>Horizon Water and Environment</a:t>
            </a:r>
          </a:p>
        </p:txBody>
      </p:sp>
      <p:sp>
        <p:nvSpPr>
          <p:cNvPr id="3" name="Date Placeholder 2"/>
          <p:cNvSpPr>
            <a:spLocks noGrp="1"/>
          </p:cNvSpPr>
          <p:nvPr>
            <p:ph type="dt" idx="11"/>
          </p:nvPr>
        </p:nvSpPr>
        <p:spPr/>
        <p:txBody>
          <a:bodyPr/>
          <a:lstStyle/>
          <a:p>
            <a:pPr>
              <a:defRPr/>
            </a:pPr>
            <a:r>
              <a:rPr lang="en-US" dirty="0"/>
              <a:t>June 30, 2011</a:t>
            </a:r>
          </a:p>
        </p:txBody>
      </p:sp>
    </p:spTree>
    <p:extLst>
      <p:ext uri="{BB962C8B-B14F-4D97-AF65-F5344CB8AC3E}">
        <p14:creationId xmlns:p14="http://schemas.microsoft.com/office/powerpoint/2010/main" val="947690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we are within the Scoping Review Period. Comments received during the Scoping Period will NOT receive direct responses BUT will be considered during the EIR’s preparation.</a:t>
            </a:r>
          </a:p>
          <a:p>
            <a:endParaRPr lang="en-US" dirty="0"/>
          </a:p>
          <a:p>
            <a:r>
              <a:rPr lang="en-US" dirty="0"/>
              <a:t>The Draft EIR will be prepared and released for public review. This will begin a 45-day public review period. Comments received during the public review period of the Draft EIR will receive responses that will be included in the Final EIR and provided directly to commenting agencies. </a:t>
            </a:r>
          </a:p>
          <a:p>
            <a:endParaRPr lang="en-US" dirty="0"/>
          </a:p>
          <a:p>
            <a:r>
              <a:rPr lang="en-US" dirty="0"/>
              <a:t>At the end of the CEQA process, Amador County will prepare a Findings of Fact and, if necessary, a Statement of Overriding Considerations document to make one or more written findings for each of those significant impacts determined in the EIR, accompanied by a brief explanation of the rationale for each finding, as supported by substantial evidence in the administrative record. </a:t>
            </a:r>
          </a:p>
        </p:txBody>
      </p:sp>
      <p:sp>
        <p:nvSpPr>
          <p:cNvPr id="4" name="Slide Number Placeholder 3"/>
          <p:cNvSpPr>
            <a:spLocks noGrp="1"/>
          </p:cNvSpPr>
          <p:nvPr>
            <p:ph type="sldNum" sz="quarter" idx="5"/>
          </p:nvPr>
        </p:nvSpPr>
        <p:spPr/>
        <p:txBody>
          <a:bodyPr/>
          <a:lstStyle/>
          <a:p>
            <a:fld id="{7952C060-6814-4560-AD6A-6700AD01914E}" type="slidenum">
              <a:rPr lang="en-US" smtClean="0"/>
              <a:t>14</a:t>
            </a:fld>
            <a:endParaRPr lang="en-US"/>
          </a:p>
        </p:txBody>
      </p:sp>
    </p:spTree>
    <p:extLst>
      <p:ext uri="{BB962C8B-B14F-4D97-AF65-F5344CB8AC3E}">
        <p14:creationId xmlns:p14="http://schemas.microsoft.com/office/powerpoint/2010/main" val="2180582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Required under CEQA</a:t>
            </a:r>
          </a:p>
        </p:txBody>
      </p:sp>
      <p:sp>
        <p:nvSpPr>
          <p:cNvPr id="4" name="Header Placeholder 3"/>
          <p:cNvSpPr>
            <a:spLocks noGrp="1"/>
          </p:cNvSpPr>
          <p:nvPr>
            <p:ph type="hdr" sz="quarter" idx="10"/>
          </p:nvPr>
        </p:nvSpPr>
        <p:spPr/>
        <p:txBody>
          <a:bodyPr/>
          <a:lstStyle/>
          <a:p>
            <a:pPr>
              <a:defRPr/>
            </a:pPr>
            <a:r>
              <a:rPr lang="en-US"/>
              <a:t>Horizon Water and Environment</a:t>
            </a:r>
            <a:endParaRPr lang="en-US" dirty="0"/>
          </a:p>
        </p:txBody>
      </p:sp>
      <p:sp>
        <p:nvSpPr>
          <p:cNvPr id="5" name="Date Placeholder 4"/>
          <p:cNvSpPr>
            <a:spLocks noGrp="1"/>
          </p:cNvSpPr>
          <p:nvPr>
            <p:ph type="dt" idx="11"/>
          </p:nvPr>
        </p:nvSpPr>
        <p:spPr/>
        <p:txBody>
          <a:bodyPr/>
          <a:lstStyle/>
          <a:p>
            <a:pPr>
              <a:defRPr/>
            </a:pPr>
            <a:r>
              <a:rPr lang="en-US"/>
              <a:t>June 30, 2011</a:t>
            </a:r>
            <a:endParaRPr lang="en-US" dirty="0"/>
          </a:p>
        </p:txBody>
      </p:sp>
      <p:sp>
        <p:nvSpPr>
          <p:cNvPr id="6" name="Slide Number Placeholder 5"/>
          <p:cNvSpPr>
            <a:spLocks noGrp="1"/>
          </p:cNvSpPr>
          <p:nvPr>
            <p:ph type="sldNum" sz="quarter" idx="12"/>
          </p:nvPr>
        </p:nvSpPr>
        <p:spPr/>
        <p:txBody>
          <a:bodyPr/>
          <a:lstStyle/>
          <a:p>
            <a:pPr>
              <a:defRPr/>
            </a:pPr>
            <a:fld id="{587CE83B-8597-43F5-824C-85A69733A359}" type="slidenum">
              <a:rPr lang="en-US" smtClean="0"/>
              <a:pPr>
                <a:defRPr/>
              </a:pPr>
              <a:t>15</a:t>
            </a:fld>
            <a:endParaRPr lang="en-US" dirty="0"/>
          </a:p>
        </p:txBody>
      </p:sp>
    </p:spTree>
    <p:extLst>
      <p:ext uri="{BB962C8B-B14F-4D97-AF65-F5344CB8AC3E}">
        <p14:creationId xmlns:p14="http://schemas.microsoft.com/office/powerpoint/2010/main" val="1045789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52C060-6814-4560-AD6A-6700AD01914E}" type="slidenum">
              <a:rPr lang="en-US" smtClean="0"/>
              <a:t>17</a:t>
            </a:fld>
            <a:endParaRPr lang="en-US"/>
          </a:p>
        </p:txBody>
      </p:sp>
    </p:spTree>
    <p:extLst>
      <p:ext uri="{BB962C8B-B14F-4D97-AF65-F5344CB8AC3E}">
        <p14:creationId xmlns:p14="http://schemas.microsoft.com/office/powerpoint/2010/main" val="486564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952C060-6814-4560-AD6A-6700AD01914E}" type="slidenum">
              <a:rPr lang="en-US" smtClean="0"/>
              <a:t>18</a:t>
            </a:fld>
            <a:endParaRPr lang="en-US"/>
          </a:p>
        </p:txBody>
      </p:sp>
    </p:spTree>
    <p:extLst>
      <p:ext uri="{BB962C8B-B14F-4D97-AF65-F5344CB8AC3E}">
        <p14:creationId xmlns:p14="http://schemas.microsoft.com/office/powerpoint/2010/main" val="2469016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70FF6B-FE84-41D4-9256-89737D6747F2}" type="slidenum">
              <a:rPr lang="en-US"/>
              <a:pPr/>
              <a:t>3</a:t>
            </a:fld>
            <a:endParaRPr lang="en-US" dirty="0"/>
          </a:p>
        </p:txBody>
      </p:sp>
      <p:sp>
        <p:nvSpPr>
          <p:cNvPr id="2" name="Header Placeholder 1"/>
          <p:cNvSpPr>
            <a:spLocks noGrp="1"/>
          </p:cNvSpPr>
          <p:nvPr>
            <p:ph type="hdr" sz="quarter" idx="10"/>
          </p:nvPr>
        </p:nvSpPr>
        <p:spPr/>
        <p:txBody>
          <a:bodyPr/>
          <a:lstStyle/>
          <a:p>
            <a:pPr>
              <a:defRPr/>
            </a:pPr>
            <a:r>
              <a:rPr lang="en-US" dirty="0"/>
              <a:t>Horizon Water and Environment</a:t>
            </a:r>
          </a:p>
        </p:txBody>
      </p:sp>
      <p:sp>
        <p:nvSpPr>
          <p:cNvPr id="3" name="Date Placeholder 2"/>
          <p:cNvSpPr>
            <a:spLocks noGrp="1"/>
          </p:cNvSpPr>
          <p:nvPr>
            <p:ph type="dt" idx="11"/>
          </p:nvPr>
        </p:nvSpPr>
        <p:spPr/>
        <p:txBody>
          <a:bodyPr/>
          <a:lstStyle/>
          <a:p>
            <a:pPr>
              <a:defRPr/>
            </a:pPr>
            <a:r>
              <a:rPr lang="en-US" dirty="0"/>
              <a:t>June 30, 2011</a:t>
            </a:r>
          </a:p>
        </p:txBody>
      </p:sp>
    </p:spTree>
    <p:extLst>
      <p:ext uri="{BB962C8B-B14F-4D97-AF65-F5344CB8AC3E}">
        <p14:creationId xmlns:p14="http://schemas.microsoft.com/office/powerpoint/2010/main" val="1716866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70FF6B-FE84-41D4-9256-89737D6747F2}" type="slidenum">
              <a:rPr lang="en-US"/>
              <a:pPr/>
              <a:t>4</a:t>
            </a:fld>
            <a:endParaRPr lang="en-US" dirty="0"/>
          </a:p>
        </p:txBody>
      </p:sp>
      <p:sp>
        <p:nvSpPr>
          <p:cNvPr id="2" name="Header Placeholder 1"/>
          <p:cNvSpPr>
            <a:spLocks noGrp="1"/>
          </p:cNvSpPr>
          <p:nvPr>
            <p:ph type="hdr" sz="quarter" idx="10"/>
          </p:nvPr>
        </p:nvSpPr>
        <p:spPr/>
        <p:txBody>
          <a:bodyPr/>
          <a:lstStyle/>
          <a:p>
            <a:pPr>
              <a:defRPr/>
            </a:pPr>
            <a:r>
              <a:rPr lang="en-US" dirty="0"/>
              <a:t>Horizon Water and Environment</a:t>
            </a:r>
          </a:p>
        </p:txBody>
      </p:sp>
      <p:sp>
        <p:nvSpPr>
          <p:cNvPr id="3" name="Date Placeholder 2"/>
          <p:cNvSpPr>
            <a:spLocks noGrp="1"/>
          </p:cNvSpPr>
          <p:nvPr>
            <p:ph type="dt" idx="11"/>
          </p:nvPr>
        </p:nvSpPr>
        <p:spPr/>
        <p:txBody>
          <a:bodyPr/>
          <a:lstStyle/>
          <a:p>
            <a:pPr>
              <a:defRPr/>
            </a:pPr>
            <a:r>
              <a:rPr lang="en-US" dirty="0"/>
              <a:t>June 30, 2011</a:t>
            </a:r>
          </a:p>
        </p:txBody>
      </p:sp>
    </p:spTree>
    <p:extLst>
      <p:ext uri="{BB962C8B-B14F-4D97-AF65-F5344CB8AC3E}">
        <p14:creationId xmlns:p14="http://schemas.microsoft.com/office/powerpoint/2010/main" val="1689262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70FF6B-FE84-41D4-9256-89737D6747F2}" type="slidenum">
              <a:rPr lang="en-US"/>
              <a:pPr/>
              <a:t>5</a:t>
            </a:fld>
            <a:endParaRPr lang="en-US" dirty="0"/>
          </a:p>
        </p:txBody>
      </p:sp>
      <p:sp>
        <p:nvSpPr>
          <p:cNvPr id="2" name="Header Placeholder 1"/>
          <p:cNvSpPr>
            <a:spLocks noGrp="1"/>
          </p:cNvSpPr>
          <p:nvPr>
            <p:ph type="hdr" sz="quarter" idx="10"/>
          </p:nvPr>
        </p:nvSpPr>
        <p:spPr/>
        <p:txBody>
          <a:bodyPr/>
          <a:lstStyle/>
          <a:p>
            <a:pPr>
              <a:defRPr/>
            </a:pPr>
            <a:r>
              <a:rPr lang="en-US" dirty="0"/>
              <a:t>Horizon Water and Environment</a:t>
            </a:r>
          </a:p>
        </p:txBody>
      </p:sp>
      <p:sp>
        <p:nvSpPr>
          <p:cNvPr id="3" name="Date Placeholder 2"/>
          <p:cNvSpPr>
            <a:spLocks noGrp="1"/>
          </p:cNvSpPr>
          <p:nvPr>
            <p:ph type="dt" idx="11"/>
          </p:nvPr>
        </p:nvSpPr>
        <p:spPr/>
        <p:txBody>
          <a:bodyPr/>
          <a:lstStyle/>
          <a:p>
            <a:pPr>
              <a:defRPr/>
            </a:pPr>
            <a:r>
              <a:rPr lang="en-US" dirty="0"/>
              <a:t>June 30, 2011</a:t>
            </a:r>
          </a:p>
        </p:txBody>
      </p:sp>
    </p:spTree>
    <p:extLst>
      <p:ext uri="{BB962C8B-B14F-4D97-AF65-F5344CB8AC3E}">
        <p14:creationId xmlns:p14="http://schemas.microsoft.com/office/powerpoint/2010/main" val="4182620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algn="l"/>
            <a:r>
              <a:rPr lang="en-US" sz="1800" b="0" i="0" u="none" strike="noStrike" baseline="0" dirty="0">
                <a:solidFill>
                  <a:srgbClr val="000000"/>
                </a:solidFill>
                <a:latin typeface="Calibri" panose="020F0502020204030204" pitchFamily="34" charset="0"/>
              </a:rPr>
              <a:t>Amador County is the lead agency for preparation of an environmental impact report (EIR) pursuant to the California Environmental Quality Act (CEQA) for creation of the </a:t>
            </a:r>
            <a:r>
              <a:rPr lang="en-US" sz="1800" b="0" i="0" u="none" strike="noStrike" baseline="0" dirty="0" err="1">
                <a:solidFill>
                  <a:srgbClr val="000000"/>
                </a:solidFill>
                <a:latin typeface="Calibri" panose="020F0502020204030204" pitchFamily="34" charset="0"/>
              </a:rPr>
              <a:t>Wicklow</a:t>
            </a:r>
            <a:r>
              <a:rPr lang="en-US" sz="1800" b="0" i="0" u="none" strike="noStrike" baseline="0" dirty="0">
                <a:solidFill>
                  <a:srgbClr val="000000"/>
                </a:solidFill>
                <a:latin typeface="Calibri" panose="020F0502020204030204" pitchFamily="34" charset="0"/>
              </a:rPr>
              <a:t> Way Specific Plan. </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Pursuant to provisions of CEQA, Amador County has prepared a Notice of Preparation (NOP) for the Proposed Project. The purpose of the NOP is to </a:t>
            </a:r>
            <a:r>
              <a:rPr lang="en-US" sz="1800" b="1" i="0" u="sng" strike="noStrike" baseline="0" dirty="0">
                <a:solidFill>
                  <a:srgbClr val="000000"/>
                </a:solidFill>
                <a:latin typeface="Calibri" panose="020F0502020204030204" pitchFamily="34" charset="0"/>
              </a:rPr>
              <a:t>solicit comments from responsible and trustee agencies and interested parties on the scope and content of the environmental information to be included in the EIR</a:t>
            </a:r>
            <a:r>
              <a:rPr lang="en-US" sz="1800" b="0" i="0" u="none" strike="noStrike" baseline="0" dirty="0">
                <a:solidFill>
                  <a:srgbClr val="000000"/>
                </a:solidFill>
                <a:latin typeface="Calibri" panose="020F0502020204030204" pitchFamily="34" charset="0"/>
              </a:rPr>
              <a:t>.</a:t>
            </a:r>
          </a:p>
        </p:txBody>
      </p:sp>
      <p:sp>
        <p:nvSpPr>
          <p:cNvPr id="19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70FF6B-FE84-41D4-9256-89737D6747F2}" type="slidenum">
              <a:rPr lang="en-US"/>
              <a:pPr/>
              <a:t>6</a:t>
            </a:fld>
            <a:endParaRPr lang="en-US" dirty="0"/>
          </a:p>
        </p:txBody>
      </p:sp>
      <p:sp>
        <p:nvSpPr>
          <p:cNvPr id="2" name="Header Placeholder 1"/>
          <p:cNvSpPr>
            <a:spLocks noGrp="1"/>
          </p:cNvSpPr>
          <p:nvPr>
            <p:ph type="hdr" sz="quarter" idx="10"/>
          </p:nvPr>
        </p:nvSpPr>
        <p:spPr/>
        <p:txBody>
          <a:bodyPr/>
          <a:lstStyle/>
          <a:p>
            <a:pPr>
              <a:defRPr/>
            </a:pPr>
            <a:r>
              <a:rPr lang="en-US" dirty="0"/>
              <a:t>Horizon Water and Environment</a:t>
            </a:r>
          </a:p>
        </p:txBody>
      </p:sp>
      <p:sp>
        <p:nvSpPr>
          <p:cNvPr id="3" name="Date Placeholder 2"/>
          <p:cNvSpPr>
            <a:spLocks noGrp="1"/>
          </p:cNvSpPr>
          <p:nvPr>
            <p:ph type="dt" idx="11"/>
          </p:nvPr>
        </p:nvSpPr>
        <p:spPr/>
        <p:txBody>
          <a:bodyPr/>
          <a:lstStyle/>
          <a:p>
            <a:pPr>
              <a:defRPr/>
            </a:pPr>
            <a:r>
              <a:rPr lang="en-US" dirty="0"/>
              <a:t>June 30, 2011</a:t>
            </a:r>
          </a:p>
        </p:txBody>
      </p:sp>
    </p:spTree>
    <p:extLst>
      <p:ext uri="{BB962C8B-B14F-4D97-AF65-F5344CB8AC3E}">
        <p14:creationId xmlns:p14="http://schemas.microsoft.com/office/powerpoint/2010/main" val="670122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70FF6B-FE84-41D4-9256-89737D6747F2}" type="slidenum">
              <a:rPr lang="en-US"/>
              <a:pPr/>
              <a:t>7</a:t>
            </a:fld>
            <a:endParaRPr lang="en-US" dirty="0"/>
          </a:p>
        </p:txBody>
      </p:sp>
      <p:sp>
        <p:nvSpPr>
          <p:cNvPr id="2" name="Header Placeholder 1"/>
          <p:cNvSpPr>
            <a:spLocks noGrp="1"/>
          </p:cNvSpPr>
          <p:nvPr>
            <p:ph type="hdr" sz="quarter" idx="10"/>
          </p:nvPr>
        </p:nvSpPr>
        <p:spPr/>
        <p:txBody>
          <a:bodyPr/>
          <a:lstStyle/>
          <a:p>
            <a:pPr>
              <a:defRPr/>
            </a:pPr>
            <a:r>
              <a:rPr lang="en-US" dirty="0"/>
              <a:t>Horizon Water and Environment</a:t>
            </a:r>
          </a:p>
        </p:txBody>
      </p:sp>
      <p:sp>
        <p:nvSpPr>
          <p:cNvPr id="3" name="Date Placeholder 2"/>
          <p:cNvSpPr>
            <a:spLocks noGrp="1"/>
          </p:cNvSpPr>
          <p:nvPr>
            <p:ph type="dt" idx="11"/>
          </p:nvPr>
        </p:nvSpPr>
        <p:spPr/>
        <p:txBody>
          <a:bodyPr/>
          <a:lstStyle/>
          <a:p>
            <a:pPr>
              <a:defRPr/>
            </a:pPr>
            <a:r>
              <a:rPr lang="en-US" dirty="0"/>
              <a:t>June 30, 2011</a:t>
            </a:r>
          </a:p>
        </p:txBody>
      </p:sp>
    </p:spTree>
    <p:extLst>
      <p:ext uri="{BB962C8B-B14F-4D97-AF65-F5344CB8AC3E}">
        <p14:creationId xmlns:p14="http://schemas.microsoft.com/office/powerpoint/2010/main" val="3766194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70FF6B-FE84-41D4-9256-89737D6747F2}" type="slidenum">
              <a:rPr lang="en-US"/>
              <a:pPr/>
              <a:t>8</a:t>
            </a:fld>
            <a:endParaRPr lang="en-US" dirty="0"/>
          </a:p>
        </p:txBody>
      </p:sp>
      <p:sp>
        <p:nvSpPr>
          <p:cNvPr id="2" name="Header Placeholder 1"/>
          <p:cNvSpPr>
            <a:spLocks noGrp="1"/>
          </p:cNvSpPr>
          <p:nvPr>
            <p:ph type="hdr" sz="quarter" idx="10"/>
          </p:nvPr>
        </p:nvSpPr>
        <p:spPr/>
        <p:txBody>
          <a:bodyPr/>
          <a:lstStyle/>
          <a:p>
            <a:pPr>
              <a:defRPr/>
            </a:pPr>
            <a:r>
              <a:rPr lang="en-US" dirty="0"/>
              <a:t>Horizon Water and Environment</a:t>
            </a:r>
          </a:p>
        </p:txBody>
      </p:sp>
      <p:sp>
        <p:nvSpPr>
          <p:cNvPr id="3" name="Date Placeholder 2"/>
          <p:cNvSpPr>
            <a:spLocks noGrp="1"/>
          </p:cNvSpPr>
          <p:nvPr>
            <p:ph type="dt" idx="11"/>
          </p:nvPr>
        </p:nvSpPr>
        <p:spPr/>
        <p:txBody>
          <a:bodyPr/>
          <a:lstStyle/>
          <a:p>
            <a:pPr>
              <a:defRPr/>
            </a:pPr>
            <a:r>
              <a:rPr lang="en-US" dirty="0"/>
              <a:t>June 30, 2011</a:t>
            </a:r>
          </a:p>
        </p:txBody>
      </p:sp>
    </p:spTree>
    <p:extLst>
      <p:ext uri="{BB962C8B-B14F-4D97-AF65-F5344CB8AC3E}">
        <p14:creationId xmlns:p14="http://schemas.microsoft.com/office/powerpoint/2010/main" val="962726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9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70FF6B-FE84-41D4-9256-89737D6747F2}" type="slidenum">
              <a:rPr lang="en-US"/>
              <a:pPr/>
              <a:t>9</a:t>
            </a:fld>
            <a:endParaRPr lang="en-US" dirty="0"/>
          </a:p>
        </p:txBody>
      </p:sp>
      <p:sp>
        <p:nvSpPr>
          <p:cNvPr id="2" name="Header Placeholder 1"/>
          <p:cNvSpPr>
            <a:spLocks noGrp="1"/>
          </p:cNvSpPr>
          <p:nvPr>
            <p:ph type="hdr" sz="quarter" idx="10"/>
          </p:nvPr>
        </p:nvSpPr>
        <p:spPr/>
        <p:txBody>
          <a:bodyPr/>
          <a:lstStyle/>
          <a:p>
            <a:pPr>
              <a:defRPr/>
            </a:pPr>
            <a:r>
              <a:rPr lang="en-US" dirty="0"/>
              <a:t>Horizon Water and Environment</a:t>
            </a:r>
          </a:p>
        </p:txBody>
      </p:sp>
      <p:sp>
        <p:nvSpPr>
          <p:cNvPr id="3" name="Date Placeholder 2"/>
          <p:cNvSpPr>
            <a:spLocks noGrp="1"/>
          </p:cNvSpPr>
          <p:nvPr>
            <p:ph type="dt" idx="11"/>
          </p:nvPr>
        </p:nvSpPr>
        <p:spPr/>
        <p:txBody>
          <a:bodyPr/>
          <a:lstStyle/>
          <a:p>
            <a:pPr>
              <a:defRPr/>
            </a:pPr>
            <a:r>
              <a:rPr lang="en-US" dirty="0"/>
              <a:t>June 30, 2011</a:t>
            </a:r>
          </a:p>
        </p:txBody>
      </p:sp>
    </p:spTree>
    <p:extLst>
      <p:ext uri="{BB962C8B-B14F-4D97-AF65-F5344CB8AC3E}">
        <p14:creationId xmlns:p14="http://schemas.microsoft.com/office/powerpoint/2010/main" val="3123058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52C060-6814-4560-AD6A-6700AD01914E}" type="slidenum">
              <a:rPr lang="en-US" smtClean="0"/>
              <a:t>10</a:t>
            </a:fld>
            <a:endParaRPr lang="en-US"/>
          </a:p>
        </p:txBody>
      </p:sp>
    </p:spTree>
    <p:extLst>
      <p:ext uri="{BB962C8B-B14F-4D97-AF65-F5344CB8AC3E}">
        <p14:creationId xmlns:p14="http://schemas.microsoft.com/office/powerpoint/2010/main" val="2699157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6661C1-D500-4B7D-B966-B4E878F5FF69}"/>
              </a:ext>
            </a:extLst>
          </p:cNvPr>
          <p:cNvSpPr>
            <a:spLocks noGrp="1"/>
          </p:cNvSpPr>
          <p:nvPr>
            <p:ph type="pic" sz="quarter" idx="10"/>
          </p:nvPr>
        </p:nvSpPr>
        <p:spPr>
          <a:xfrm>
            <a:off x="0" y="2285999"/>
            <a:ext cx="9144000" cy="3429000"/>
          </a:xfrm>
        </p:spPr>
        <p:txBody>
          <a:bodyPr anchor="ctr" anchorCtr="1"/>
          <a:lstStyle>
            <a:lvl1pPr algn="ctr">
              <a:defRPr/>
            </a:lvl1pPr>
          </a:lstStyle>
          <a:p>
            <a:r>
              <a:rPr lang="en-US" dirty="0"/>
              <a:t>Click icon to add picture</a:t>
            </a:r>
          </a:p>
        </p:txBody>
      </p:sp>
      <p:sp>
        <p:nvSpPr>
          <p:cNvPr id="20" name="Title 1">
            <a:extLst>
              <a:ext uri="{FF2B5EF4-FFF2-40B4-BE49-F238E27FC236}">
                <a16:creationId xmlns:a16="http://schemas.microsoft.com/office/drawing/2014/main" id="{461C4A66-C1BF-44D0-AE6F-CB7401B501A4}"/>
              </a:ext>
            </a:extLst>
          </p:cNvPr>
          <p:cNvSpPr>
            <a:spLocks noGrp="1"/>
          </p:cNvSpPr>
          <p:nvPr>
            <p:ph type="ctrTitle"/>
          </p:nvPr>
        </p:nvSpPr>
        <p:spPr>
          <a:xfrm>
            <a:off x="-1" y="1"/>
            <a:ext cx="9143999" cy="2176272"/>
          </a:xfrm>
          <a:solidFill>
            <a:schemeClr val="accent2"/>
          </a:solidFill>
          <a:effectLst/>
        </p:spPr>
        <p:txBody>
          <a:bodyPr lIns="182880" tIns="0" rIns="182880" bIns="0" anchor="ctr" anchorCtr="1">
            <a:normAutofit/>
          </a:bodyPr>
          <a:lstStyle>
            <a:lvl1pPr algn="ctr">
              <a:defRPr sz="4200" b="1">
                <a:solidFill>
                  <a:schemeClr val="bg1"/>
                </a:solidFill>
              </a:defRPr>
            </a:lvl1pPr>
          </a:lstStyle>
          <a:p>
            <a:r>
              <a:rPr lang="en-US" dirty="0"/>
              <a:t>Click to edit Master title style</a:t>
            </a:r>
          </a:p>
        </p:txBody>
      </p:sp>
      <p:sp>
        <p:nvSpPr>
          <p:cNvPr id="21" name="Subtitle 2">
            <a:extLst>
              <a:ext uri="{FF2B5EF4-FFF2-40B4-BE49-F238E27FC236}">
                <a16:creationId xmlns:a16="http://schemas.microsoft.com/office/drawing/2014/main" id="{FDEBC9A9-60FB-4F88-8831-2306DE5D9E38}"/>
              </a:ext>
            </a:extLst>
          </p:cNvPr>
          <p:cNvSpPr>
            <a:spLocks noGrp="1"/>
          </p:cNvSpPr>
          <p:nvPr>
            <p:ph type="subTitle" idx="1"/>
          </p:nvPr>
        </p:nvSpPr>
        <p:spPr>
          <a:xfrm>
            <a:off x="-2" y="5778500"/>
            <a:ext cx="9144002" cy="1079500"/>
          </a:xfrm>
        </p:spPr>
        <p:txBody>
          <a:bodyPr lIns="182880" tIns="0" rIns="182880" bIns="0" anchor="t" anchorCtr="0">
            <a:normAutofit/>
          </a:bodyPr>
          <a:lstStyle>
            <a:lvl1pPr marL="0" indent="0" algn="ctr">
              <a:spcAft>
                <a:spcPts val="0"/>
              </a:spcAft>
              <a:buNone/>
              <a:defRPr sz="2400" cap="none" baseline="0">
                <a:solidFill>
                  <a:schemeClr val="tx1"/>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2" name="Text Placeholder 14">
            <a:extLst>
              <a:ext uri="{FF2B5EF4-FFF2-40B4-BE49-F238E27FC236}">
                <a16:creationId xmlns:a16="http://schemas.microsoft.com/office/drawing/2014/main" id="{A796038A-B05D-4775-AD0D-F80AA3166142}"/>
              </a:ext>
            </a:extLst>
          </p:cNvPr>
          <p:cNvSpPr>
            <a:spLocks noGrp="1"/>
          </p:cNvSpPr>
          <p:nvPr>
            <p:ph type="body" sz="quarter" idx="14"/>
          </p:nvPr>
        </p:nvSpPr>
        <p:spPr>
          <a:xfrm>
            <a:off x="-2" y="2286000"/>
            <a:ext cx="9144000" cy="685800"/>
          </a:xfrm>
        </p:spPr>
        <p:txBody>
          <a:bodyPr lIns="182880" tIns="0" rIns="182880" bIns="0" anchor="ctr" anchorCtr="1">
            <a:normAutofit/>
          </a:bodyPr>
          <a:lstStyle>
            <a:lvl1pPr marL="0" indent="0" algn="ctr">
              <a:lnSpc>
                <a:spcPct val="110000"/>
              </a:lnSpc>
              <a:spcBef>
                <a:spcPts val="0"/>
              </a:spcBef>
              <a:spcAft>
                <a:spcPts val="600"/>
              </a:spcAft>
              <a:buNone/>
              <a:defRPr sz="3600" b="0">
                <a:solidFill>
                  <a:schemeClr val="tx1">
                    <a:lumMod val="75000"/>
                    <a:lumOff val="25000"/>
                  </a:schemeClr>
                </a:solidFill>
                <a:effectLst/>
              </a:defRPr>
            </a:lvl1pPr>
          </a:lstStyle>
          <a:p>
            <a:pPr lvl="0"/>
            <a:r>
              <a:rPr lang="en-US" dirty="0"/>
              <a:t>Click to edit Master text styles</a:t>
            </a:r>
          </a:p>
        </p:txBody>
      </p:sp>
      <p:sp>
        <p:nvSpPr>
          <p:cNvPr id="6" name="Text Placeholder 14">
            <a:extLst>
              <a:ext uri="{FF2B5EF4-FFF2-40B4-BE49-F238E27FC236}">
                <a16:creationId xmlns:a16="http://schemas.microsoft.com/office/drawing/2014/main" id="{78BEE1F9-6819-4090-9A63-5A3EAC1D538D}"/>
              </a:ext>
            </a:extLst>
          </p:cNvPr>
          <p:cNvSpPr>
            <a:spLocks noGrp="1"/>
          </p:cNvSpPr>
          <p:nvPr>
            <p:ph type="body" sz="quarter" idx="15"/>
          </p:nvPr>
        </p:nvSpPr>
        <p:spPr>
          <a:xfrm>
            <a:off x="0" y="2893823"/>
            <a:ext cx="9144000" cy="457200"/>
          </a:xfrm>
        </p:spPr>
        <p:txBody>
          <a:bodyPr lIns="182880" tIns="0" rIns="182880" bIns="0" anchor="ctr" anchorCtr="1">
            <a:normAutofit/>
          </a:bodyPr>
          <a:lstStyle>
            <a:lvl1pPr marL="0" indent="0" algn="ctr">
              <a:lnSpc>
                <a:spcPct val="110000"/>
              </a:lnSpc>
              <a:spcBef>
                <a:spcPts val="0"/>
              </a:spcBef>
              <a:spcAft>
                <a:spcPts val="600"/>
              </a:spcAft>
              <a:buNone/>
              <a:defRPr sz="2400" b="0">
                <a:solidFill>
                  <a:schemeClr val="tx1">
                    <a:lumMod val="75000"/>
                    <a:lumOff val="25000"/>
                  </a:schemeClr>
                </a:solidFill>
                <a:effectLst/>
              </a:defRPr>
            </a:lvl1pPr>
          </a:lstStyle>
          <a:p>
            <a:pPr lvl="0"/>
            <a:r>
              <a:rPr lang="en-US" dirty="0"/>
              <a:t>Click to edit Master text styles</a:t>
            </a:r>
          </a:p>
        </p:txBody>
      </p:sp>
    </p:spTree>
    <p:extLst>
      <p:ext uri="{BB962C8B-B14F-4D97-AF65-F5344CB8AC3E}">
        <p14:creationId xmlns:p14="http://schemas.microsoft.com/office/powerpoint/2010/main" val="923588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idebar with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608F1DB-DE56-4E9E-B995-6B88B55854CA}"/>
              </a:ext>
            </a:extLst>
          </p:cNvPr>
          <p:cNvSpPr>
            <a:spLocks noGrp="1"/>
          </p:cNvSpPr>
          <p:nvPr>
            <p:ph type="pic" sz="quarter" idx="10"/>
          </p:nvPr>
        </p:nvSpPr>
        <p:spPr>
          <a:xfrm>
            <a:off x="2971800" y="0"/>
            <a:ext cx="6172200" cy="6858000"/>
          </a:xfrm>
        </p:spPr>
        <p:txBody>
          <a:bodyPr lIns="0" tIns="0" rIns="0" bIns="0" anchor="ctr" anchorCtr="1"/>
          <a:lstStyle>
            <a:lvl1pPr algn="ctr">
              <a:buNone/>
              <a:defRPr/>
            </a:lvl1pPr>
          </a:lstStyle>
          <a:p>
            <a:r>
              <a:rPr lang="en-US"/>
              <a:t>Click icon to add picture</a:t>
            </a:r>
          </a:p>
        </p:txBody>
      </p:sp>
      <p:sp>
        <p:nvSpPr>
          <p:cNvPr id="9" name="Rectangle 8"/>
          <p:cNvSpPr>
            <a:spLocks/>
          </p:cNvSpPr>
          <p:nvPr/>
        </p:nvSpPr>
        <p:spPr>
          <a:xfrm>
            <a:off x="1" y="0"/>
            <a:ext cx="2859312"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228577" y="457200"/>
            <a:ext cx="2485585" cy="2057400"/>
          </a:xfrm>
        </p:spPr>
        <p:txBody>
          <a:bodyPr anchor="b">
            <a:normAutofit/>
          </a:bodyPr>
          <a:lstStyle>
            <a:lvl1pPr algn="l">
              <a:defRPr sz="3600" b="1">
                <a:solidFill>
                  <a:srgbClr val="FFFFFF"/>
                </a:solidFill>
              </a:defRPr>
            </a:lvl1pPr>
          </a:lstStyle>
          <a:p>
            <a:r>
              <a:rPr lang="en-US" dirty="0"/>
              <a:t>Click to edit Master title style</a:t>
            </a:r>
          </a:p>
        </p:txBody>
      </p:sp>
      <p:sp>
        <p:nvSpPr>
          <p:cNvPr id="4" name="Text Placeholder 3"/>
          <p:cNvSpPr>
            <a:spLocks noGrp="1"/>
          </p:cNvSpPr>
          <p:nvPr>
            <p:ph type="body" sz="half" idx="2"/>
          </p:nvPr>
        </p:nvSpPr>
        <p:spPr>
          <a:xfrm>
            <a:off x="228578" y="2743199"/>
            <a:ext cx="2485593" cy="3657599"/>
          </a:xfrm>
        </p:spPr>
        <p:txBody>
          <a:bodyPr anchor="t">
            <a:normAutofit/>
          </a:bodyPr>
          <a:lstStyle>
            <a:lvl1pPr marL="0" indent="0" algn="l">
              <a:buNone/>
              <a:defRPr sz="24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715320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ff Page">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9588B63F-B24A-48B5-A6AA-B427C79A344B}"/>
              </a:ext>
            </a:extLst>
          </p:cNvPr>
          <p:cNvSpPr>
            <a:spLocks noGrp="1"/>
          </p:cNvSpPr>
          <p:nvPr>
            <p:ph sz="half" idx="2"/>
          </p:nvPr>
        </p:nvSpPr>
        <p:spPr>
          <a:xfrm>
            <a:off x="2756848" y="1682940"/>
            <a:ext cx="5937226" cy="4745155"/>
          </a:xfrm>
        </p:spPr>
        <p:txBody>
          <a:bodyPr lIns="0" tIns="0" rIns="0" bIns="0">
            <a:normAutofit/>
          </a:bodyPr>
          <a:lstStyle>
            <a:lvl1pPr>
              <a:buNone/>
              <a:defRPr b="1"/>
            </a:lvl1pPr>
            <a:lvl2pPr>
              <a:defRPr sz="1800"/>
            </a:lvl2pPr>
            <a:lvl3pPr>
              <a:defRPr sz="16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CC51C1D1-948F-409B-A505-84C605FFC35B}"/>
              </a:ext>
            </a:extLst>
          </p:cNvPr>
          <p:cNvSpPr>
            <a:spLocks noGrp="1"/>
          </p:cNvSpPr>
          <p:nvPr>
            <p:ph type="pic" sz="quarter" idx="10"/>
          </p:nvPr>
        </p:nvSpPr>
        <p:spPr>
          <a:xfrm>
            <a:off x="449926" y="1682940"/>
            <a:ext cx="1828800" cy="1828800"/>
          </a:xfrm>
        </p:spPr>
        <p:txBody>
          <a:bodyPr wrap="none" lIns="0" tIns="0" rIns="0" bIns="0"/>
          <a:lstStyle/>
          <a:p>
            <a:r>
              <a:rPr lang="en-US" dirty="0"/>
              <a:t>Click icon to add picture</a:t>
            </a:r>
          </a:p>
        </p:txBody>
      </p:sp>
      <p:sp>
        <p:nvSpPr>
          <p:cNvPr id="2" name="Title 1">
            <a:extLst>
              <a:ext uri="{FF2B5EF4-FFF2-40B4-BE49-F238E27FC236}">
                <a16:creationId xmlns:a16="http://schemas.microsoft.com/office/drawing/2014/main" id="{D4A5E4E7-E9AD-4DF1-AE54-719805CF2BD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4458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E5694-6F79-4E3F-A7A8-E12342DA827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0471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350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70019" y="1490472"/>
            <a:ext cx="8229600" cy="4914972"/>
          </a:xfrm>
        </p:spPr>
        <p:txBody>
          <a:bodyPr lIns="0" rIns="0" anchor="t"/>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0948FD78-6EDB-484A-8EC0-D201664008B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3592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urpose/Miss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0019" y="1490472"/>
            <a:ext cx="8229600" cy="4914972"/>
          </a:xfrm>
        </p:spPr>
        <p:txBody>
          <a:bodyPr lIns="0" rIns="0" anchor="t" anchorCtr="1">
            <a:normAutofit/>
          </a:bodyPr>
          <a:lstStyle>
            <a:lvl1pPr marL="0" indent="0">
              <a:lnSpc>
                <a:spcPct val="110000"/>
              </a:lnSpc>
              <a:spcBef>
                <a:spcPts val="1200"/>
              </a:spcBef>
              <a:spcAft>
                <a:spcPts val="1200"/>
              </a:spcAft>
              <a:buNone/>
              <a:defRPr sz="3000"/>
            </a:lvl1pPr>
          </a:lstStyle>
          <a:p>
            <a:pPr lvl="0"/>
            <a:r>
              <a:rPr lang="en-US" dirty="0"/>
              <a:t>Click to edit Master text styles</a:t>
            </a:r>
          </a:p>
        </p:txBody>
      </p:sp>
      <p:sp>
        <p:nvSpPr>
          <p:cNvPr id="7" name="Title 6">
            <a:extLst>
              <a:ext uri="{FF2B5EF4-FFF2-40B4-BE49-F238E27FC236}">
                <a16:creationId xmlns:a16="http://schemas.microsoft.com/office/drawing/2014/main" id="{8C0C6AB2-A7C4-4A23-8DEC-FA1E3D816EC9}"/>
              </a:ext>
            </a:extLst>
          </p:cNvPr>
          <p:cNvSpPr>
            <a:spLocks noGrp="1"/>
          </p:cNvSpPr>
          <p:nvPr>
            <p:ph type="title"/>
          </p:nvPr>
        </p:nvSpPr>
        <p:spPr/>
        <p:txBody>
          <a:bodyPr lIns="0" rIns="0"/>
          <a:lstStyle/>
          <a:p>
            <a:r>
              <a:rPr lang="en-US" dirty="0"/>
              <a:t>Click to edit Master title style</a:t>
            </a:r>
          </a:p>
        </p:txBody>
      </p:sp>
    </p:spTree>
    <p:extLst>
      <p:ext uri="{BB962C8B-B14F-4D97-AF65-F5344CB8AC3E}">
        <p14:creationId xmlns:p14="http://schemas.microsoft.com/office/powerpoint/2010/main" val="3664470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p:nvPr>
        </p:nvSpPr>
        <p:spPr>
          <a:xfrm>
            <a:off x="470019" y="1473958"/>
            <a:ext cx="8229600" cy="4926842"/>
          </a:xfrm>
        </p:spPr>
        <p:txBody>
          <a:bodyPr lIns="457200" rIns="457200" anchor="t" anchorCtr="0">
            <a:normAutofit/>
          </a:bodyPr>
          <a:lstStyle>
            <a:lvl1pPr marL="347663" indent="-347663">
              <a:buFont typeface="+mj-lt"/>
              <a:buAutoNum type="arabicPeriod"/>
              <a:defRPr sz="3000"/>
            </a:lvl1pPr>
            <a:lvl2pPr marL="682625" indent="-334963">
              <a:buFont typeface="+mj-lt"/>
              <a:buAutoNum type="alphaLcPeriod"/>
              <a:defRPr sz="3000"/>
            </a:lvl2pPr>
            <a:lvl3pPr marL="914400" indent="-231775">
              <a:buFont typeface="Wingdings" panose="05000000000000000000" pitchFamily="2" charset="2"/>
              <a:buChar char="§"/>
              <a:defRPr sz="3000"/>
            </a:lvl3pPr>
            <a:lvl4pPr>
              <a:buFont typeface="Arial" panose="020B0604020202020204" pitchFamily="34" charset="0"/>
              <a:buChar char="–"/>
              <a:defRPr sz="2400"/>
            </a:lvl4pPr>
            <a:lvl5pPr>
              <a:buFont typeface="Arial" panose="020B0604020202020204" pitchFamily="34" charset="0"/>
              <a:buChar char="–"/>
              <a:defRPr sz="2400"/>
            </a:lvl5pPr>
          </a:lstStyle>
          <a:p>
            <a:pPr lvl="0"/>
            <a:r>
              <a:rPr lang="en-US" dirty="0"/>
              <a:t>Click to edit Master text styles</a:t>
            </a:r>
          </a:p>
          <a:p>
            <a:pPr lvl="1"/>
            <a:r>
              <a:rPr lang="en-US" dirty="0"/>
              <a:t>Second level</a:t>
            </a:r>
          </a:p>
          <a:p>
            <a:pPr lvl="2"/>
            <a:r>
              <a:rPr lang="en-US" dirty="0"/>
              <a:t>Third level</a:t>
            </a:r>
          </a:p>
        </p:txBody>
      </p:sp>
      <p:sp>
        <p:nvSpPr>
          <p:cNvPr id="4" name="Title 3">
            <a:extLst>
              <a:ext uri="{FF2B5EF4-FFF2-40B4-BE49-F238E27FC236}">
                <a16:creationId xmlns:a16="http://schemas.microsoft.com/office/drawing/2014/main" id="{A5759AA2-694F-4BE5-A441-5835D57AECB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12011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D398485-8245-4226-AB79-B614BE93FE2C}"/>
              </a:ext>
            </a:extLst>
          </p:cNvPr>
          <p:cNvSpPr/>
          <p:nvPr userDrawn="1"/>
        </p:nvSpPr>
        <p:spPr>
          <a:xfrm>
            <a:off x="0" y="4571999"/>
            <a:ext cx="9144000" cy="1836609"/>
          </a:xfrm>
          <a:prstGeom prst="rect">
            <a:avLst/>
          </a:prstGeom>
          <a:solidFill>
            <a:srgbClr val="1C498C"/>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70018" y="2176272"/>
            <a:ext cx="8229601" cy="2286000"/>
          </a:xfrm>
        </p:spPr>
        <p:txBody>
          <a:bodyPr lIns="182880" rIns="182880" anchor="b">
            <a:normAutofit/>
          </a:bodyPr>
          <a:lstStyle>
            <a:lvl1pPr algn="l">
              <a:defRPr sz="3000" b="1" cap="all">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470018" y="4754880"/>
            <a:ext cx="8229601" cy="1463040"/>
          </a:xfrm>
        </p:spPr>
        <p:txBody>
          <a:bodyPr lIns="182880" tIns="0" rIns="182880" bIns="0" anchor="t">
            <a:normAutofit/>
          </a:bodyPr>
          <a:lstStyle>
            <a:lvl1pPr marL="0" indent="0" algn="l">
              <a:buNone/>
              <a:defRPr sz="2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751836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0018" y="1487606"/>
            <a:ext cx="3992253" cy="4919472"/>
          </a:xfrm>
        </p:spPr>
        <p:txBody>
          <a:bodyPr lIns="0" tIns="0" rIns="0" bIns="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90872" y="1487606"/>
            <a:ext cx="4008747" cy="4919472"/>
          </a:xfrm>
        </p:spPr>
        <p:txBody>
          <a:bodyPr lIns="0" tIns="0" rIns="0" bIns="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51ED8234-05D2-423D-84B4-F299572BE8CF}"/>
              </a:ext>
            </a:extLst>
          </p:cNvPr>
          <p:cNvSpPr>
            <a:spLocks noGrp="1"/>
          </p:cNvSpPr>
          <p:nvPr>
            <p:ph type="title"/>
          </p:nvPr>
        </p:nvSpPr>
        <p:spPr/>
        <p:txBody>
          <a:bodyPr lIns="0" tIns="0" rIns="0" bIns="0"/>
          <a:lstStyle/>
          <a:p>
            <a:r>
              <a:rPr lang="en-US"/>
              <a:t>Click to edit Master title style</a:t>
            </a:r>
          </a:p>
        </p:txBody>
      </p:sp>
    </p:spTree>
    <p:extLst>
      <p:ext uri="{BB962C8B-B14F-4D97-AF65-F5344CB8AC3E}">
        <p14:creationId xmlns:p14="http://schemas.microsoft.com/office/powerpoint/2010/main" val="616116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0018" y="3209542"/>
            <a:ext cx="3992253" cy="3197535"/>
          </a:xfrm>
        </p:spPr>
        <p:txBody>
          <a:bodyPr lIns="0" tIns="0" rIns="0" bIns="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90872" y="3209542"/>
            <a:ext cx="4008747" cy="3197535"/>
          </a:xfrm>
        </p:spPr>
        <p:txBody>
          <a:bodyPr lIns="0" tIns="0" rIns="0" bIns="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51ED8234-05D2-423D-84B4-F299572BE8CF}"/>
              </a:ext>
            </a:extLst>
          </p:cNvPr>
          <p:cNvSpPr>
            <a:spLocks noGrp="1"/>
          </p:cNvSpPr>
          <p:nvPr>
            <p:ph type="title"/>
          </p:nvPr>
        </p:nvSpPr>
        <p:spPr/>
        <p:txBody>
          <a:bodyPr lIns="0" tIns="0" rIns="0" bIns="0"/>
          <a:lstStyle/>
          <a:p>
            <a:r>
              <a:rPr lang="en-US"/>
              <a:t>Click to edit Master title style</a:t>
            </a:r>
          </a:p>
        </p:txBody>
      </p:sp>
      <p:sp>
        <p:nvSpPr>
          <p:cNvPr id="5" name="Text Placeholder 4">
            <a:extLst>
              <a:ext uri="{FF2B5EF4-FFF2-40B4-BE49-F238E27FC236}">
                <a16:creationId xmlns:a16="http://schemas.microsoft.com/office/drawing/2014/main" id="{39C8F677-97A6-4A29-A2BA-FEE224153DB6}"/>
              </a:ext>
            </a:extLst>
          </p:cNvPr>
          <p:cNvSpPr>
            <a:spLocks noGrp="1"/>
          </p:cNvSpPr>
          <p:nvPr>
            <p:ph type="body" sz="quarter" idx="10"/>
          </p:nvPr>
        </p:nvSpPr>
        <p:spPr>
          <a:xfrm>
            <a:off x="469900" y="1490471"/>
            <a:ext cx="8229600" cy="15765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8398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0018" y="1490472"/>
            <a:ext cx="3992253" cy="685800"/>
          </a:xfrm>
        </p:spPr>
        <p:txBody>
          <a:bodyPr lIns="0" rIns="0"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90872" y="1490472"/>
            <a:ext cx="4008747" cy="685800"/>
          </a:xfrm>
        </p:spPr>
        <p:txBody>
          <a:bodyPr lIns="0" rIns="0"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dirty="0"/>
              <a:t>Click to edit Master text styles</a:t>
            </a:r>
          </a:p>
        </p:txBody>
      </p:sp>
      <p:sp>
        <p:nvSpPr>
          <p:cNvPr id="14" name="Content Placeholder 2">
            <a:extLst>
              <a:ext uri="{FF2B5EF4-FFF2-40B4-BE49-F238E27FC236}">
                <a16:creationId xmlns:a16="http://schemas.microsoft.com/office/drawing/2014/main" id="{C2FBE750-6B47-4139-BD88-2797AD5D058C}"/>
              </a:ext>
            </a:extLst>
          </p:cNvPr>
          <p:cNvSpPr>
            <a:spLocks noGrp="1"/>
          </p:cNvSpPr>
          <p:nvPr>
            <p:ph sz="half" idx="10"/>
          </p:nvPr>
        </p:nvSpPr>
        <p:spPr>
          <a:xfrm>
            <a:off x="470018" y="2353692"/>
            <a:ext cx="3992254" cy="4047108"/>
          </a:xfrm>
        </p:spPr>
        <p:txBody>
          <a:bodyPr lIns="0" tIns="182880" rIns="0" bIns="18288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9588B63F-B24A-48B5-A6AA-B427C79A344B}"/>
              </a:ext>
            </a:extLst>
          </p:cNvPr>
          <p:cNvSpPr>
            <a:spLocks noGrp="1"/>
          </p:cNvSpPr>
          <p:nvPr>
            <p:ph sz="half" idx="2"/>
          </p:nvPr>
        </p:nvSpPr>
        <p:spPr>
          <a:xfrm>
            <a:off x="4690872" y="2353692"/>
            <a:ext cx="4008747" cy="4047108"/>
          </a:xfrm>
        </p:spPr>
        <p:txBody>
          <a:bodyPr lIns="0" tIns="182880" rIns="0" bIns="18288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5">
            <a:extLst>
              <a:ext uri="{FF2B5EF4-FFF2-40B4-BE49-F238E27FC236}">
                <a16:creationId xmlns:a16="http://schemas.microsoft.com/office/drawing/2014/main" id="{7C4B2BF4-5600-43AD-A49B-EBC305AF649D}"/>
              </a:ext>
            </a:extLst>
          </p:cNvPr>
          <p:cNvSpPr>
            <a:spLocks noGrp="1"/>
          </p:cNvSpPr>
          <p:nvPr>
            <p:ph type="title"/>
          </p:nvPr>
        </p:nvSpPr>
        <p:spPr/>
        <p:txBody>
          <a:bodyPr lIns="0" rIns="0"/>
          <a:lstStyle/>
          <a:p>
            <a:r>
              <a:rPr lang="en-US"/>
              <a:t>Click to edit Master title style</a:t>
            </a:r>
          </a:p>
        </p:txBody>
      </p:sp>
    </p:spTree>
    <p:extLst>
      <p:ext uri="{BB962C8B-B14F-4D97-AF65-F5344CB8AC3E}">
        <p14:creationId xmlns:p14="http://schemas.microsoft.com/office/powerpoint/2010/main" val="3533775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9" name="Rectangle 8"/>
          <p:cNvSpPr>
            <a:spLocks/>
          </p:cNvSpPr>
          <p:nvPr/>
        </p:nvSpPr>
        <p:spPr>
          <a:xfrm>
            <a:off x="0" y="0"/>
            <a:ext cx="2971797"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228577" y="457200"/>
            <a:ext cx="2743197" cy="2057400"/>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200400" y="457200"/>
            <a:ext cx="5715000" cy="5943600"/>
          </a:xfrm>
        </p:spPr>
        <p:txBody>
          <a:bodyPr tIns="228600" bIns="228600"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8578" y="2743199"/>
            <a:ext cx="2743206" cy="3657599"/>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34659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A6E324A-9404-4FF9-B563-F5D3942E1EAD}"/>
              </a:ext>
            </a:extLst>
          </p:cNvPr>
          <p:cNvSpPr/>
          <p:nvPr userDrawn="1"/>
        </p:nvSpPr>
        <p:spPr>
          <a:xfrm>
            <a:off x="0" y="0"/>
            <a:ext cx="9144000" cy="1261872"/>
          </a:xfrm>
          <a:prstGeom prst="rect">
            <a:avLst/>
          </a:prstGeom>
          <a:solidFill>
            <a:srgbClr val="1C498C"/>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Placeholder 1"/>
          <p:cNvSpPr>
            <a:spLocks noGrp="1"/>
          </p:cNvSpPr>
          <p:nvPr>
            <p:ph type="title"/>
          </p:nvPr>
        </p:nvSpPr>
        <p:spPr>
          <a:xfrm>
            <a:off x="470019" y="182880"/>
            <a:ext cx="8229600" cy="905256"/>
          </a:xfrm>
          <a:prstGeom prst="rect">
            <a:avLst/>
          </a:prstGeom>
        </p:spPr>
        <p:txBody>
          <a:bodyPr vert="horz" lIns="0" tIns="0" rIns="0" bIns="0" rtlCol="0" anchor="b">
            <a:normAutofit/>
          </a:bodyPr>
          <a:lstStyle/>
          <a:p>
            <a:r>
              <a:rPr lang="en-US" dirty="0"/>
              <a:t>Click to edit Master title style</a:t>
            </a:r>
          </a:p>
        </p:txBody>
      </p:sp>
      <p:sp>
        <p:nvSpPr>
          <p:cNvPr id="3" name="Text Placeholder 2"/>
          <p:cNvSpPr>
            <a:spLocks noGrp="1"/>
          </p:cNvSpPr>
          <p:nvPr>
            <p:ph type="body" idx="1"/>
          </p:nvPr>
        </p:nvSpPr>
        <p:spPr>
          <a:xfrm>
            <a:off x="470018" y="1490472"/>
            <a:ext cx="8229601" cy="4919473"/>
          </a:xfrm>
          <a:prstGeom prst="rect">
            <a:avLst/>
          </a:prstGeom>
        </p:spPr>
        <p:txBody>
          <a:bodyPr vert="horz" lIns="0" tIns="0" rIns="0" bIns="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3715141"/>
      </p:ext>
    </p:extLst>
  </p:cSld>
  <p:clrMap bg1="lt1" tx1="dk1" bg2="lt2" tx2="dk2" accent1="accent1" accent2="accent2" accent3="accent3" accent4="accent4" accent5="accent5" accent6="accent6" hlink="hlink" folHlink="folHlink"/>
  <p:sldLayoutIdLst>
    <p:sldLayoutId id="2147483686" r:id="rId1"/>
    <p:sldLayoutId id="2147483674" r:id="rId2"/>
    <p:sldLayoutId id="2147483690" r:id="rId3"/>
    <p:sldLayoutId id="2147483669" r:id="rId4"/>
    <p:sldLayoutId id="2147483676" r:id="rId5"/>
    <p:sldLayoutId id="2147483677" r:id="rId6"/>
    <p:sldLayoutId id="2147483691" r:id="rId7"/>
    <p:sldLayoutId id="2147483678" r:id="rId8"/>
    <p:sldLayoutId id="2147483681" r:id="rId9"/>
    <p:sldLayoutId id="2147483683" r:id="rId10"/>
    <p:sldLayoutId id="2147483682" r:id="rId11"/>
    <p:sldLayoutId id="2147483679" r:id="rId12"/>
    <p:sldLayoutId id="2147483680" r:id="rId13"/>
  </p:sldLayoutIdLst>
  <p:hf sldNum="0" hdr="0" ftr="0" dt="0"/>
  <p:txStyles>
    <p:titleStyle>
      <a:lvl1pPr algn="l" defTabSz="457200" rtl="0" eaLnBrk="1" latinLnBrk="0" hangingPunct="1">
        <a:lnSpc>
          <a:spcPct val="100000"/>
        </a:lnSpc>
        <a:spcBef>
          <a:spcPct val="0"/>
        </a:spcBef>
        <a:buNone/>
        <a:defRPr sz="3600" b="1" kern="1200" cap="none" baseline="0">
          <a:solidFill>
            <a:schemeClr val="bg1"/>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00000"/>
        </a:lnSpc>
        <a:spcBef>
          <a:spcPts val="0"/>
        </a:spcBef>
        <a:spcAft>
          <a:spcPts val="600"/>
        </a:spcAft>
        <a:buClr>
          <a:schemeClr val="tx1"/>
        </a:buClr>
        <a:buSzPct val="92000"/>
        <a:buFont typeface="Wingdings 2" panose="05020102010507070707" pitchFamily="18" charset="2"/>
        <a:buChar char=""/>
        <a:defRPr sz="2400" kern="1200">
          <a:solidFill>
            <a:schemeClr val="tx2"/>
          </a:solidFill>
          <a:latin typeface="Calibri" panose="020F0502020204030204" pitchFamily="34" charset="0"/>
          <a:ea typeface="+mn-ea"/>
          <a:cs typeface="Calibri" panose="020F0502020204030204" pitchFamily="34" charset="0"/>
        </a:defRPr>
      </a:lvl1pPr>
      <a:lvl2pPr marL="630000" indent="-306000" algn="l" defTabSz="457200" rtl="0" eaLnBrk="1" latinLnBrk="0" hangingPunct="1">
        <a:lnSpc>
          <a:spcPct val="100000"/>
        </a:lnSpc>
        <a:spcBef>
          <a:spcPts val="0"/>
        </a:spcBef>
        <a:spcAft>
          <a:spcPts val="600"/>
        </a:spcAft>
        <a:buClr>
          <a:schemeClr val="tx1"/>
        </a:buClr>
        <a:buSzPct val="92000"/>
        <a:buFont typeface="Wingdings 2" panose="05020102010507070707" pitchFamily="18" charset="2"/>
        <a:buChar char=""/>
        <a:defRPr sz="2400" kern="1200">
          <a:solidFill>
            <a:schemeClr val="tx2"/>
          </a:solidFill>
          <a:latin typeface="Calibri" panose="020F0502020204030204" pitchFamily="34" charset="0"/>
          <a:ea typeface="+mn-ea"/>
          <a:cs typeface="Calibri" panose="020F0502020204030204" pitchFamily="34" charset="0"/>
        </a:defRPr>
      </a:lvl2pPr>
      <a:lvl3pPr marL="900000" indent="-270000" algn="l" defTabSz="457200" rtl="0" eaLnBrk="1" latinLnBrk="0" hangingPunct="1">
        <a:lnSpc>
          <a:spcPct val="100000"/>
        </a:lnSpc>
        <a:spcBef>
          <a:spcPts val="0"/>
        </a:spcBef>
        <a:spcAft>
          <a:spcPts val="600"/>
        </a:spcAft>
        <a:buClr>
          <a:schemeClr val="tx1"/>
        </a:buClr>
        <a:buSzPct val="92000"/>
        <a:buFont typeface="Wingdings 2" panose="05020102010507070707" pitchFamily="18" charset="2"/>
        <a:buChar char=""/>
        <a:defRPr sz="2400" kern="1200">
          <a:solidFill>
            <a:schemeClr val="tx2"/>
          </a:solidFill>
          <a:latin typeface="Calibri" panose="020F0502020204030204" pitchFamily="34" charset="0"/>
          <a:ea typeface="+mn-ea"/>
          <a:cs typeface="Calibri" panose="020F0502020204030204" pitchFamily="34" charset="0"/>
        </a:defRPr>
      </a:lvl3pPr>
      <a:lvl4pPr marL="1242000" indent="-234000" algn="l" defTabSz="457200" rtl="0" eaLnBrk="1" latinLnBrk="0" hangingPunct="1">
        <a:lnSpc>
          <a:spcPct val="100000"/>
        </a:lnSpc>
        <a:spcBef>
          <a:spcPts val="0"/>
        </a:spcBef>
        <a:spcAft>
          <a:spcPts val="600"/>
        </a:spcAft>
        <a:buClr>
          <a:schemeClr val="tx1"/>
        </a:buClr>
        <a:buSzPct val="92000"/>
        <a:buFont typeface="Wingdings 2" panose="05020102010507070707" pitchFamily="18" charset="2"/>
        <a:buChar char=""/>
        <a:defRPr sz="2400" kern="1200">
          <a:solidFill>
            <a:schemeClr val="tx2"/>
          </a:solidFill>
          <a:latin typeface="Calibri" panose="020F0502020204030204" pitchFamily="34" charset="0"/>
          <a:ea typeface="+mn-ea"/>
          <a:cs typeface="Calibri" panose="020F0502020204030204" pitchFamily="34" charset="0"/>
        </a:defRPr>
      </a:lvl4pPr>
      <a:lvl5pPr marL="1602000" indent="-234000" algn="l" defTabSz="457200" rtl="0" eaLnBrk="1" latinLnBrk="0" hangingPunct="1">
        <a:lnSpc>
          <a:spcPct val="100000"/>
        </a:lnSpc>
        <a:spcBef>
          <a:spcPts val="0"/>
        </a:spcBef>
        <a:spcAft>
          <a:spcPts val="600"/>
        </a:spcAft>
        <a:buClr>
          <a:schemeClr val="tx1"/>
        </a:buClr>
        <a:buSzPct val="92000"/>
        <a:buFont typeface="Wingdings 2" panose="05020102010507070707" pitchFamily="18" charset="2"/>
        <a:buChar char=""/>
        <a:defRPr sz="2400" kern="1200">
          <a:solidFill>
            <a:schemeClr val="tx2"/>
          </a:solidFill>
          <a:latin typeface="Calibri" panose="020F0502020204030204" pitchFamily="34" charset="0"/>
          <a:ea typeface="+mn-ea"/>
          <a:cs typeface="Calibri" panose="020F050202020403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ctrTitle"/>
          </p:nvPr>
        </p:nvSpPr>
        <p:spPr>
          <a:xfrm>
            <a:off x="-1" y="1"/>
            <a:ext cx="9143999" cy="2176272"/>
          </a:xfrm>
        </p:spPr>
        <p:txBody>
          <a:bodyPr/>
          <a:lstStyle/>
          <a:p>
            <a:r>
              <a:rPr lang="en-US" dirty="0" err="1"/>
              <a:t>Wicklow</a:t>
            </a:r>
            <a:r>
              <a:rPr lang="en-US" dirty="0"/>
              <a:t> Way Specific Plan</a:t>
            </a:r>
          </a:p>
        </p:txBody>
      </p:sp>
      <p:sp>
        <p:nvSpPr>
          <p:cNvPr id="32" name="Text Placeholder 31">
            <a:extLst>
              <a:ext uri="{FF2B5EF4-FFF2-40B4-BE49-F238E27FC236}">
                <a16:creationId xmlns:a16="http://schemas.microsoft.com/office/drawing/2014/main" id="{F3337B38-5353-4D31-9E1B-AC8DF3544193}"/>
              </a:ext>
            </a:extLst>
          </p:cNvPr>
          <p:cNvSpPr>
            <a:spLocks noGrp="1"/>
          </p:cNvSpPr>
          <p:nvPr>
            <p:ph type="body" sz="quarter" idx="14"/>
          </p:nvPr>
        </p:nvSpPr>
        <p:spPr>
          <a:xfrm>
            <a:off x="-2634917" y="3191639"/>
            <a:ext cx="9144000" cy="1173307"/>
          </a:xfrm>
        </p:spPr>
        <p:txBody>
          <a:bodyPr>
            <a:normAutofit fontScale="92500"/>
          </a:bodyPr>
          <a:lstStyle/>
          <a:p>
            <a:r>
              <a:rPr lang="en-US" dirty="0"/>
              <a:t>CEQA </a:t>
            </a:r>
          </a:p>
          <a:p>
            <a:r>
              <a:rPr lang="en-US" dirty="0"/>
              <a:t>Scoping Meeting</a:t>
            </a:r>
          </a:p>
        </p:txBody>
      </p:sp>
      <p:sp>
        <p:nvSpPr>
          <p:cNvPr id="9" name="Text Placeholder 8">
            <a:extLst>
              <a:ext uri="{FF2B5EF4-FFF2-40B4-BE49-F238E27FC236}">
                <a16:creationId xmlns:a16="http://schemas.microsoft.com/office/drawing/2014/main" id="{EBF2378A-6084-4BF2-B701-C3A5CFC8FA00}"/>
              </a:ext>
            </a:extLst>
          </p:cNvPr>
          <p:cNvSpPr>
            <a:spLocks noGrp="1"/>
          </p:cNvSpPr>
          <p:nvPr>
            <p:ph type="body" sz="quarter" idx="15"/>
          </p:nvPr>
        </p:nvSpPr>
        <p:spPr>
          <a:xfrm>
            <a:off x="-2634917" y="4494512"/>
            <a:ext cx="9144000" cy="457200"/>
          </a:xfrm>
        </p:spPr>
        <p:txBody>
          <a:bodyPr>
            <a:normAutofit/>
          </a:bodyPr>
          <a:lstStyle/>
          <a:p>
            <a:r>
              <a:rPr lang="en-US" dirty="0"/>
              <a:t>February 14, 2023</a:t>
            </a:r>
          </a:p>
        </p:txBody>
      </p:sp>
      <p:pic>
        <p:nvPicPr>
          <p:cNvPr id="10" name="Picture 9">
            <a:extLst>
              <a:ext uri="{FF2B5EF4-FFF2-40B4-BE49-F238E27FC236}">
                <a16:creationId xmlns:a16="http://schemas.microsoft.com/office/drawing/2014/main" id="{EBD73BD7-9B1C-4FF7-93F2-0E523920882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9383" y="5456258"/>
            <a:ext cx="1295400" cy="961390"/>
          </a:xfrm>
          <a:prstGeom prst="rect">
            <a:avLst/>
          </a:prstGeom>
          <a:noFill/>
          <a:ln>
            <a:noFill/>
          </a:ln>
        </p:spPr>
      </p:pic>
      <p:pic>
        <p:nvPicPr>
          <p:cNvPr id="12" name="Picture 6">
            <a:extLst>
              <a:ext uri="{FF2B5EF4-FFF2-40B4-BE49-F238E27FC236}">
                <a16:creationId xmlns:a16="http://schemas.microsoft.com/office/drawing/2014/main" id="{633E5826-6B96-492A-917D-AE3235224E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5166" y="2305839"/>
            <a:ext cx="5095988" cy="3821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DA8A1-8312-4A2E-A724-DD4439DD4BB2}"/>
              </a:ext>
            </a:extLst>
          </p:cNvPr>
          <p:cNvSpPr>
            <a:spLocks noGrp="1"/>
          </p:cNvSpPr>
          <p:nvPr>
            <p:ph type="title"/>
          </p:nvPr>
        </p:nvSpPr>
        <p:spPr>
          <a:xfrm>
            <a:off x="180451" y="1467852"/>
            <a:ext cx="2485585" cy="2057400"/>
          </a:xfrm>
        </p:spPr>
        <p:txBody>
          <a:bodyPr>
            <a:normAutofit/>
          </a:bodyPr>
          <a:lstStyle/>
          <a:p>
            <a:r>
              <a:rPr lang="en-US" sz="3600" dirty="0"/>
              <a:t>Proposed Land Uses</a:t>
            </a:r>
          </a:p>
        </p:txBody>
      </p:sp>
      <p:sp>
        <p:nvSpPr>
          <p:cNvPr id="4" name="Picture Placeholder 3">
            <a:extLst>
              <a:ext uri="{FF2B5EF4-FFF2-40B4-BE49-F238E27FC236}">
                <a16:creationId xmlns:a16="http://schemas.microsoft.com/office/drawing/2014/main" id="{65D51D57-3262-43AB-A39D-32ABAB1A81C4}"/>
              </a:ext>
            </a:extLst>
          </p:cNvPr>
          <p:cNvSpPr>
            <a:spLocks noGrp="1"/>
          </p:cNvSpPr>
          <p:nvPr>
            <p:ph type="pic" sz="quarter" idx="10"/>
          </p:nvPr>
        </p:nvSpPr>
        <p:spPr/>
      </p:sp>
      <p:pic>
        <p:nvPicPr>
          <p:cNvPr id="6" name="Picture 5">
            <a:extLst>
              <a:ext uri="{FF2B5EF4-FFF2-40B4-BE49-F238E27FC236}">
                <a16:creationId xmlns:a16="http://schemas.microsoft.com/office/drawing/2014/main" id="{681FF40F-4E70-479D-B2AD-666639D382F9}"/>
              </a:ext>
            </a:extLst>
          </p:cNvPr>
          <p:cNvPicPr>
            <a:picLocks noChangeAspect="1"/>
          </p:cNvPicPr>
          <p:nvPr/>
        </p:nvPicPr>
        <p:blipFill>
          <a:blip r:embed="rId3"/>
          <a:stretch>
            <a:fillRect/>
          </a:stretch>
        </p:blipFill>
        <p:spPr>
          <a:xfrm>
            <a:off x="2843386" y="0"/>
            <a:ext cx="6300614" cy="6881013"/>
          </a:xfrm>
          <a:prstGeom prst="rect">
            <a:avLst/>
          </a:prstGeom>
        </p:spPr>
      </p:pic>
    </p:spTree>
    <p:extLst>
      <p:ext uri="{BB962C8B-B14F-4D97-AF65-F5344CB8AC3E}">
        <p14:creationId xmlns:p14="http://schemas.microsoft.com/office/powerpoint/2010/main" val="2172134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AE354-1151-4659-83FE-30C122E2E6FE}"/>
              </a:ext>
            </a:extLst>
          </p:cNvPr>
          <p:cNvSpPr>
            <a:spLocks noGrp="1"/>
          </p:cNvSpPr>
          <p:nvPr>
            <p:ph type="title"/>
          </p:nvPr>
        </p:nvSpPr>
        <p:spPr/>
        <p:txBody>
          <a:bodyPr/>
          <a:lstStyle/>
          <a:p>
            <a:r>
              <a:rPr lang="en-US" dirty="0"/>
              <a:t>Specific Plan Components</a:t>
            </a:r>
          </a:p>
        </p:txBody>
      </p:sp>
      <p:sp>
        <p:nvSpPr>
          <p:cNvPr id="17" name="Content Placeholder 16">
            <a:extLst>
              <a:ext uri="{FF2B5EF4-FFF2-40B4-BE49-F238E27FC236}">
                <a16:creationId xmlns:a16="http://schemas.microsoft.com/office/drawing/2014/main" id="{28DFB152-7A42-45D6-8A0B-36FC26E0D923}"/>
              </a:ext>
            </a:extLst>
          </p:cNvPr>
          <p:cNvSpPr>
            <a:spLocks noGrp="1"/>
          </p:cNvSpPr>
          <p:nvPr>
            <p:ph sz="half" idx="1"/>
          </p:nvPr>
        </p:nvSpPr>
        <p:spPr>
          <a:xfrm>
            <a:off x="927219" y="1487606"/>
            <a:ext cx="5832170" cy="4919472"/>
          </a:xfrm>
        </p:spPr>
        <p:txBody>
          <a:bodyPr>
            <a:normAutofit/>
          </a:bodyPr>
          <a:lstStyle/>
          <a:p>
            <a:r>
              <a:rPr lang="en-US" dirty="0"/>
              <a:t>Residential- 700 dwelling units (total)</a:t>
            </a:r>
          </a:p>
          <a:p>
            <a:pPr lvl="1"/>
            <a:r>
              <a:rPr lang="en-US" dirty="0"/>
              <a:t>Low density – 280 units</a:t>
            </a:r>
          </a:p>
          <a:p>
            <a:pPr lvl="1"/>
            <a:r>
              <a:rPr lang="en-US" dirty="0"/>
              <a:t>Medium density – 220 units</a:t>
            </a:r>
          </a:p>
          <a:p>
            <a:pPr lvl="1"/>
            <a:r>
              <a:rPr lang="en-US" dirty="0"/>
              <a:t>High density – 200 units</a:t>
            </a:r>
          </a:p>
          <a:p>
            <a:r>
              <a:rPr lang="en-US" dirty="0"/>
              <a:t>Commercial – 12.0 acres</a:t>
            </a:r>
          </a:p>
          <a:p>
            <a:r>
              <a:rPr lang="en-US" dirty="0"/>
              <a:t>Civic Center – 12.4 acres</a:t>
            </a:r>
          </a:p>
          <a:p>
            <a:r>
              <a:rPr lang="en-US" dirty="0"/>
              <a:t>Open Space – 53.7 acres</a:t>
            </a:r>
          </a:p>
          <a:p>
            <a:r>
              <a:rPr lang="en-US" dirty="0"/>
              <a:t>Parks and Recreation – 10 acres</a:t>
            </a:r>
          </a:p>
          <a:p>
            <a:r>
              <a:rPr lang="en-US" dirty="0"/>
              <a:t>Public Utilities and Services – 36 acres</a:t>
            </a:r>
          </a:p>
          <a:p>
            <a:pPr lvl="1"/>
            <a:r>
              <a:rPr lang="en-US" dirty="0"/>
              <a:t>School, Fire Station, Electric Substation, Wastewater Treatment Plant</a:t>
            </a:r>
          </a:p>
        </p:txBody>
      </p:sp>
      <p:pic>
        <p:nvPicPr>
          <p:cNvPr id="3" name="Picture 2">
            <a:extLst>
              <a:ext uri="{FF2B5EF4-FFF2-40B4-BE49-F238E27FC236}">
                <a16:creationId xmlns:a16="http://schemas.microsoft.com/office/drawing/2014/main" id="{966B126E-9B64-1221-E77D-DC503381F417}"/>
              </a:ext>
            </a:extLst>
          </p:cNvPr>
          <p:cNvPicPr>
            <a:picLocks noChangeAspect="1"/>
          </p:cNvPicPr>
          <p:nvPr/>
        </p:nvPicPr>
        <p:blipFill>
          <a:blip r:embed="rId3"/>
          <a:stretch>
            <a:fillRect/>
          </a:stretch>
        </p:blipFill>
        <p:spPr>
          <a:xfrm>
            <a:off x="6507106" y="5252872"/>
            <a:ext cx="2457599" cy="1307687"/>
          </a:xfrm>
          <a:prstGeom prst="rect">
            <a:avLst/>
          </a:prstGeom>
        </p:spPr>
      </p:pic>
    </p:spTree>
    <p:extLst>
      <p:ext uri="{BB962C8B-B14F-4D97-AF65-F5344CB8AC3E}">
        <p14:creationId xmlns:p14="http://schemas.microsoft.com/office/powerpoint/2010/main" val="2560079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84C58-FCD3-4F78-9E70-5354355A10A3}"/>
              </a:ext>
            </a:extLst>
          </p:cNvPr>
          <p:cNvSpPr>
            <a:spLocks noGrp="1"/>
          </p:cNvSpPr>
          <p:nvPr>
            <p:ph type="title"/>
          </p:nvPr>
        </p:nvSpPr>
        <p:spPr>
          <a:xfrm>
            <a:off x="470019" y="182880"/>
            <a:ext cx="8229600" cy="905256"/>
          </a:xfrm>
        </p:spPr>
        <p:txBody>
          <a:bodyPr>
            <a:normAutofit fontScale="90000"/>
          </a:bodyPr>
          <a:lstStyle/>
          <a:p>
            <a:r>
              <a:rPr lang="en-US" dirty="0"/>
              <a:t>SB 2 and Local Early Agency Planning Grants</a:t>
            </a:r>
          </a:p>
        </p:txBody>
      </p:sp>
      <p:sp>
        <p:nvSpPr>
          <p:cNvPr id="3" name="Content Placeholder 2">
            <a:extLst>
              <a:ext uri="{FF2B5EF4-FFF2-40B4-BE49-F238E27FC236}">
                <a16:creationId xmlns:a16="http://schemas.microsoft.com/office/drawing/2014/main" id="{F57C2020-4225-4A3C-ABD1-494975479A43}"/>
              </a:ext>
            </a:extLst>
          </p:cNvPr>
          <p:cNvSpPr>
            <a:spLocks noGrp="1"/>
          </p:cNvSpPr>
          <p:nvPr>
            <p:ph idx="1"/>
          </p:nvPr>
        </p:nvSpPr>
        <p:spPr>
          <a:xfrm>
            <a:off x="457200" y="1760148"/>
            <a:ext cx="8229600" cy="4914972"/>
          </a:xfrm>
        </p:spPr>
        <p:txBody>
          <a:bodyPr>
            <a:normAutofit/>
          </a:bodyPr>
          <a:lstStyle/>
          <a:p>
            <a:pPr>
              <a:spcBef>
                <a:spcPts val="1200"/>
              </a:spcBef>
              <a:spcAft>
                <a:spcPts val="1200"/>
              </a:spcAft>
            </a:pPr>
            <a:r>
              <a:rPr lang="en-US" altLang="en-US" sz="3200" dirty="0"/>
              <a:t>County received planning grants to help fund community input into developing 200-acre County-owned property</a:t>
            </a:r>
            <a:r>
              <a:rPr lang="en-US" sz="3200" dirty="0"/>
              <a:t>;</a:t>
            </a:r>
          </a:p>
          <a:p>
            <a:pPr>
              <a:spcBef>
                <a:spcPts val="1200"/>
              </a:spcBef>
              <a:spcAft>
                <a:spcPts val="1200"/>
              </a:spcAft>
            </a:pPr>
            <a:r>
              <a:rPr lang="en-US" altLang="en-US" sz="3200" dirty="0"/>
              <a:t>The grants are intended to facilitate housing development through the specific plan process</a:t>
            </a:r>
            <a:r>
              <a:rPr lang="en-US" sz="3200" dirty="0"/>
              <a:t>;</a:t>
            </a:r>
          </a:p>
          <a:p>
            <a:pPr>
              <a:spcBef>
                <a:spcPts val="1200"/>
              </a:spcBef>
              <a:spcAft>
                <a:spcPts val="1200"/>
              </a:spcAft>
            </a:pPr>
            <a:r>
              <a:rPr lang="en-US" sz="3200" dirty="0"/>
              <a:t>Streamlined approval process requires that the environmental analysis be completed in advance.</a:t>
            </a:r>
          </a:p>
        </p:txBody>
      </p:sp>
    </p:spTree>
    <p:extLst>
      <p:ext uri="{BB962C8B-B14F-4D97-AF65-F5344CB8AC3E}">
        <p14:creationId xmlns:p14="http://schemas.microsoft.com/office/powerpoint/2010/main" val="2619492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07A39-3355-4E7D-AB41-C711AC5F269A}"/>
              </a:ext>
            </a:extLst>
          </p:cNvPr>
          <p:cNvSpPr>
            <a:spLocks noGrp="1"/>
          </p:cNvSpPr>
          <p:nvPr>
            <p:ph type="title"/>
          </p:nvPr>
        </p:nvSpPr>
        <p:spPr>
          <a:xfrm>
            <a:off x="470019" y="182880"/>
            <a:ext cx="8229600" cy="905256"/>
          </a:xfrm>
        </p:spPr>
        <p:txBody>
          <a:bodyPr>
            <a:normAutofit/>
          </a:bodyPr>
          <a:lstStyle/>
          <a:p>
            <a:r>
              <a:rPr lang="en-US" dirty="0"/>
              <a:t>CEQA Overview</a:t>
            </a:r>
          </a:p>
        </p:txBody>
      </p:sp>
      <p:sp>
        <p:nvSpPr>
          <p:cNvPr id="3" name="Content Placeholder 2">
            <a:extLst>
              <a:ext uri="{FF2B5EF4-FFF2-40B4-BE49-F238E27FC236}">
                <a16:creationId xmlns:a16="http://schemas.microsoft.com/office/drawing/2014/main" id="{63DF390E-5305-49DB-A7CA-1DDA12F25930}"/>
              </a:ext>
            </a:extLst>
          </p:cNvPr>
          <p:cNvSpPr>
            <a:spLocks noGrp="1"/>
          </p:cNvSpPr>
          <p:nvPr>
            <p:ph idx="1"/>
          </p:nvPr>
        </p:nvSpPr>
        <p:spPr>
          <a:xfrm>
            <a:off x="470019" y="1490472"/>
            <a:ext cx="8561092" cy="4914972"/>
          </a:xfrm>
        </p:spPr>
        <p:txBody>
          <a:bodyPr>
            <a:noAutofit/>
          </a:bodyPr>
          <a:lstStyle/>
          <a:p>
            <a:pPr marL="0" indent="0">
              <a:buNone/>
            </a:pPr>
            <a:r>
              <a:rPr lang="en-US" sz="2400" dirty="0"/>
              <a:t>Basic purposes of CEQA (State CEQA Guidelines, Section 15002(a)):</a:t>
            </a:r>
          </a:p>
          <a:p>
            <a:pPr lvl="1"/>
            <a:r>
              <a:rPr lang="en-US" dirty="0"/>
              <a:t>Inform governmental decision makers and public about potential, significant environmental effects of proposed activities.</a:t>
            </a:r>
          </a:p>
          <a:p>
            <a:pPr lvl="1"/>
            <a:r>
              <a:rPr lang="en-US" dirty="0"/>
              <a:t>Identify ways that environmental damage can be avoided or significantly reduced.</a:t>
            </a:r>
          </a:p>
          <a:p>
            <a:pPr lvl="1"/>
            <a:r>
              <a:rPr lang="en-US" dirty="0"/>
              <a:t>Prevent significant, avoidable damage to environment by requiring changes in projects through the use of alternatives or mitigation measures when governmental agency finds changes to be feasible.</a:t>
            </a:r>
          </a:p>
          <a:p>
            <a:pPr lvl="1"/>
            <a:r>
              <a:rPr lang="en-US" dirty="0"/>
              <a:t>Disclose to public the reasons why a governmental agency approved the project in the manner the agency chose if significant environmental effects are involved.</a:t>
            </a:r>
          </a:p>
          <a:p>
            <a:endParaRPr lang="en-US" dirty="0"/>
          </a:p>
        </p:txBody>
      </p:sp>
    </p:spTree>
    <p:extLst>
      <p:ext uri="{BB962C8B-B14F-4D97-AF65-F5344CB8AC3E}">
        <p14:creationId xmlns:p14="http://schemas.microsoft.com/office/powerpoint/2010/main" val="1209036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0B6FED-5F20-48E0-8902-AEE2985CD61A}"/>
              </a:ext>
            </a:extLst>
          </p:cNvPr>
          <p:cNvSpPr>
            <a:spLocks noGrp="1"/>
          </p:cNvSpPr>
          <p:nvPr>
            <p:ph type="title"/>
          </p:nvPr>
        </p:nvSpPr>
        <p:spPr>
          <a:xfrm>
            <a:off x="470019" y="182880"/>
            <a:ext cx="8229600" cy="905256"/>
          </a:xfrm>
        </p:spPr>
        <p:txBody>
          <a:bodyPr/>
          <a:lstStyle/>
          <a:p>
            <a:r>
              <a:rPr lang="en-US" dirty="0"/>
              <a:t>EIR Process</a:t>
            </a:r>
          </a:p>
        </p:txBody>
      </p:sp>
      <p:grpSp>
        <p:nvGrpSpPr>
          <p:cNvPr id="6" name="Group 5" descr="Diagrams the EIR process:&#10;Notice of Preparation: February 2021.&#10;40-day Public Scoping.&#10;Draft EIR: Summer 2021.&#10;45-day Public Review.&#10;Final EIR: Winter 2021.&#10;Public Notice.&#10;Findings, NOD: Winter 2021">
            <a:extLst>
              <a:ext uri="{FF2B5EF4-FFF2-40B4-BE49-F238E27FC236}">
                <a16:creationId xmlns:a16="http://schemas.microsoft.com/office/drawing/2014/main" id="{1F46C374-C9B1-462B-9F64-BE1312162148}"/>
              </a:ext>
            </a:extLst>
          </p:cNvPr>
          <p:cNvGrpSpPr/>
          <p:nvPr/>
        </p:nvGrpSpPr>
        <p:grpSpPr>
          <a:xfrm>
            <a:off x="291141" y="1590136"/>
            <a:ext cx="8561717" cy="3855758"/>
            <a:chOff x="236493" y="1590136"/>
            <a:chExt cx="8561717" cy="3855758"/>
          </a:xfrm>
        </p:grpSpPr>
        <p:sp>
          <p:nvSpPr>
            <p:cNvPr id="46" name="Rounded Rectangle 45">
              <a:extLst>
                <a:ext uri="{C183D7F6-B498-43B3-948B-1728B52AA6E4}">
                  <adec:decorative xmlns:adec="http://schemas.microsoft.com/office/drawing/2017/decorative" val="1"/>
                </a:ext>
              </a:extLst>
            </p:cNvPr>
            <p:cNvSpPr/>
            <p:nvPr/>
          </p:nvSpPr>
          <p:spPr>
            <a:xfrm>
              <a:off x="3800325" y="1590136"/>
              <a:ext cx="1524000" cy="9144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ln w="18415" cmpd="sng">
                    <a:noFill/>
                    <a:prstDash val="solid"/>
                  </a:ln>
                  <a:solidFill>
                    <a:schemeClr val="tx1"/>
                  </a:solidFill>
                  <a:latin typeface="Calibri" pitchFamily="34" charset="0"/>
                  <a:cs typeface="Calibri" pitchFamily="34" charset="0"/>
                </a:rPr>
                <a:t>45-day</a:t>
              </a:r>
              <a:br>
                <a:rPr lang="en-US" dirty="0">
                  <a:ln w="18415" cmpd="sng">
                    <a:noFill/>
                    <a:prstDash val="solid"/>
                  </a:ln>
                  <a:solidFill>
                    <a:schemeClr val="tx1"/>
                  </a:solidFill>
                  <a:latin typeface="Calibri" pitchFamily="34" charset="0"/>
                  <a:cs typeface="Calibri" pitchFamily="34" charset="0"/>
                </a:rPr>
              </a:br>
              <a:r>
                <a:rPr lang="en-US" dirty="0">
                  <a:ln w="18415" cmpd="sng">
                    <a:noFill/>
                    <a:prstDash val="solid"/>
                  </a:ln>
                  <a:solidFill>
                    <a:schemeClr val="tx1"/>
                  </a:solidFill>
                  <a:latin typeface="Calibri" pitchFamily="34" charset="0"/>
                  <a:cs typeface="Calibri" pitchFamily="34" charset="0"/>
                </a:rPr>
                <a:t>Public Review</a:t>
              </a:r>
            </a:p>
          </p:txBody>
        </p:sp>
        <p:sp>
          <p:nvSpPr>
            <p:cNvPr id="48" name="Rounded Rectangle 47">
              <a:extLst>
                <a:ext uri="{C183D7F6-B498-43B3-948B-1728B52AA6E4}">
                  <adec:decorative xmlns:adec="http://schemas.microsoft.com/office/drawing/2017/decorative" val="1"/>
                </a:ext>
              </a:extLst>
            </p:cNvPr>
            <p:cNvSpPr/>
            <p:nvPr/>
          </p:nvSpPr>
          <p:spPr>
            <a:xfrm>
              <a:off x="2404599" y="3030160"/>
              <a:ext cx="2057400" cy="1003041"/>
            </a:xfrm>
            <a:prstGeom prst="roundRect">
              <a:avLst/>
            </a:prstGeom>
            <a:solidFill>
              <a:srgbClr val="117DA3"/>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eaLnBrk="1" hangingPunct="1">
                <a:defRPr/>
              </a:pPr>
              <a:r>
                <a:rPr lang="en-US" sz="1600" b="1" dirty="0">
                  <a:latin typeface="Calibri" pitchFamily="34" charset="0"/>
                  <a:cs typeface="Calibri" pitchFamily="34" charset="0"/>
                </a:rPr>
                <a:t>Draft EIR</a:t>
              </a:r>
            </a:p>
          </p:txBody>
        </p:sp>
        <p:sp>
          <p:nvSpPr>
            <p:cNvPr id="49" name="Rounded Rectangle 48">
              <a:extLst>
                <a:ext uri="{C183D7F6-B498-43B3-948B-1728B52AA6E4}">
                  <adec:decorative xmlns:adec="http://schemas.microsoft.com/office/drawing/2017/decorative" val="1"/>
                </a:ext>
              </a:extLst>
            </p:cNvPr>
            <p:cNvSpPr/>
            <p:nvPr/>
          </p:nvSpPr>
          <p:spPr>
            <a:xfrm>
              <a:off x="4569149" y="3030160"/>
              <a:ext cx="2057400" cy="990600"/>
            </a:xfrm>
            <a:prstGeom prst="roundRect">
              <a:avLst/>
            </a:prstGeom>
            <a:solidFill>
              <a:srgbClr val="117DA3"/>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eaLnBrk="1" hangingPunct="1">
                <a:defRPr/>
              </a:pPr>
              <a:r>
                <a:rPr lang="en-US" sz="1600" b="1" dirty="0">
                  <a:latin typeface="Calibri" pitchFamily="34" charset="0"/>
                  <a:cs typeface="Calibri" pitchFamily="34" charset="0"/>
                </a:rPr>
                <a:t>Final EIR</a:t>
              </a:r>
            </a:p>
          </p:txBody>
        </p:sp>
        <p:sp>
          <p:nvSpPr>
            <p:cNvPr id="50" name="Rounded Rectangle 49">
              <a:extLst>
                <a:ext uri="{C183D7F6-B498-43B3-948B-1728B52AA6E4}">
                  <adec:decorative xmlns:adec="http://schemas.microsoft.com/office/drawing/2017/decorative" val="1"/>
                </a:ext>
              </a:extLst>
            </p:cNvPr>
            <p:cNvSpPr/>
            <p:nvPr/>
          </p:nvSpPr>
          <p:spPr>
            <a:xfrm>
              <a:off x="1610433" y="4510178"/>
              <a:ext cx="1524000" cy="915837"/>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ln w="18415" cmpd="sng">
                    <a:noFill/>
                    <a:prstDash val="solid"/>
                  </a:ln>
                  <a:solidFill>
                    <a:schemeClr val="bg1"/>
                  </a:solidFill>
                  <a:latin typeface="Calibri" pitchFamily="34" charset="0"/>
                  <a:cs typeface="Calibri" pitchFamily="34" charset="0"/>
                </a:rPr>
                <a:t>30-day</a:t>
              </a:r>
            </a:p>
            <a:p>
              <a:pPr algn="ctr" eaLnBrk="1" hangingPunct="1">
                <a:defRPr/>
              </a:pPr>
              <a:r>
                <a:rPr lang="en-US" dirty="0">
                  <a:ln w="18415" cmpd="sng">
                    <a:noFill/>
                    <a:prstDash val="solid"/>
                  </a:ln>
                  <a:solidFill>
                    <a:schemeClr val="bg1"/>
                  </a:solidFill>
                  <a:latin typeface="Calibri" pitchFamily="34" charset="0"/>
                  <a:cs typeface="Calibri" pitchFamily="34" charset="0"/>
                </a:rPr>
                <a:t>Public Scoping</a:t>
              </a:r>
            </a:p>
          </p:txBody>
        </p:sp>
        <p:sp>
          <p:nvSpPr>
            <p:cNvPr id="51" name="Rounded Rectangle 50">
              <a:extLst>
                <a:ext uri="{C183D7F6-B498-43B3-948B-1728B52AA6E4}">
                  <adec:decorative xmlns:adec="http://schemas.microsoft.com/office/drawing/2017/decorative" val="1"/>
                </a:ext>
              </a:extLst>
            </p:cNvPr>
            <p:cNvSpPr/>
            <p:nvPr/>
          </p:nvSpPr>
          <p:spPr>
            <a:xfrm>
              <a:off x="5935592" y="4531494"/>
              <a:ext cx="1524000" cy="9144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ln w="18415" cmpd="sng">
                    <a:noFill/>
                    <a:prstDash val="solid"/>
                  </a:ln>
                  <a:solidFill>
                    <a:schemeClr val="tx1"/>
                  </a:solidFill>
                  <a:latin typeface="Calibri" pitchFamily="34" charset="0"/>
                  <a:cs typeface="Calibri" pitchFamily="34" charset="0"/>
                </a:rPr>
                <a:t>Public </a:t>
              </a:r>
            </a:p>
            <a:p>
              <a:pPr algn="ctr" eaLnBrk="1" hangingPunct="1">
                <a:defRPr/>
              </a:pPr>
              <a:r>
                <a:rPr lang="en-US" dirty="0">
                  <a:ln w="18415" cmpd="sng">
                    <a:noFill/>
                    <a:prstDash val="solid"/>
                  </a:ln>
                  <a:solidFill>
                    <a:schemeClr val="tx1"/>
                  </a:solidFill>
                  <a:latin typeface="Calibri" pitchFamily="34" charset="0"/>
                  <a:cs typeface="Calibri" pitchFamily="34" charset="0"/>
                </a:rPr>
                <a:t>Notice</a:t>
              </a:r>
            </a:p>
          </p:txBody>
        </p:sp>
        <p:cxnSp>
          <p:nvCxnSpPr>
            <p:cNvPr id="52" name="Straight Arrow Connector 51">
              <a:extLst>
                <a:ext uri="{C183D7F6-B498-43B3-948B-1728B52AA6E4}">
                  <adec:decorative xmlns:adec="http://schemas.microsoft.com/office/drawing/2017/decorative" val="1"/>
                </a:ext>
              </a:extLst>
            </p:cNvPr>
            <p:cNvCxnSpPr/>
            <p:nvPr/>
          </p:nvCxnSpPr>
          <p:spPr>
            <a:xfrm rot="16200000" flipH="1">
              <a:off x="1119163" y="4108792"/>
              <a:ext cx="457200" cy="419100"/>
            </a:xfrm>
            <a:prstGeom prst="straightConnector1">
              <a:avLst/>
            </a:prstGeom>
            <a:ln w="15875">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C183D7F6-B498-43B3-948B-1728B52AA6E4}">
                  <adec:decorative xmlns:adec="http://schemas.microsoft.com/office/drawing/2017/decorative" val="1"/>
                </a:ext>
              </a:extLst>
            </p:cNvPr>
            <p:cNvCxnSpPr>
              <a:cxnSpLocks/>
            </p:cNvCxnSpPr>
            <p:nvPr/>
          </p:nvCxnSpPr>
          <p:spPr>
            <a:xfrm flipV="1">
              <a:off x="3146065" y="4116619"/>
              <a:ext cx="276031" cy="391885"/>
            </a:xfrm>
            <a:prstGeom prst="straightConnector1">
              <a:avLst/>
            </a:prstGeom>
            <a:ln w="15875">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C183D7F6-B498-43B3-948B-1728B52AA6E4}">
                  <adec:decorative xmlns:adec="http://schemas.microsoft.com/office/drawing/2017/decorative" val="1"/>
                </a:ext>
              </a:extLst>
            </p:cNvPr>
            <p:cNvCxnSpPr/>
            <p:nvPr/>
          </p:nvCxnSpPr>
          <p:spPr>
            <a:xfrm rot="5400000" flipH="1" flipV="1">
              <a:off x="3503792" y="2598450"/>
              <a:ext cx="457200" cy="342900"/>
            </a:xfrm>
            <a:prstGeom prst="straightConnector1">
              <a:avLst/>
            </a:prstGeom>
            <a:ln w="15875" cap="flat">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C183D7F6-B498-43B3-948B-1728B52AA6E4}">
                  <adec:decorative xmlns:adec="http://schemas.microsoft.com/office/drawing/2017/decorative" val="1"/>
                </a:ext>
              </a:extLst>
            </p:cNvPr>
            <p:cNvCxnSpPr/>
            <p:nvPr/>
          </p:nvCxnSpPr>
          <p:spPr>
            <a:xfrm>
              <a:off x="5307244" y="2556294"/>
              <a:ext cx="333180" cy="425321"/>
            </a:xfrm>
            <a:prstGeom prst="straightConnector1">
              <a:avLst/>
            </a:prstGeom>
            <a:ln w="15875">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C183D7F6-B498-43B3-948B-1728B52AA6E4}">
                  <adec:decorative xmlns:adec="http://schemas.microsoft.com/office/drawing/2017/decorative" val="1"/>
                </a:ext>
              </a:extLst>
            </p:cNvPr>
            <p:cNvCxnSpPr/>
            <p:nvPr/>
          </p:nvCxnSpPr>
          <p:spPr>
            <a:xfrm rot="16200000" flipH="1">
              <a:off x="5480189" y="4097528"/>
              <a:ext cx="457200" cy="419100"/>
            </a:xfrm>
            <a:prstGeom prst="straightConnector1">
              <a:avLst/>
            </a:prstGeom>
            <a:ln w="15875">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C183D7F6-B498-43B3-948B-1728B52AA6E4}">
                  <adec:decorative xmlns:adec="http://schemas.microsoft.com/office/drawing/2017/decorative" val="1"/>
                </a:ext>
              </a:extLst>
            </p:cNvPr>
            <p:cNvCxnSpPr/>
            <p:nvPr/>
          </p:nvCxnSpPr>
          <p:spPr>
            <a:xfrm flipV="1">
              <a:off x="7501138" y="4077132"/>
              <a:ext cx="293720" cy="419099"/>
            </a:xfrm>
            <a:prstGeom prst="straightConnector1">
              <a:avLst/>
            </a:prstGeom>
            <a:ln w="15875">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69" name="Rounded Rectangle 68">
              <a:extLst>
                <a:ext uri="{C183D7F6-B498-43B3-948B-1728B52AA6E4}">
                  <adec:decorative xmlns:adec="http://schemas.microsoft.com/office/drawing/2017/decorative" val="1"/>
                </a:ext>
              </a:extLst>
            </p:cNvPr>
            <p:cNvSpPr/>
            <p:nvPr/>
          </p:nvSpPr>
          <p:spPr>
            <a:xfrm>
              <a:off x="236493" y="3035911"/>
              <a:ext cx="2057400" cy="1003041"/>
            </a:xfrm>
            <a:prstGeom prst="roundRect">
              <a:avLst/>
            </a:prstGeom>
            <a:solidFill>
              <a:srgbClr val="117DA3"/>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600" b="1" dirty="0">
                  <a:latin typeface="Calibri" pitchFamily="34" charset="0"/>
                  <a:cs typeface="Calibri" pitchFamily="34" charset="0"/>
                </a:rPr>
                <a:t>Notice of Preparation</a:t>
              </a:r>
            </a:p>
            <a:p>
              <a:pPr algn="ctr" eaLnBrk="1" hangingPunct="1">
                <a:defRPr/>
              </a:pPr>
              <a:r>
                <a:rPr lang="en-US" sz="1600" dirty="0">
                  <a:latin typeface="Calibri" pitchFamily="34" charset="0"/>
                  <a:cs typeface="Calibri" pitchFamily="34" charset="0"/>
                </a:rPr>
                <a:t>February 2023</a:t>
              </a:r>
            </a:p>
          </p:txBody>
        </p:sp>
        <p:sp>
          <p:nvSpPr>
            <p:cNvPr id="70" name="Rounded Rectangle 69">
              <a:extLst>
                <a:ext uri="{C183D7F6-B498-43B3-948B-1728B52AA6E4}">
                  <adec:decorative xmlns:adec="http://schemas.microsoft.com/office/drawing/2017/decorative" val="1"/>
                </a:ext>
              </a:extLst>
            </p:cNvPr>
            <p:cNvSpPr/>
            <p:nvPr/>
          </p:nvSpPr>
          <p:spPr>
            <a:xfrm>
              <a:off x="6740810" y="3018658"/>
              <a:ext cx="2057400" cy="1003041"/>
            </a:xfrm>
            <a:prstGeom prst="roundRect">
              <a:avLst/>
            </a:prstGeom>
            <a:solidFill>
              <a:srgbClr val="117DA3"/>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eaLnBrk="1" hangingPunct="1">
                <a:defRPr/>
              </a:pPr>
              <a:r>
                <a:rPr lang="en-US" sz="1600" b="1" dirty="0">
                  <a:latin typeface="Calibri" pitchFamily="34" charset="0"/>
                  <a:cs typeface="Calibri" pitchFamily="34" charset="0"/>
                </a:rPr>
                <a:t>Findings, NOD</a:t>
              </a:r>
            </a:p>
            <a:p>
              <a:pPr algn="ctr" eaLnBrk="1" hangingPunct="1">
                <a:defRPr/>
              </a:pPr>
              <a:r>
                <a:rPr lang="en-US" sz="1600" dirty="0">
                  <a:latin typeface="Calibri"/>
                  <a:ea typeface="Calibri"/>
                  <a:cs typeface="Calibri"/>
                </a:rPr>
                <a:t>June 2024</a:t>
              </a:r>
            </a:p>
          </p:txBody>
        </p:sp>
      </p:grpSp>
    </p:spTree>
    <p:extLst>
      <p:ext uri="{BB962C8B-B14F-4D97-AF65-F5344CB8AC3E}">
        <p14:creationId xmlns:p14="http://schemas.microsoft.com/office/powerpoint/2010/main" val="371211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C1D18-1773-4ACF-B707-D54DE3E6443E}"/>
              </a:ext>
            </a:extLst>
          </p:cNvPr>
          <p:cNvSpPr>
            <a:spLocks noGrp="1"/>
          </p:cNvSpPr>
          <p:nvPr>
            <p:ph type="title"/>
          </p:nvPr>
        </p:nvSpPr>
        <p:spPr>
          <a:xfrm>
            <a:off x="470019" y="182880"/>
            <a:ext cx="8229600" cy="905256"/>
          </a:xfrm>
        </p:spPr>
        <p:txBody>
          <a:bodyPr>
            <a:normAutofit/>
          </a:bodyPr>
          <a:lstStyle/>
          <a:p>
            <a:r>
              <a:rPr lang="en-US" dirty="0"/>
              <a:t>CEQA Resource Topics</a:t>
            </a:r>
          </a:p>
        </p:txBody>
      </p:sp>
      <p:sp>
        <p:nvSpPr>
          <p:cNvPr id="4" name="Content Placeholder 3">
            <a:extLst>
              <a:ext uri="{FF2B5EF4-FFF2-40B4-BE49-F238E27FC236}">
                <a16:creationId xmlns:a16="http://schemas.microsoft.com/office/drawing/2014/main" id="{5F3E7CD9-FC6C-4CD1-BB97-A3A0DAF59AE0}"/>
              </a:ext>
            </a:extLst>
          </p:cNvPr>
          <p:cNvSpPr>
            <a:spLocks noGrp="1"/>
          </p:cNvSpPr>
          <p:nvPr>
            <p:ph sz="half" idx="1"/>
          </p:nvPr>
        </p:nvSpPr>
        <p:spPr>
          <a:xfrm>
            <a:off x="470018" y="1487606"/>
            <a:ext cx="3992253" cy="4919472"/>
          </a:xfrm>
        </p:spPr>
        <p:txBody>
          <a:bodyPr>
            <a:normAutofit/>
          </a:bodyPr>
          <a:lstStyle/>
          <a:p>
            <a:r>
              <a:rPr lang="en-US" dirty="0"/>
              <a:t>Aesthetics</a:t>
            </a:r>
          </a:p>
          <a:p>
            <a:r>
              <a:rPr lang="en-US" dirty="0"/>
              <a:t>Agricultural resources</a:t>
            </a:r>
          </a:p>
          <a:p>
            <a:r>
              <a:rPr lang="en-US" dirty="0"/>
              <a:t>Air quality</a:t>
            </a:r>
          </a:p>
          <a:p>
            <a:r>
              <a:rPr lang="en-US" dirty="0"/>
              <a:t>Biological resources</a:t>
            </a:r>
          </a:p>
          <a:p>
            <a:r>
              <a:rPr lang="en-US" dirty="0"/>
              <a:t>Cultural resources</a:t>
            </a:r>
          </a:p>
          <a:p>
            <a:r>
              <a:rPr lang="en-US" dirty="0"/>
              <a:t>Energy</a:t>
            </a:r>
          </a:p>
          <a:p>
            <a:r>
              <a:rPr lang="en-US" dirty="0"/>
              <a:t>Geology and soils</a:t>
            </a:r>
          </a:p>
          <a:p>
            <a:r>
              <a:rPr lang="en-US" dirty="0"/>
              <a:t>Greenhouse gas emissions</a:t>
            </a:r>
          </a:p>
          <a:p>
            <a:r>
              <a:rPr lang="en-US" dirty="0"/>
              <a:t>Hazards and hazardous materials</a:t>
            </a:r>
          </a:p>
          <a:p>
            <a:r>
              <a:rPr lang="en-US" dirty="0"/>
              <a:t>Hydrology and water quality</a:t>
            </a:r>
          </a:p>
          <a:p>
            <a:endParaRPr lang="en-US" dirty="0"/>
          </a:p>
          <a:p>
            <a:endParaRPr lang="en-US" dirty="0"/>
          </a:p>
          <a:p>
            <a:endParaRPr lang="en-US" dirty="0"/>
          </a:p>
          <a:p>
            <a:endParaRPr lang="en-US" dirty="0"/>
          </a:p>
        </p:txBody>
      </p:sp>
      <p:sp>
        <p:nvSpPr>
          <p:cNvPr id="6" name="Content Placeholder 5">
            <a:extLst>
              <a:ext uri="{FF2B5EF4-FFF2-40B4-BE49-F238E27FC236}">
                <a16:creationId xmlns:a16="http://schemas.microsoft.com/office/drawing/2014/main" id="{DCFC8CDA-69D9-4F29-B79F-25A09ACC0BB4}"/>
              </a:ext>
            </a:extLst>
          </p:cNvPr>
          <p:cNvSpPr>
            <a:spLocks noGrp="1"/>
          </p:cNvSpPr>
          <p:nvPr>
            <p:ph sz="half" idx="2"/>
          </p:nvPr>
        </p:nvSpPr>
        <p:spPr>
          <a:xfrm>
            <a:off x="5010150" y="1487488"/>
            <a:ext cx="3689350" cy="4919662"/>
          </a:xfrm>
        </p:spPr>
        <p:txBody>
          <a:bodyPr>
            <a:normAutofit lnSpcReduction="10000"/>
          </a:bodyPr>
          <a:lstStyle/>
          <a:p>
            <a:r>
              <a:rPr lang="en-US" dirty="0"/>
              <a:t>Land use and planning</a:t>
            </a:r>
          </a:p>
          <a:p>
            <a:r>
              <a:rPr lang="en-US" dirty="0"/>
              <a:t>Mineral resources</a:t>
            </a:r>
          </a:p>
          <a:p>
            <a:r>
              <a:rPr lang="en-US" dirty="0"/>
              <a:t>Noise </a:t>
            </a:r>
          </a:p>
          <a:p>
            <a:r>
              <a:rPr lang="en-US" dirty="0"/>
              <a:t>Population and housing</a:t>
            </a:r>
          </a:p>
          <a:p>
            <a:r>
              <a:rPr lang="en-US" dirty="0"/>
              <a:t>Public services</a:t>
            </a:r>
          </a:p>
          <a:p>
            <a:r>
              <a:rPr lang="en-US" dirty="0"/>
              <a:t>Recreation</a:t>
            </a:r>
          </a:p>
          <a:p>
            <a:r>
              <a:rPr lang="en-US" dirty="0"/>
              <a:t>Transportation</a:t>
            </a:r>
          </a:p>
          <a:p>
            <a:r>
              <a:rPr lang="en-US" dirty="0"/>
              <a:t>Tribal cultural resources</a:t>
            </a:r>
          </a:p>
          <a:p>
            <a:r>
              <a:rPr lang="en-US" dirty="0"/>
              <a:t>Utilities and service systems</a:t>
            </a:r>
          </a:p>
          <a:p>
            <a:r>
              <a:rPr lang="en-US" dirty="0"/>
              <a:t>Wildfire</a:t>
            </a:r>
          </a:p>
          <a:p>
            <a:r>
              <a:rPr lang="en-US" dirty="0"/>
              <a:t>Cumulative impacts</a:t>
            </a:r>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63F0C4-BB95-40D3-896D-B6639EC3915F}"/>
              </a:ext>
            </a:extLst>
          </p:cNvPr>
          <p:cNvSpPr>
            <a:spLocks noGrp="1"/>
          </p:cNvSpPr>
          <p:nvPr>
            <p:ph sz="half" idx="1"/>
          </p:nvPr>
        </p:nvSpPr>
        <p:spPr>
          <a:xfrm>
            <a:off x="470018" y="1487606"/>
            <a:ext cx="8096466" cy="4919472"/>
          </a:xfrm>
        </p:spPr>
        <p:txBody>
          <a:bodyPr>
            <a:normAutofit/>
          </a:bodyPr>
          <a:lstStyle/>
          <a:p>
            <a:pPr>
              <a:spcBef>
                <a:spcPts val="1200"/>
              </a:spcBef>
              <a:spcAft>
                <a:spcPts val="1200"/>
              </a:spcAft>
            </a:pPr>
            <a:r>
              <a:rPr lang="en-US" sz="2800" dirty="0"/>
              <a:t>Wetland and Drainage Corridors​</a:t>
            </a:r>
          </a:p>
          <a:p>
            <a:pPr>
              <a:spcBef>
                <a:spcPts val="1200"/>
              </a:spcBef>
              <a:spcAft>
                <a:spcPts val="1200"/>
              </a:spcAft>
            </a:pPr>
            <a:r>
              <a:rPr lang="en-US" sz="2800" dirty="0"/>
              <a:t>Oak Woodland/ Sensitive Habitat​</a:t>
            </a:r>
          </a:p>
          <a:p>
            <a:pPr>
              <a:spcBef>
                <a:spcPts val="1200"/>
              </a:spcBef>
              <a:spcAft>
                <a:spcPts val="1200"/>
              </a:spcAft>
            </a:pPr>
            <a:r>
              <a:rPr lang="en-US" sz="2800" dirty="0"/>
              <a:t>Airport Land Use Compatibility Zone/ Noise</a:t>
            </a:r>
          </a:p>
          <a:p>
            <a:pPr>
              <a:spcBef>
                <a:spcPts val="1200"/>
              </a:spcBef>
              <a:spcAft>
                <a:spcPts val="1200"/>
              </a:spcAft>
            </a:pPr>
            <a:r>
              <a:rPr lang="en-US" sz="2800" dirty="0"/>
              <a:t>Sewer Capacity </a:t>
            </a:r>
          </a:p>
          <a:p>
            <a:pPr>
              <a:spcBef>
                <a:spcPts val="1200"/>
              </a:spcBef>
              <a:spcAft>
                <a:spcPts val="1200"/>
              </a:spcAft>
            </a:pPr>
            <a:r>
              <a:rPr lang="en-US" sz="2800" dirty="0"/>
              <a:t>Water Capacity </a:t>
            </a:r>
          </a:p>
        </p:txBody>
      </p:sp>
      <p:sp>
        <p:nvSpPr>
          <p:cNvPr id="4" name="Title 3">
            <a:extLst>
              <a:ext uri="{FF2B5EF4-FFF2-40B4-BE49-F238E27FC236}">
                <a16:creationId xmlns:a16="http://schemas.microsoft.com/office/drawing/2014/main" id="{A6FC67CF-B9E1-4845-9473-E48DAF8350DD}"/>
              </a:ext>
            </a:extLst>
          </p:cNvPr>
          <p:cNvSpPr>
            <a:spLocks noGrp="1"/>
          </p:cNvSpPr>
          <p:nvPr>
            <p:ph type="title"/>
          </p:nvPr>
        </p:nvSpPr>
        <p:spPr/>
        <p:txBody>
          <a:bodyPr/>
          <a:lstStyle/>
          <a:p>
            <a:r>
              <a:rPr lang="en-US" dirty="0"/>
              <a:t>Known Environmental Constraints</a:t>
            </a:r>
          </a:p>
        </p:txBody>
      </p:sp>
    </p:spTree>
    <p:extLst>
      <p:ext uri="{BB962C8B-B14F-4D97-AF65-F5344CB8AC3E}">
        <p14:creationId xmlns:p14="http://schemas.microsoft.com/office/powerpoint/2010/main" val="1346780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67283-0BA1-48E4-84FD-211F4C24CC8B}"/>
              </a:ext>
            </a:extLst>
          </p:cNvPr>
          <p:cNvSpPr>
            <a:spLocks noGrp="1"/>
          </p:cNvSpPr>
          <p:nvPr>
            <p:ph type="title"/>
          </p:nvPr>
        </p:nvSpPr>
        <p:spPr>
          <a:xfrm>
            <a:off x="470019" y="182880"/>
            <a:ext cx="8229600" cy="905256"/>
          </a:xfrm>
        </p:spPr>
        <p:txBody>
          <a:bodyPr/>
          <a:lstStyle/>
          <a:p>
            <a:r>
              <a:rPr lang="en-US" dirty="0"/>
              <a:t>Purpose of Scoping</a:t>
            </a:r>
          </a:p>
        </p:txBody>
      </p:sp>
      <p:sp>
        <p:nvSpPr>
          <p:cNvPr id="3" name="Content Placeholder 2">
            <a:extLst>
              <a:ext uri="{FF2B5EF4-FFF2-40B4-BE49-F238E27FC236}">
                <a16:creationId xmlns:a16="http://schemas.microsoft.com/office/drawing/2014/main" id="{5796E14B-C01E-4D46-9EB9-9AB5C40E19E5}"/>
              </a:ext>
            </a:extLst>
          </p:cNvPr>
          <p:cNvSpPr>
            <a:spLocks noGrp="1"/>
          </p:cNvSpPr>
          <p:nvPr>
            <p:ph idx="1"/>
          </p:nvPr>
        </p:nvSpPr>
        <p:spPr>
          <a:xfrm>
            <a:off x="470019" y="1490472"/>
            <a:ext cx="8229600" cy="4914972"/>
          </a:xfrm>
        </p:spPr>
        <p:txBody>
          <a:bodyPr/>
          <a:lstStyle/>
          <a:p>
            <a:pPr marL="324000" lvl="1" indent="0">
              <a:buNone/>
            </a:pPr>
            <a:r>
              <a:rPr lang="en-US" dirty="0"/>
              <a:t>To provide the public and agencies the opportunity to provide input on the scope and content of the environmental impact analysis.</a:t>
            </a:r>
          </a:p>
          <a:p>
            <a:pPr marL="324000" lvl="1" indent="0">
              <a:buNone/>
            </a:pPr>
            <a:r>
              <a:rPr lang="en-US" dirty="0"/>
              <a:t>Scoping comments can include information on:</a:t>
            </a:r>
          </a:p>
          <a:p>
            <a:pPr lvl="2">
              <a:buFont typeface="Wingdings 2" panose="05020102010507070707" pitchFamily="18" charset="2"/>
              <a:buChar char=""/>
            </a:pPr>
            <a:r>
              <a:rPr lang="en-US" dirty="0"/>
              <a:t>Potential environmental issues</a:t>
            </a:r>
          </a:p>
          <a:p>
            <a:pPr lvl="2">
              <a:buFont typeface="Wingdings 2" panose="05020102010507070707" pitchFamily="18" charset="2"/>
              <a:buChar char=""/>
            </a:pPr>
            <a:r>
              <a:rPr lang="en-US" dirty="0"/>
              <a:t>Potential mitigation measures</a:t>
            </a:r>
          </a:p>
          <a:p>
            <a:pPr lvl="2">
              <a:buFont typeface="Wingdings 2" panose="05020102010507070707" pitchFamily="18" charset="2"/>
              <a:buChar char=""/>
            </a:pPr>
            <a:r>
              <a:rPr lang="en-US" dirty="0"/>
              <a:t>Characteristics of the existing environment</a:t>
            </a:r>
          </a:p>
          <a:p>
            <a:pPr lvl="2">
              <a:buFont typeface="Wingdings 2" panose="05020102010507070707" pitchFamily="18" charset="2"/>
              <a:buChar char=""/>
            </a:pPr>
            <a:r>
              <a:rPr lang="en-US" dirty="0"/>
              <a:t>Resources that may be cumulatively affected</a:t>
            </a:r>
          </a:p>
          <a:p>
            <a:pPr lvl="2">
              <a:buFont typeface="Wingdings 2" panose="05020102010507070707" pitchFamily="18" charset="2"/>
              <a:buChar char=""/>
            </a:pPr>
            <a:r>
              <a:rPr lang="en-US" dirty="0"/>
              <a:t>Potential Alternatives</a:t>
            </a:r>
          </a:p>
        </p:txBody>
      </p:sp>
    </p:spTree>
    <p:extLst>
      <p:ext uri="{BB962C8B-B14F-4D97-AF65-F5344CB8AC3E}">
        <p14:creationId xmlns:p14="http://schemas.microsoft.com/office/powerpoint/2010/main" val="2351273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45E5A-6527-41BC-A0F7-6F41111A0987}"/>
              </a:ext>
            </a:extLst>
          </p:cNvPr>
          <p:cNvSpPr>
            <a:spLocks noGrp="1"/>
          </p:cNvSpPr>
          <p:nvPr>
            <p:ph type="title"/>
          </p:nvPr>
        </p:nvSpPr>
        <p:spPr>
          <a:xfrm>
            <a:off x="470019" y="182880"/>
            <a:ext cx="8229600" cy="905256"/>
          </a:xfrm>
        </p:spPr>
        <p:txBody>
          <a:bodyPr>
            <a:normAutofit/>
          </a:bodyPr>
          <a:lstStyle/>
          <a:p>
            <a:r>
              <a:rPr lang="en-US" dirty="0"/>
              <a:t>How to Comment</a:t>
            </a:r>
          </a:p>
        </p:txBody>
      </p:sp>
      <p:sp>
        <p:nvSpPr>
          <p:cNvPr id="3" name="Content Placeholder 2">
            <a:extLst>
              <a:ext uri="{FF2B5EF4-FFF2-40B4-BE49-F238E27FC236}">
                <a16:creationId xmlns:a16="http://schemas.microsoft.com/office/drawing/2014/main" id="{DCC61170-9311-4408-ABAD-13D3A995BCE7}"/>
              </a:ext>
            </a:extLst>
          </p:cNvPr>
          <p:cNvSpPr>
            <a:spLocks noGrp="1"/>
          </p:cNvSpPr>
          <p:nvPr>
            <p:ph idx="1"/>
          </p:nvPr>
        </p:nvSpPr>
        <p:spPr>
          <a:xfrm>
            <a:off x="470019" y="1490472"/>
            <a:ext cx="8229600" cy="4914972"/>
          </a:xfrm>
        </p:spPr>
        <p:txBody>
          <a:bodyPr>
            <a:normAutofit lnSpcReduction="10000"/>
          </a:bodyPr>
          <a:lstStyle/>
          <a:p>
            <a:pPr marL="0" indent="0">
              <a:buNone/>
            </a:pPr>
            <a:r>
              <a:rPr lang="en-US" sz="2400" dirty="0"/>
              <a:t>Submit oral comments tonight. </a:t>
            </a:r>
            <a:br>
              <a:rPr lang="en-US" sz="2400" dirty="0"/>
            </a:br>
            <a:endParaRPr lang="en-US" sz="2400" dirty="0"/>
          </a:p>
          <a:p>
            <a:pPr marL="0" indent="0">
              <a:spcAft>
                <a:spcPts val="1200"/>
              </a:spcAft>
              <a:buNone/>
            </a:pPr>
            <a:r>
              <a:rPr lang="en-US" sz="2400" dirty="0"/>
              <a:t>We encourage the public to submit written comments via mail or email. Send comments to:</a:t>
            </a:r>
          </a:p>
          <a:p>
            <a:pPr marL="630000" lvl="2" indent="0">
              <a:buNone/>
            </a:pPr>
            <a:r>
              <a:rPr lang="en-US" dirty="0"/>
              <a:t>Chuck Beatty, Planning Director</a:t>
            </a:r>
            <a:br>
              <a:rPr lang="en-US" dirty="0"/>
            </a:br>
            <a:r>
              <a:rPr lang="en-US" dirty="0"/>
              <a:t>Amador County</a:t>
            </a:r>
            <a:br>
              <a:rPr lang="en-US" dirty="0"/>
            </a:br>
            <a:r>
              <a:rPr lang="en-US" dirty="0"/>
              <a:t>Planning Department</a:t>
            </a:r>
            <a:br>
              <a:rPr lang="en-US" dirty="0"/>
            </a:br>
            <a:r>
              <a:rPr lang="en-US" dirty="0"/>
              <a:t>810 Court St.</a:t>
            </a:r>
          </a:p>
          <a:p>
            <a:pPr marL="630000" lvl="2" indent="0">
              <a:buNone/>
            </a:pPr>
            <a:r>
              <a:rPr lang="en-US" dirty="0"/>
              <a:t>Jackson, CA 95642</a:t>
            </a:r>
          </a:p>
          <a:p>
            <a:pPr marL="630000" lvl="2" indent="0">
              <a:buNone/>
            </a:pPr>
            <a:r>
              <a:rPr lang="en-US" dirty="0"/>
              <a:t>planning@amadorgov.org </a:t>
            </a:r>
          </a:p>
          <a:p>
            <a:pPr marL="0" indent="0">
              <a:spcBef>
                <a:spcPts val="1200"/>
              </a:spcBef>
              <a:buNone/>
            </a:pPr>
            <a:r>
              <a:rPr lang="en-US" sz="2400" dirty="0"/>
              <a:t>Comments accepted until </a:t>
            </a:r>
            <a:r>
              <a:rPr lang="en-US" sz="2400" b="1" dirty="0"/>
              <a:t>5:00 p.m</a:t>
            </a:r>
            <a:r>
              <a:rPr lang="en-US" sz="2400" dirty="0"/>
              <a:t>. on </a:t>
            </a:r>
          </a:p>
          <a:p>
            <a:pPr marL="0" indent="0">
              <a:spcBef>
                <a:spcPts val="1200"/>
              </a:spcBef>
              <a:buNone/>
            </a:pPr>
            <a:r>
              <a:rPr lang="en-US" sz="2400" b="1" dirty="0"/>
              <a:t>				Tuesday, February 28, 2023</a:t>
            </a:r>
            <a:r>
              <a:rPr lang="en-US" sz="2400" dirty="0"/>
              <a:t>.</a:t>
            </a:r>
          </a:p>
          <a:p>
            <a:endParaRPr lang="en-US" dirty="0"/>
          </a:p>
        </p:txBody>
      </p:sp>
    </p:spTree>
    <p:extLst>
      <p:ext uri="{BB962C8B-B14F-4D97-AF65-F5344CB8AC3E}">
        <p14:creationId xmlns:p14="http://schemas.microsoft.com/office/powerpoint/2010/main" val="1242884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5EFDFA-0E28-48FA-8204-5FF6C9757B17}"/>
              </a:ext>
            </a:extLst>
          </p:cNvPr>
          <p:cNvSpPr>
            <a:spLocks noGrp="1"/>
          </p:cNvSpPr>
          <p:nvPr>
            <p:ph type="title"/>
          </p:nvPr>
        </p:nvSpPr>
        <p:spPr/>
        <p:txBody>
          <a:bodyPr/>
          <a:lstStyle/>
          <a:p>
            <a:r>
              <a:rPr lang="en-US" dirty="0"/>
              <a:t>Introductions</a:t>
            </a:r>
          </a:p>
        </p:txBody>
      </p:sp>
      <p:sp>
        <p:nvSpPr>
          <p:cNvPr id="2" name="Content Placeholder 1">
            <a:extLst>
              <a:ext uri="{FF2B5EF4-FFF2-40B4-BE49-F238E27FC236}">
                <a16:creationId xmlns:a16="http://schemas.microsoft.com/office/drawing/2014/main" id="{DCF4D5ED-1A87-44F5-92DC-58EEA0739BF1}"/>
              </a:ext>
            </a:extLst>
          </p:cNvPr>
          <p:cNvSpPr>
            <a:spLocks noGrp="1"/>
          </p:cNvSpPr>
          <p:nvPr>
            <p:ph idx="1"/>
          </p:nvPr>
        </p:nvSpPr>
        <p:spPr/>
        <p:txBody>
          <a:bodyPr/>
          <a:lstStyle/>
          <a:p>
            <a:endParaRPr lang="en-US" dirty="0"/>
          </a:p>
          <a:p>
            <a:r>
              <a:rPr lang="en-US" sz="3200" b="1" dirty="0"/>
              <a:t>Chuck Beatty, AICP -</a:t>
            </a:r>
            <a:r>
              <a:rPr lang="en-US" sz="3200" dirty="0"/>
              <a:t> Planning Director</a:t>
            </a:r>
            <a:endParaRPr lang="en-US" sz="3200" b="1" dirty="0"/>
          </a:p>
          <a:p>
            <a:r>
              <a:rPr lang="en-US" sz="3200" b="1" dirty="0"/>
              <a:t>Kimberly Asbury -</a:t>
            </a:r>
            <a:r>
              <a:rPr lang="en-US" sz="3200" dirty="0"/>
              <a:t> Project Manager, Montrose Environmental</a:t>
            </a:r>
          </a:p>
          <a:p>
            <a:r>
              <a:rPr lang="en-US" sz="3200" b="1" dirty="0"/>
              <a:t>Kathy Pease, AICP - </a:t>
            </a:r>
            <a:r>
              <a:rPr lang="en-US" sz="3200" dirty="0"/>
              <a:t>Planning Consultant, </a:t>
            </a:r>
            <a:r>
              <a:rPr lang="en-US" sz="3200" dirty="0">
                <a:ea typeface="Calibri" panose="020F0502020204030204" pitchFamily="34" charset="0"/>
                <a:cs typeface="Times New Roman" panose="02020603050405020304" pitchFamily="18" charset="0"/>
              </a:rPr>
              <a:t>Management Advisory Services</a:t>
            </a:r>
          </a:p>
          <a:p>
            <a:endParaRPr lang="en-US" sz="2400" dirty="0"/>
          </a:p>
          <a:p>
            <a:pPr marL="0" indent="0">
              <a:buNone/>
            </a:pPr>
            <a:endParaRPr lang="en-US" sz="2400" dirty="0"/>
          </a:p>
        </p:txBody>
      </p:sp>
    </p:spTree>
    <p:extLst>
      <p:ext uri="{BB962C8B-B14F-4D97-AF65-F5344CB8AC3E}">
        <p14:creationId xmlns:p14="http://schemas.microsoft.com/office/powerpoint/2010/main" val="177886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1D08829-45C4-413B-ACF6-E822AC08A700}"/>
              </a:ext>
            </a:extLst>
          </p:cNvPr>
          <p:cNvSpPr>
            <a:spLocks noGrp="1"/>
          </p:cNvSpPr>
          <p:nvPr>
            <p:ph type="title"/>
          </p:nvPr>
        </p:nvSpPr>
        <p:spPr>
          <a:xfrm>
            <a:off x="470019" y="182880"/>
            <a:ext cx="8229600" cy="905256"/>
          </a:xfrm>
        </p:spPr>
        <p:txBody>
          <a:bodyPr>
            <a:normAutofit/>
          </a:bodyPr>
          <a:lstStyle/>
          <a:p>
            <a:r>
              <a:rPr lang="en-US" dirty="0"/>
              <a:t>Meeting Format- Hybrid</a:t>
            </a:r>
          </a:p>
        </p:txBody>
      </p:sp>
      <p:sp>
        <p:nvSpPr>
          <p:cNvPr id="3" name="Content Placeholder 2">
            <a:extLst>
              <a:ext uri="{FF2B5EF4-FFF2-40B4-BE49-F238E27FC236}">
                <a16:creationId xmlns:a16="http://schemas.microsoft.com/office/drawing/2014/main" id="{4A05A7FE-782B-40E1-9746-8C275F5EF3AA}"/>
              </a:ext>
            </a:extLst>
          </p:cNvPr>
          <p:cNvSpPr>
            <a:spLocks noGrp="1"/>
          </p:cNvSpPr>
          <p:nvPr>
            <p:ph idx="1"/>
          </p:nvPr>
        </p:nvSpPr>
        <p:spPr>
          <a:xfrm>
            <a:off x="470019" y="1490472"/>
            <a:ext cx="8229600" cy="4914972"/>
          </a:xfrm>
        </p:spPr>
        <p:txBody>
          <a:bodyPr>
            <a:normAutofit/>
          </a:bodyPr>
          <a:lstStyle/>
          <a:p>
            <a:r>
              <a:rPr lang="en-US" sz="2400" b="1" dirty="0"/>
              <a:t>This Zoom call is being recorded</a:t>
            </a:r>
          </a:p>
          <a:p>
            <a:r>
              <a:rPr lang="en-US" sz="2400" dirty="0"/>
              <a:t>Presentation slides are available on the project website</a:t>
            </a:r>
          </a:p>
          <a:p>
            <a:r>
              <a:rPr lang="en-US" sz="2400" dirty="0"/>
              <a:t>Virtual attendees are muted during the presentation:</a:t>
            </a:r>
          </a:p>
          <a:p>
            <a:pPr marL="1368000" lvl="4" indent="0">
              <a:buNone/>
            </a:pPr>
            <a:r>
              <a:rPr lang="en-US" dirty="0"/>
              <a:t>If an attendee would like to speak at the end of the presentation, the attendee should raise its hand </a:t>
            </a:r>
          </a:p>
          <a:p>
            <a:pPr marL="1368000" lvl="4" indent="0">
              <a:buNone/>
            </a:pPr>
            <a:r>
              <a:rPr lang="en-US" dirty="0"/>
              <a:t>To provide a written comment, please use the Q&amp;A button. </a:t>
            </a:r>
          </a:p>
          <a:p>
            <a:r>
              <a:rPr lang="en-US" sz="2400" dirty="0"/>
              <a:t>At the end of the presentation, attendees with raised hands will be called upon individually and unmuted so that they can speak.</a:t>
            </a:r>
          </a:p>
          <a:p>
            <a:endParaRPr lang="en-US" sz="2400" dirty="0"/>
          </a:p>
        </p:txBody>
      </p:sp>
      <p:pic>
        <p:nvPicPr>
          <p:cNvPr id="6" name="Picture 1">
            <a:extLst>
              <a:ext uri="{FF2B5EF4-FFF2-40B4-BE49-F238E27FC236}">
                <a16:creationId xmlns:a16="http://schemas.microsoft.com/office/drawing/2014/main" id="{27D7BDD8-F182-4FCE-ACCA-5D51B4F727E2}"/>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559" t="909" r="35633" b="-910"/>
          <a:stretch/>
        </p:blipFill>
        <p:spPr bwMode="auto">
          <a:xfrm>
            <a:off x="920309" y="2906970"/>
            <a:ext cx="789709" cy="57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a:extLst>
              <a:ext uri="{FF2B5EF4-FFF2-40B4-BE49-F238E27FC236}">
                <a16:creationId xmlns:a16="http://schemas.microsoft.com/office/drawing/2014/main" id="{78C1B10F-3C86-4B3D-91DB-D0B703572C0C}"/>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554" r="6893"/>
          <a:stretch/>
        </p:blipFill>
        <p:spPr bwMode="auto">
          <a:xfrm>
            <a:off x="1007264" y="3824815"/>
            <a:ext cx="615800" cy="57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4527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88BBA42-399A-45AC-B057-E3AA68F1F361}"/>
              </a:ext>
            </a:extLst>
          </p:cNvPr>
          <p:cNvSpPr>
            <a:spLocks noGrp="1"/>
          </p:cNvSpPr>
          <p:nvPr>
            <p:ph type="title"/>
          </p:nvPr>
        </p:nvSpPr>
        <p:spPr>
          <a:xfrm>
            <a:off x="470019" y="182880"/>
            <a:ext cx="8229600" cy="905256"/>
          </a:xfrm>
        </p:spPr>
        <p:txBody>
          <a:bodyPr>
            <a:normAutofit/>
          </a:bodyPr>
          <a:lstStyle/>
          <a:p>
            <a:r>
              <a:rPr lang="en-US" dirty="0"/>
              <a:t>Meeting Format- Hybrid</a:t>
            </a:r>
          </a:p>
        </p:txBody>
      </p:sp>
      <p:sp>
        <p:nvSpPr>
          <p:cNvPr id="7" name="Content Placeholder 6">
            <a:extLst>
              <a:ext uri="{FF2B5EF4-FFF2-40B4-BE49-F238E27FC236}">
                <a16:creationId xmlns:a16="http://schemas.microsoft.com/office/drawing/2014/main" id="{72A8B981-96EE-41E7-A32A-D017DD757BD9}"/>
              </a:ext>
            </a:extLst>
          </p:cNvPr>
          <p:cNvSpPr>
            <a:spLocks noGrp="1"/>
          </p:cNvSpPr>
          <p:nvPr>
            <p:ph idx="1"/>
          </p:nvPr>
        </p:nvSpPr>
        <p:spPr>
          <a:xfrm>
            <a:off x="470019" y="1490472"/>
            <a:ext cx="8229600" cy="4914972"/>
          </a:xfrm>
        </p:spPr>
        <p:txBody>
          <a:bodyPr>
            <a:normAutofit/>
          </a:bodyPr>
          <a:lstStyle/>
          <a:p>
            <a:pPr marL="0" indent="0">
              <a:buNone/>
            </a:pPr>
            <a:r>
              <a:rPr lang="en-US" sz="2400" dirty="0"/>
              <a:t>Zoom features are located along the black tool bar at the bottom of your screen:</a:t>
            </a:r>
          </a:p>
          <a:p>
            <a:pPr lvl="1"/>
            <a:r>
              <a:rPr lang="en-US" dirty="0"/>
              <a:t>Chat – This feature is disabled.</a:t>
            </a:r>
          </a:p>
          <a:p>
            <a:pPr lvl="1"/>
            <a:r>
              <a:rPr lang="en-US" dirty="0"/>
              <a:t>Raise Hand – Click this to indicate that you would like to provide a verbal comment.</a:t>
            </a:r>
          </a:p>
          <a:p>
            <a:pPr lvl="1"/>
            <a:r>
              <a:rPr lang="en-US" dirty="0"/>
              <a:t>Q&amp;A – Click this to make a written comment.</a:t>
            </a:r>
          </a:p>
        </p:txBody>
      </p:sp>
      <p:pic>
        <p:nvPicPr>
          <p:cNvPr id="4" name="Picture 1">
            <a:extLst>
              <a:ext uri="{FF2B5EF4-FFF2-40B4-BE49-F238E27FC236}">
                <a16:creationId xmlns:a16="http://schemas.microsoft.com/office/drawing/2014/main" id="{B4611D85-5B0D-4041-A261-D2013B4281C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513" y="4569442"/>
            <a:ext cx="4337239" cy="94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4228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A83642-3DDE-4D59-9A35-6350D23F0636}"/>
              </a:ext>
            </a:extLst>
          </p:cNvPr>
          <p:cNvSpPr>
            <a:spLocks noGrp="1"/>
          </p:cNvSpPr>
          <p:nvPr>
            <p:ph type="title"/>
          </p:nvPr>
        </p:nvSpPr>
        <p:spPr>
          <a:xfrm>
            <a:off x="470019" y="182880"/>
            <a:ext cx="8229600" cy="905256"/>
          </a:xfrm>
        </p:spPr>
        <p:txBody>
          <a:bodyPr>
            <a:normAutofit/>
          </a:bodyPr>
          <a:lstStyle/>
          <a:p>
            <a:r>
              <a:rPr lang="en-US" dirty="0"/>
              <a:t>Meeting Agenda</a:t>
            </a:r>
          </a:p>
        </p:txBody>
      </p:sp>
      <p:sp>
        <p:nvSpPr>
          <p:cNvPr id="7" name="Content Placeholder 6">
            <a:extLst>
              <a:ext uri="{FF2B5EF4-FFF2-40B4-BE49-F238E27FC236}">
                <a16:creationId xmlns:a16="http://schemas.microsoft.com/office/drawing/2014/main" id="{65E3EC23-6778-4ABF-A719-021EF6C383AC}"/>
              </a:ext>
            </a:extLst>
          </p:cNvPr>
          <p:cNvSpPr>
            <a:spLocks noGrp="1"/>
          </p:cNvSpPr>
          <p:nvPr>
            <p:ph idx="1"/>
          </p:nvPr>
        </p:nvSpPr>
        <p:spPr>
          <a:xfrm>
            <a:off x="470019" y="1473958"/>
            <a:ext cx="8229600" cy="4926842"/>
          </a:xfrm>
        </p:spPr>
        <p:txBody>
          <a:bodyPr anchor="t" anchorCtr="0">
            <a:normAutofit/>
          </a:bodyPr>
          <a:lstStyle/>
          <a:p>
            <a:r>
              <a:rPr lang="en-US" sz="3200" dirty="0"/>
              <a:t>Meeting purpose and protocol</a:t>
            </a:r>
          </a:p>
          <a:p>
            <a:r>
              <a:rPr lang="en-US" sz="3200" dirty="0"/>
              <a:t>Specific Plan overview</a:t>
            </a:r>
          </a:p>
          <a:p>
            <a:r>
              <a:rPr lang="en-US" sz="3200" dirty="0"/>
              <a:t>Overview of the California Environmental Quality Act (CEQA)</a:t>
            </a:r>
          </a:p>
          <a:p>
            <a:r>
              <a:rPr lang="en-US" sz="3200" dirty="0"/>
              <a:t>Receipt of public comment</a:t>
            </a:r>
          </a:p>
        </p:txBody>
      </p:sp>
    </p:spTree>
    <p:extLst>
      <p:ext uri="{BB962C8B-B14F-4D97-AF65-F5344CB8AC3E}">
        <p14:creationId xmlns:p14="http://schemas.microsoft.com/office/powerpoint/2010/main" val="4222880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8155-AF4B-4920-91BE-F16FEE96572A}"/>
              </a:ext>
            </a:extLst>
          </p:cNvPr>
          <p:cNvSpPr>
            <a:spLocks noGrp="1"/>
          </p:cNvSpPr>
          <p:nvPr>
            <p:ph type="title"/>
          </p:nvPr>
        </p:nvSpPr>
        <p:spPr>
          <a:xfrm>
            <a:off x="470019" y="182880"/>
            <a:ext cx="8229600" cy="905256"/>
          </a:xfrm>
        </p:spPr>
        <p:txBody>
          <a:bodyPr>
            <a:normAutofit/>
          </a:bodyPr>
          <a:lstStyle/>
          <a:p>
            <a:r>
              <a:rPr lang="en-US" dirty="0"/>
              <a:t>Meeting Purpose</a:t>
            </a:r>
          </a:p>
        </p:txBody>
      </p:sp>
      <p:sp>
        <p:nvSpPr>
          <p:cNvPr id="3" name="Content Placeholder 2">
            <a:extLst>
              <a:ext uri="{FF2B5EF4-FFF2-40B4-BE49-F238E27FC236}">
                <a16:creationId xmlns:a16="http://schemas.microsoft.com/office/drawing/2014/main" id="{D1415768-A395-4B3D-B3ED-B13500FF8503}"/>
              </a:ext>
            </a:extLst>
          </p:cNvPr>
          <p:cNvSpPr>
            <a:spLocks noGrp="1"/>
          </p:cNvSpPr>
          <p:nvPr>
            <p:ph idx="1"/>
          </p:nvPr>
        </p:nvSpPr>
        <p:spPr>
          <a:xfrm>
            <a:off x="470019" y="1490472"/>
            <a:ext cx="8229600" cy="4914972"/>
          </a:xfrm>
        </p:spPr>
        <p:txBody>
          <a:bodyPr>
            <a:normAutofit/>
          </a:bodyPr>
          <a:lstStyle/>
          <a:p>
            <a:r>
              <a:rPr lang="en-US" dirty="0"/>
              <a:t>CEQA Scoping: To allow the public and agencies to provide input on the scope and content of the project’s environmental impact analysis.</a:t>
            </a:r>
          </a:p>
          <a:p>
            <a:r>
              <a:rPr lang="en-US" dirty="0"/>
              <a:t>Scoping comments inform the scope and nature of the CEQA environmental analysis.</a:t>
            </a:r>
          </a:p>
        </p:txBody>
      </p:sp>
    </p:spTree>
    <p:extLst>
      <p:ext uri="{BB962C8B-B14F-4D97-AF65-F5344CB8AC3E}">
        <p14:creationId xmlns:p14="http://schemas.microsoft.com/office/powerpoint/2010/main" val="2390915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754DD-DCE4-42CD-8E33-47ADD3A6168D}"/>
              </a:ext>
            </a:extLst>
          </p:cNvPr>
          <p:cNvSpPr>
            <a:spLocks noGrp="1"/>
          </p:cNvSpPr>
          <p:nvPr>
            <p:ph type="title"/>
          </p:nvPr>
        </p:nvSpPr>
        <p:spPr>
          <a:xfrm>
            <a:off x="470019" y="182880"/>
            <a:ext cx="8229600" cy="905256"/>
          </a:xfrm>
        </p:spPr>
        <p:txBody>
          <a:bodyPr>
            <a:normAutofit/>
          </a:bodyPr>
          <a:lstStyle/>
          <a:p>
            <a:r>
              <a:rPr lang="en-US" dirty="0"/>
              <a:t>Meeting Protocol</a:t>
            </a:r>
          </a:p>
        </p:txBody>
      </p:sp>
      <p:sp>
        <p:nvSpPr>
          <p:cNvPr id="3" name="Content Placeholder 2">
            <a:extLst>
              <a:ext uri="{FF2B5EF4-FFF2-40B4-BE49-F238E27FC236}">
                <a16:creationId xmlns:a16="http://schemas.microsoft.com/office/drawing/2014/main" id="{867B9EC9-DD30-4363-92FD-BAA8F5C50BC2}"/>
              </a:ext>
            </a:extLst>
          </p:cNvPr>
          <p:cNvSpPr>
            <a:spLocks noGrp="1"/>
          </p:cNvSpPr>
          <p:nvPr>
            <p:ph idx="1"/>
          </p:nvPr>
        </p:nvSpPr>
        <p:spPr>
          <a:xfrm>
            <a:off x="470019" y="1490472"/>
            <a:ext cx="8229600" cy="4914972"/>
          </a:xfrm>
        </p:spPr>
        <p:txBody>
          <a:bodyPr>
            <a:normAutofit/>
          </a:bodyPr>
          <a:lstStyle/>
          <a:p>
            <a:pPr lvl="1"/>
            <a:r>
              <a:rPr lang="en-US" sz="3600" dirty="0"/>
              <a:t>Make clear and succinct comments so that we can effectively capture the comment in notes.</a:t>
            </a:r>
          </a:p>
          <a:p>
            <a:pPr lvl="1"/>
            <a:r>
              <a:rPr lang="en-US" sz="3600" dirty="0"/>
              <a:t>Be respectful of others and differing points of view.</a:t>
            </a:r>
          </a:p>
        </p:txBody>
      </p:sp>
    </p:spTree>
    <p:extLst>
      <p:ext uri="{BB962C8B-B14F-4D97-AF65-F5344CB8AC3E}">
        <p14:creationId xmlns:p14="http://schemas.microsoft.com/office/powerpoint/2010/main" val="4290431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1681A-31D5-463D-BBFC-1EFE3158EFDA}"/>
              </a:ext>
            </a:extLst>
          </p:cNvPr>
          <p:cNvSpPr>
            <a:spLocks noGrp="1"/>
          </p:cNvSpPr>
          <p:nvPr>
            <p:ph type="title"/>
          </p:nvPr>
        </p:nvSpPr>
        <p:spPr>
          <a:xfrm>
            <a:off x="470019" y="182880"/>
            <a:ext cx="8229600" cy="905256"/>
          </a:xfrm>
        </p:spPr>
        <p:txBody>
          <a:bodyPr/>
          <a:lstStyle/>
          <a:p>
            <a:r>
              <a:rPr lang="en-US" dirty="0"/>
              <a:t>Project Location</a:t>
            </a:r>
          </a:p>
        </p:txBody>
      </p:sp>
      <p:pic>
        <p:nvPicPr>
          <p:cNvPr id="7" name="Picture 6">
            <a:extLst>
              <a:ext uri="{FF2B5EF4-FFF2-40B4-BE49-F238E27FC236}">
                <a16:creationId xmlns:a16="http://schemas.microsoft.com/office/drawing/2014/main" id="{EE9ECF1B-00DD-43E6-BD09-8D5436B0C76F}"/>
              </a:ext>
            </a:extLst>
          </p:cNvPr>
          <p:cNvPicPr>
            <a:picLocks noChangeAspect="1"/>
          </p:cNvPicPr>
          <p:nvPr/>
        </p:nvPicPr>
        <p:blipFill>
          <a:blip r:embed="rId3"/>
          <a:stretch>
            <a:fillRect/>
          </a:stretch>
        </p:blipFill>
        <p:spPr>
          <a:xfrm>
            <a:off x="553791" y="1674312"/>
            <a:ext cx="8036417" cy="4546060"/>
          </a:xfrm>
          <a:prstGeom prst="rect">
            <a:avLst/>
          </a:prstGeom>
        </p:spPr>
      </p:pic>
    </p:spTree>
    <p:extLst>
      <p:ext uri="{BB962C8B-B14F-4D97-AF65-F5344CB8AC3E}">
        <p14:creationId xmlns:p14="http://schemas.microsoft.com/office/powerpoint/2010/main" val="4054921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08AB6-9A98-4AE7-8BD4-33FBD7FE1965}"/>
              </a:ext>
            </a:extLst>
          </p:cNvPr>
          <p:cNvSpPr>
            <a:spLocks noGrp="1"/>
          </p:cNvSpPr>
          <p:nvPr>
            <p:ph type="title"/>
          </p:nvPr>
        </p:nvSpPr>
        <p:spPr/>
        <p:txBody>
          <a:bodyPr/>
          <a:lstStyle/>
          <a:p>
            <a:r>
              <a:rPr lang="en-US" dirty="0"/>
              <a:t>Current Land Use Designations</a:t>
            </a:r>
          </a:p>
        </p:txBody>
      </p:sp>
      <p:sp>
        <p:nvSpPr>
          <p:cNvPr id="4" name="Content Placeholder 3">
            <a:extLst>
              <a:ext uri="{FF2B5EF4-FFF2-40B4-BE49-F238E27FC236}">
                <a16:creationId xmlns:a16="http://schemas.microsoft.com/office/drawing/2014/main" id="{6646F7ED-E591-4191-87D1-75CC6AB1278B}"/>
              </a:ext>
            </a:extLst>
          </p:cNvPr>
          <p:cNvSpPr>
            <a:spLocks noGrp="1"/>
          </p:cNvSpPr>
          <p:nvPr>
            <p:ph sz="half" idx="1"/>
          </p:nvPr>
        </p:nvSpPr>
        <p:spPr>
          <a:xfrm>
            <a:off x="184934" y="1487606"/>
            <a:ext cx="4495350" cy="4919472"/>
          </a:xfrm>
        </p:spPr>
        <p:txBody>
          <a:bodyPr>
            <a:normAutofit/>
          </a:bodyPr>
          <a:lstStyle/>
          <a:p>
            <a:pPr lvl="1">
              <a:spcBef>
                <a:spcPts val="1200"/>
              </a:spcBef>
              <a:spcAft>
                <a:spcPts val="1200"/>
              </a:spcAft>
            </a:pPr>
            <a:r>
              <a:rPr lang="en-US" dirty="0"/>
              <a:t>Martell Regional Service Center</a:t>
            </a:r>
          </a:p>
          <a:p>
            <a:pPr lvl="1">
              <a:spcBef>
                <a:spcPts val="1200"/>
              </a:spcBef>
              <a:spcAft>
                <a:spcPts val="1200"/>
              </a:spcAft>
            </a:pPr>
            <a:r>
              <a:rPr lang="en-US" dirty="0"/>
              <a:t>Zoned: Residential and Commercial</a:t>
            </a:r>
          </a:p>
          <a:p>
            <a:pPr lvl="1">
              <a:spcBef>
                <a:spcPts val="1200"/>
              </a:spcBef>
              <a:spcAft>
                <a:spcPts val="1200"/>
              </a:spcAft>
            </a:pPr>
            <a:r>
              <a:rPr lang="en-US" dirty="0"/>
              <a:t>Largest potential area for high density housing and commercial uses. </a:t>
            </a:r>
          </a:p>
          <a:p>
            <a:pPr lvl="1"/>
            <a:endParaRPr lang="en-US" dirty="0"/>
          </a:p>
        </p:txBody>
      </p:sp>
      <p:pic>
        <p:nvPicPr>
          <p:cNvPr id="5" name="Picture 4" descr="Map&#10;&#10;Description automatically generated">
            <a:extLst>
              <a:ext uri="{FF2B5EF4-FFF2-40B4-BE49-F238E27FC236}">
                <a16:creationId xmlns:a16="http://schemas.microsoft.com/office/drawing/2014/main" id="{DE148935-49FF-413D-997D-191D2A92263C}"/>
              </a:ext>
            </a:extLst>
          </p:cNvPr>
          <p:cNvPicPr>
            <a:picLocks noChangeAspect="1"/>
          </p:cNvPicPr>
          <p:nvPr/>
        </p:nvPicPr>
        <p:blipFill rotWithShape="1">
          <a:blip r:embed="rId3"/>
          <a:srcRect l="11981" t="5741" r="8948" b="18332"/>
          <a:stretch/>
        </p:blipFill>
        <p:spPr>
          <a:xfrm>
            <a:off x="4680284" y="1344508"/>
            <a:ext cx="4367464" cy="5426244"/>
          </a:xfrm>
          <a:prstGeom prst="rect">
            <a:avLst/>
          </a:prstGeom>
        </p:spPr>
      </p:pic>
    </p:spTree>
    <p:extLst>
      <p:ext uri="{BB962C8B-B14F-4D97-AF65-F5344CB8AC3E}">
        <p14:creationId xmlns:p14="http://schemas.microsoft.com/office/powerpoint/2010/main" val="1955698947"/>
      </p:ext>
    </p:extLst>
  </p:cSld>
  <p:clrMapOvr>
    <a:masterClrMapping/>
  </p:clrMapOvr>
</p:sld>
</file>

<file path=ppt/theme/theme1.xml><?xml version="1.0" encoding="utf-8"?>
<a:theme xmlns:a="http://schemas.openxmlformats.org/drawingml/2006/main" name="1_DividendVTI">
  <a:themeElements>
    <a:clrScheme name="Horizon">
      <a:dk1>
        <a:srgbClr val="000000"/>
      </a:dk1>
      <a:lt1>
        <a:sysClr val="window" lastClr="FFFFFF"/>
      </a:lt1>
      <a:dk2>
        <a:srgbClr val="252222"/>
      </a:dk2>
      <a:lt2>
        <a:srgbClr val="E3D9D5"/>
      </a:lt2>
      <a:accent1>
        <a:srgbClr val="2CB6E9"/>
      </a:accent1>
      <a:accent2>
        <a:srgbClr val="1C498C"/>
      </a:accent2>
      <a:accent3>
        <a:srgbClr val="52BA8B"/>
      </a:accent3>
      <a:accent4>
        <a:srgbClr val="97C04B"/>
      </a:accent4>
      <a:accent5>
        <a:srgbClr val="724FD3"/>
      </a:accent5>
      <a:accent6>
        <a:srgbClr val="C00000"/>
      </a:accent6>
      <a:hlink>
        <a:srgbClr val="E17305"/>
      </a:hlink>
      <a:folHlink>
        <a:srgbClr val="FFC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ADA Template.potx" id="{927FC200-C86D-4906-B093-7D93E95D46EA}" vid="{D3AB0A2F-655B-4F32-A2DB-C9F029DB4D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5255AC-12AC-4323-AA35-9BAC798B66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BD2D995-20F0-4C14-BF62-1248AB4B484D}">
  <ds:schemaRefs>
    <ds:schemaRef ds:uri="http://purl.org/dc/dcmitype/"/>
    <ds:schemaRef ds:uri="http://purl.org/dc/elements/1.1/"/>
    <ds:schemaRef ds:uri="http://schemas.microsoft.com/office/infopath/2007/PartnerControls"/>
    <ds:schemaRef ds:uri="http://purl.org/dc/terms/"/>
    <ds:schemaRef ds:uri="http://schemas.microsoft.com/office/2006/metadata/properties"/>
    <ds:schemaRef ds:uri="http://schemas.microsoft.com/office/2006/documentManagement/types"/>
    <ds:schemaRef ds:uri="http://www.w3.org/XML/1998/namespace"/>
    <ds:schemaRef ds:uri="http://schemas.openxmlformats.org/package/2006/metadata/core-properties"/>
    <ds:schemaRef ds:uri="16c05727-aa75-4e4a-9b5f-8a80a1165891"/>
    <ds:schemaRef ds:uri="71af3243-3dd4-4a8d-8c0d-dd76da1f02a5"/>
  </ds:schemaRefs>
</ds:datastoreItem>
</file>

<file path=customXml/itemProps3.xml><?xml version="1.0" encoding="utf-8"?>
<ds:datastoreItem xmlns:ds="http://schemas.openxmlformats.org/officeDocument/2006/customXml" ds:itemID="{BB3242A4-1E6A-4E02-809C-4A24066EC0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3271</TotalTime>
  <Words>1063</Words>
  <Application>Microsoft Office PowerPoint</Application>
  <PresentationFormat>On-screen Show (4:3)</PresentationFormat>
  <Paragraphs>161</Paragraphs>
  <Slides>18</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Times New Roman</vt:lpstr>
      <vt:lpstr>Wingdings</vt:lpstr>
      <vt:lpstr>Wingdings 2</vt:lpstr>
      <vt:lpstr>1_DividendVTI</vt:lpstr>
      <vt:lpstr>Wicklow Way Specific Plan</vt:lpstr>
      <vt:lpstr>Introductions</vt:lpstr>
      <vt:lpstr>Meeting Format- Hybrid</vt:lpstr>
      <vt:lpstr>Meeting Format- Hybrid</vt:lpstr>
      <vt:lpstr>Meeting Agenda</vt:lpstr>
      <vt:lpstr>Meeting Purpose</vt:lpstr>
      <vt:lpstr>Meeting Protocol</vt:lpstr>
      <vt:lpstr>Project Location</vt:lpstr>
      <vt:lpstr>Current Land Use Designations</vt:lpstr>
      <vt:lpstr>Proposed Land Uses</vt:lpstr>
      <vt:lpstr>Specific Plan Components</vt:lpstr>
      <vt:lpstr>SB 2 and Local Early Agency Planning Grants</vt:lpstr>
      <vt:lpstr>CEQA Overview</vt:lpstr>
      <vt:lpstr>EIR Process</vt:lpstr>
      <vt:lpstr>CEQA Resource Topics</vt:lpstr>
      <vt:lpstr>Known Environmental Constraints</vt:lpstr>
      <vt:lpstr>Purpose of Scoping</vt:lpstr>
      <vt:lpstr>How to Comment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CDFA Turlock North Valley Laboratory Replacement Project</dc:title>
  <dc:creator>Lorrie Jo Williams</dc:creator>
  <cp:lastModifiedBy>Kimberly Asbury</cp:lastModifiedBy>
  <cp:revision>92</cp:revision>
  <dcterms:created xsi:type="dcterms:W3CDTF">2021-02-16T17:16:14Z</dcterms:created>
  <dcterms:modified xsi:type="dcterms:W3CDTF">2023-02-15T02:30:09Z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