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399" r:id="rId3"/>
    <p:sldId id="496" r:id="rId4"/>
    <p:sldId id="497" r:id="rId5"/>
    <p:sldId id="1235" r:id="rId6"/>
    <p:sldId id="1236" r:id="rId7"/>
    <p:sldId id="1233" r:id="rId8"/>
    <p:sldId id="1237" r:id="rId9"/>
    <p:sldId id="1238" r:id="rId10"/>
    <p:sldId id="1239" r:id="rId11"/>
    <p:sldId id="1240" r:id="rId12"/>
    <p:sldId id="1241" r:id="rId13"/>
    <p:sldId id="2147471057" r:id="rId14"/>
    <p:sldId id="2147471058" r:id="rId15"/>
    <p:sldId id="2147471059" r:id="rId16"/>
    <p:sldId id="2147471062" r:id="rId17"/>
    <p:sldId id="2147471063" r:id="rId18"/>
    <p:sldId id="2147471061" r:id="rId19"/>
    <p:sldId id="401"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28B"/>
    <a:srgbClr val="E94C6A"/>
    <a:srgbClr val="8B46A2"/>
    <a:srgbClr val="4395D1"/>
    <a:srgbClr val="3333FF"/>
    <a:srgbClr val="FFFF00"/>
    <a:srgbClr val="2E3543"/>
    <a:srgbClr val="000000"/>
    <a:srgbClr val="DDDDDD"/>
    <a:srgbClr val="2543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83898" autoAdjust="0"/>
  </p:normalViewPr>
  <p:slideViewPr>
    <p:cSldViewPr snapToGrid="0">
      <p:cViewPr varScale="1">
        <p:scale>
          <a:sx n="77" d="100"/>
          <a:sy n="77" d="100"/>
        </p:scale>
        <p:origin x="1482" y="114"/>
      </p:cViewPr>
      <p:guideLst/>
    </p:cSldViewPr>
  </p:slideViewPr>
  <p:notesTextViewPr>
    <p:cViewPr>
      <p:scale>
        <a:sx n="100" d="100"/>
        <a:sy n="100" d="100"/>
      </p:scale>
      <p:origin x="0" y="0"/>
    </p:cViewPr>
  </p:notesTextViewPr>
  <p:sorterViewPr>
    <p:cViewPr varScale="1">
      <p:scale>
        <a:sx n="1" d="1"/>
        <a:sy n="1" d="1"/>
      </p:scale>
      <p:origin x="0" y="-147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Sheet1!$E$48</c:f>
              <c:strCache>
                <c:ptCount val="1"/>
                <c:pt idx="0">
                  <c:v> Actual Claim Value </c:v>
                </c:pt>
              </c:strCache>
            </c:strRef>
          </c:tx>
          <c:spPr>
            <a:solidFill>
              <a:schemeClr val="accent1"/>
            </a:solidFill>
            <a:ln>
              <a:noFill/>
            </a:ln>
            <a:effectLst/>
          </c:spPr>
          <c:invertIfNegative val="0"/>
          <c:cat>
            <c:strRef>
              <c:f>Sheet1!$D$49:$D$58</c:f>
              <c:strCache>
                <c:ptCount val="10"/>
                <c:pt idx="0">
                  <c:v>2014-2015</c:v>
                </c:pt>
                <c:pt idx="1">
                  <c:v>2015-2016</c:v>
                </c:pt>
                <c:pt idx="2">
                  <c:v>2016-2017</c:v>
                </c:pt>
                <c:pt idx="3">
                  <c:v>2017-2018</c:v>
                </c:pt>
                <c:pt idx="4">
                  <c:v>2018-2019</c:v>
                </c:pt>
                <c:pt idx="5">
                  <c:v>2019-2020</c:v>
                </c:pt>
                <c:pt idx="6">
                  <c:v>2020-2021</c:v>
                </c:pt>
                <c:pt idx="7">
                  <c:v>2021-2022</c:v>
                </c:pt>
                <c:pt idx="8">
                  <c:v>2022-2023</c:v>
                </c:pt>
                <c:pt idx="9">
                  <c:v>2023-2024</c:v>
                </c:pt>
              </c:strCache>
            </c:strRef>
          </c:cat>
          <c:val>
            <c:numRef>
              <c:f>Sheet1!$E$49:$E$58</c:f>
              <c:numCache>
                <c:formatCode>_(* #,##0_);_(* \(#,##0\);_(* "-"??_);_(@_)</c:formatCode>
                <c:ptCount val="10"/>
                <c:pt idx="0">
                  <c:v>166470.16</c:v>
                </c:pt>
                <c:pt idx="1">
                  <c:v>80897.500000000015</c:v>
                </c:pt>
                <c:pt idx="2">
                  <c:v>98119.86</c:v>
                </c:pt>
                <c:pt idx="3">
                  <c:v>837717.63</c:v>
                </c:pt>
                <c:pt idx="4">
                  <c:v>490100.63</c:v>
                </c:pt>
                <c:pt idx="5">
                  <c:v>110174.52000000002</c:v>
                </c:pt>
                <c:pt idx="6">
                  <c:v>120823.95</c:v>
                </c:pt>
                <c:pt idx="7">
                  <c:v>249971.24000000008</c:v>
                </c:pt>
                <c:pt idx="8">
                  <c:v>66973.680000000008</c:v>
                </c:pt>
                <c:pt idx="9">
                  <c:v>89422.029999999984</c:v>
                </c:pt>
              </c:numCache>
            </c:numRef>
          </c:val>
          <c:extLst>
            <c:ext xmlns:c16="http://schemas.microsoft.com/office/drawing/2014/chart" uri="{C3380CC4-5D6E-409C-BE32-E72D297353CC}">
              <c16:uniqueId val="{00000000-F1B7-4115-9FF4-9D1143E77009}"/>
            </c:ext>
          </c:extLst>
        </c:ser>
        <c:ser>
          <c:idx val="1"/>
          <c:order val="1"/>
          <c:tx>
            <c:strRef>
              <c:f>Sheet1!$F$48</c:f>
              <c:strCache>
                <c:ptCount val="1"/>
                <c:pt idx="0">
                  <c:v> Trended Value </c:v>
                </c:pt>
              </c:strCache>
            </c:strRef>
          </c:tx>
          <c:spPr>
            <a:solidFill>
              <a:schemeClr val="accent2"/>
            </a:solidFill>
            <a:ln>
              <a:noFill/>
            </a:ln>
            <a:effectLst/>
          </c:spPr>
          <c:invertIfNegative val="0"/>
          <c:cat>
            <c:strRef>
              <c:f>Sheet1!$D$49:$D$58</c:f>
              <c:strCache>
                <c:ptCount val="10"/>
                <c:pt idx="0">
                  <c:v>2014-2015</c:v>
                </c:pt>
                <c:pt idx="1">
                  <c:v>2015-2016</c:v>
                </c:pt>
                <c:pt idx="2">
                  <c:v>2016-2017</c:v>
                </c:pt>
                <c:pt idx="3">
                  <c:v>2017-2018</c:v>
                </c:pt>
                <c:pt idx="4">
                  <c:v>2018-2019</c:v>
                </c:pt>
                <c:pt idx="5">
                  <c:v>2019-2020</c:v>
                </c:pt>
                <c:pt idx="6">
                  <c:v>2020-2021</c:v>
                </c:pt>
                <c:pt idx="7">
                  <c:v>2021-2022</c:v>
                </c:pt>
                <c:pt idx="8">
                  <c:v>2022-2023</c:v>
                </c:pt>
                <c:pt idx="9">
                  <c:v>2023-2024</c:v>
                </c:pt>
              </c:strCache>
            </c:strRef>
          </c:cat>
          <c:val>
            <c:numRef>
              <c:f>Sheet1!$F$49:$F$58</c:f>
              <c:numCache>
                <c:formatCode>_(* #,##0_);_(* \(#,##0\);_(* "-"??_);_(@_)</c:formatCode>
                <c:ptCount val="10"/>
                <c:pt idx="0">
                  <c:v>271162.34914278099</c:v>
                </c:pt>
                <c:pt idx="1">
                  <c:v>125498.574352122</c:v>
                </c:pt>
                <c:pt idx="2">
                  <c:v>144967.7213008207</c:v>
                </c:pt>
                <c:pt idx="3">
                  <c:v>1178752.8312395923</c:v>
                </c:pt>
                <c:pt idx="4">
                  <c:v>656781.71773056604</c:v>
                </c:pt>
                <c:pt idx="5">
                  <c:v>140613.70853328754</c:v>
                </c:pt>
                <c:pt idx="6">
                  <c:v>146862.26637468749</c:v>
                </c:pt>
                <c:pt idx="7">
                  <c:v>289372.95670500014</c:v>
                </c:pt>
                <c:pt idx="8">
                  <c:v>73838.482200000013</c:v>
                </c:pt>
                <c:pt idx="9">
                  <c:v>93893.131499999989</c:v>
                </c:pt>
              </c:numCache>
            </c:numRef>
          </c:val>
          <c:extLst>
            <c:ext xmlns:c16="http://schemas.microsoft.com/office/drawing/2014/chart" uri="{C3380CC4-5D6E-409C-BE32-E72D297353CC}">
              <c16:uniqueId val="{00000001-F1B7-4115-9FF4-9D1143E77009}"/>
            </c:ext>
          </c:extLst>
        </c:ser>
        <c:dLbls>
          <c:showLegendKey val="0"/>
          <c:showVal val="0"/>
          <c:showCatName val="0"/>
          <c:showSerName val="0"/>
          <c:showPercent val="0"/>
          <c:showBubbleSize val="0"/>
        </c:dLbls>
        <c:gapWidth val="219"/>
        <c:overlap val="-27"/>
        <c:axId val="818422879"/>
        <c:axId val="818424127"/>
      </c:barChart>
      <c:catAx>
        <c:axId val="81842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18424127"/>
        <c:crosses val="autoZero"/>
        <c:auto val="1"/>
        <c:lblAlgn val="ctr"/>
        <c:lblOffset val="100"/>
        <c:noMultiLvlLbl val="0"/>
      </c:catAx>
      <c:valAx>
        <c:axId val="818424127"/>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1842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Sheet1!$E$22</c:f>
              <c:strCache>
                <c:ptCount val="1"/>
                <c:pt idx="0">
                  <c:v> Actual Claim Value </c:v>
                </c:pt>
              </c:strCache>
            </c:strRef>
          </c:tx>
          <c:spPr>
            <a:solidFill>
              <a:schemeClr val="accent1"/>
            </a:solidFill>
            <a:ln>
              <a:noFill/>
            </a:ln>
            <a:effectLst/>
          </c:spPr>
          <c:invertIfNegative val="0"/>
          <c:cat>
            <c:strRef>
              <c:f>Sheet1!$D$23:$D$32</c:f>
              <c:strCache>
                <c:ptCount val="10"/>
                <c:pt idx="0">
                  <c:v>2014/15</c:v>
                </c:pt>
                <c:pt idx="1">
                  <c:v>2015/16</c:v>
                </c:pt>
                <c:pt idx="2">
                  <c:v>2016/17</c:v>
                </c:pt>
                <c:pt idx="3">
                  <c:v>2017/18</c:v>
                </c:pt>
                <c:pt idx="4">
                  <c:v>2018/19</c:v>
                </c:pt>
                <c:pt idx="5">
                  <c:v>2019/20</c:v>
                </c:pt>
                <c:pt idx="6">
                  <c:v>2020/21</c:v>
                </c:pt>
                <c:pt idx="7">
                  <c:v>2021/22</c:v>
                </c:pt>
                <c:pt idx="8">
                  <c:v>2022/23</c:v>
                </c:pt>
                <c:pt idx="9">
                  <c:v>2023/24</c:v>
                </c:pt>
              </c:strCache>
            </c:strRef>
          </c:cat>
          <c:val>
            <c:numRef>
              <c:f>Sheet1!$E$23:$E$32</c:f>
              <c:numCache>
                <c:formatCode>_(* #,##0_);_(* \(#,##0\);_(* "-"??_);_(@_)</c:formatCode>
                <c:ptCount val="10"/>
                <c:pt idx="0">
                  <c:v>2564</c:v>
                </c:pt>
                <c:pt idx="1">
                  <c:v>33908</c:v>
                </c:pt>
                <c:pt idx="2">
                  <c:v>88581</c:v>
                </c:pt>
                <c:pt idx="3">
                  <c:v>54469</c:v>
                </c:pt>
                <c:pt idx="4">
                  <c:v>88186</c:v>
                </c:pt>
                <c:pt idx="5">
                  <c:v>409017</c:v>
                </c:pt>
                <c:pt idx="6">
                  <c:v>400806</c:v>
                </c:pt>
                <c:pt idx="7">
                  <c:v>117120</c:v>
                </c:pt>
                <c:pt idx="8">
                  <c:v>30693</c:v>
                </c:pt>
                <c:pt idx="9">
                  <c:v>25378</c:v>
                </c:pt>
              </c:numCache>
            </c:numRef>
          </c:val>
          <c:extLst>
            <c:ext xmlns:c16="http://schemas.microsoft.com/office/drawing/2014/chart" uri="{C3380CC4-5D6E-409C-BE32-E72D297353CC}">
              <c16:uniqueId val="{00000000-5DC8-4087-B514-072271393B96}"/>
            </c:ext>
          </c:extLst>
        </c:ser>
        <c:ser>
          <c:idx val="1"/>
          <c:order val="1"/>
          <c:tx>
            <c:strRef>
              <c:f>Sheet1!$F$22</c:f>
              <c:strCache>
                <c:ptCount val="1"/>
                <c:pt idx="0">
                  <c:v> Trended Value </c:v>
                </c:pt>
              </c:strCache>
            </c:strRef>
          </c:tx>
          <c:spPr>
            <a:solidFill>
              <a:schemeClr val="accent3"/>
            </a:solidFill>
            <a:ln>
              <a:noFill/>
            </a:ln>
            <a:effectLst/>
          </c:spPr>
          <c:invertIfNegative val="0"/>
          <c:cat>
            <c:strRef>
              <c:f>Sheet1!$D$23:$D$32</c:f>
              <c:strCache>
                <c:ptCount val="10"/>
                <c:pt idx="0">
                  <c:v>2014/15</c:v>
                </c:pt>
                <c:pt idx="1">
                  <c:v>2015/16</c:v>
                </c:pt>
                <c:pt idx="2">
                  <c:v>2016/17</c:v>
                </c:pt>
                <c:pt idx="3">
                  <c:v>2017/18</c:v>
                </c:pt>
                <c:pt idx="4">
                  <c:v>2018/19</c:v>
                </c:pt>
                <c:pt idx="5">
                  <c:v>2019/20</c:v>
                </c:pt>
                <c:pt idx="6">
                  <c:v>2020/21</c:v>
                </c:pt>
                <c:pt idx="7">
                  <c:v>2021/22</c:v>
                </c:pt>
                <c:pt idx="8">
                  <c:v>2022/23</c:v>
                </c:pt>
                <c:pt idx="9">
                  <c:v>2023/24</c:v>
                </c:pt>
              </c:strCache>
            </c:strRef>
          </c:cat>
          <c:val>
            <c:numRef>
              <c:f>Sheet1!$F$23:$F$32</c:f>
              <c:numCache>
                <c:formatCode>_(* #,##0_);_(* \(#,##0\);_(* "-"??_);_(@_)</c:formatCode>
                <c:ptCount val="10"/>
                <c:pt idx="0">
                  <c:v>5043.7760800904462</c:v>
                </c:pt>
                <c:pt idx="1">
                  <c:v>62338.47497474261</c:v>
                </c:pt>
                <c:pt idx="2">
                  <c:v>152198.64999569132</c:v>
                </c:pt>
                <c:pt idx="3">
                  <c:v>87465.311242303607</c:v>
                </c:pt>
                <c:pt idx="4">
                  <c:v>132343.40680815591</c:v>
                </c:pt>
                <c:pt idx="5">
                  <c:v>573667.50123572198</c:v>
                </c:pt>
                <c:pt idx="6">
                  <c:v>525374.90558406</c:v>
                </c:pt>
                <c:pt idx="7">
                  <c:v>143477.03616000002</c:v>
                </c:pt>
                <c:pt idx="8">
                  <c:v>35140.415699999998</c:v>
                </c:pt>
                <c:pt idx="9">
                  <c:v>27154.460000000003</c:v>
                </c:pt>
              </c:numCache>
            </c:numRef>
          </c:val>
          <c:extLst>
            <c:ext xmlns:c16="http://schemas.microsoft.com/office/drawing/2014/chart" uri="{C3380CC4-5D6E-409C-BE32-E72D297353CC}">
              <c16:uniqueId val="{00000001-5DC8-4087-B514-072271393B96}"/>
            </c:ext>
          </c:extLst>
        </c:ser>
        <c:dLbls>
          <c:showLegendKey val="0"/>
          <c:showVal val="0"/>
          <c:showCatName val="0"/>
          <c:showSerName val="0"/>
          <c:showPercent val="0"/>
          <c:showBubbleSize val="0"/>
        </c:dLbls>
        <c:gapWidth val="219"/>
        <c:overlap val="-27"/>
        <c:axId val="2120341663"/>
        <c:axId val="2120342079"/>
      </c:barChart>
      <c:catAx>
        <c:axId val="212034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20342079"/>
        <c:crosses val="autoZero"/>
        <c:auto val="1"/>
        <c:lblAlgn val="ctr"/>
        <c:lblOffset val="100"/>
        <c:noMultiLvlLbl val="0"/>
      </c:catAx>
      <c:valAx>
        <c:axId val="212034207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20341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556928260244E-2"/>
          <c:y val="2.6101207993534919E-2"/>
          <c:w val="0.96171154252043156"/>
          <c:h val="0.79167275029606998"/>
        </c:manualLayout>
      </c:layout>
      <c:barChart>
        <c:barDir val="col"/>
        <c:grouping val="clustered"/>
        <c:varyColors val="0"/>
        <c:ser>
          <c:idx val="0"/>
          <c:order val="0"/>
          <c:tx>
            <c:strRef>
              <c:f>Sheet1!$A$2</c:f>
              <c:strCache>
                <c:ptCount val="1"/>
                <c:pt idx="0">
                  <c:v>Commercial Auto Liability</c:v>
                </c:pt>
              </c:strCache>
            </c:strRef>
          </c:tx>
          <c:spPr>
            <a:solidFill>
              <a:schemeClr val="accent1"/>
            </a:solidFill>
            <a:ln>
              <a:noFill/>
            </a:ln>
            <a:effectLst/>
          </c:spPr>
          <c:invertIfNegative val="0"/>
          <c:cat>
            <c:numRef>
              <c:f>Sheet1!$B$1:$AA$1</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cat>
          <c:val>
            <c:numRef>
              <c:f>Sheet1!$B$2:$AA$2</c:f>
              <c:numCache>
                <c:formatCode>"$"#,##0.000</c:formatCode>
                <c:ptCount val="26"/>
                <c:pt idx="0">
                  <c:v>9.2962769999999999</c:v>
                </c:pt>
                <c:pt idx="1">
                  <c:v>9.3777399999999993</c:v>
                </c:pt>
                <c:pt idx="2">
                  <c:v>10.459835999999999</c:v>
                </c:pt>
                <c:pt idx="3">
                  <c:v>10.805180999999999</c:v>
                </c:pt>
                <c:pt idx="4">
                  <c:v>11.744764</c:v>
                </c:pt>
                <c:pt idx="5">
                  <c:v>13.166359</c:v>
                </c:pt>
                <c:pt idx="6">
                  <c:v>13.536058000000001</c:v>
                </c:pt>
                <c:pt idx="7">
                  <c:v>12.77406</c:v>
                </c:pt>
                <c:pt idx="8">
                  <c:v>12.510996</c:v>
                </c:pt>
                <c:pt idx="9">
                  <c:v>12.233345999999999</c:v>
                </c:pt>
                <c:pt idx="10">
                  <c:v>11.994251</c:v>
                </c:pt>
                <c:pt idx="11" formatCode="&quot;$&quot;#,##0.00">
                  <c:v>11.906124999999999</c:v>
                </c:pt>
                <c:pt idx="12" formatCode="&quot;$&quot;#,##0.00">
                  <c:v>11.318763000000001</c:v>
                </c:pt>
                <c:pt idx="13" formatCode="&quot;$&quot;#,##0.00">
                  <c:v>10.247404</c:v>
                </c:pt>
                <c:pt idx="14" formatCode="&quot;$&quot;#,##0.00">
                  <c:v>9.5737369999999995</c:v>
                </c:pt>
                <c:pt idx="15" formatCode="&quot;$&quot;#,##0.00">
                  <c:v>10.408467</c:v>
                </c:pt>
                <c:pt idx="16" formatCode="&quot;$&quot;#,##0.00">
                  <c:v>11.777087</c:v>
                </c:pt>
                <c:pt idx="17" formatCode="&quot;$&quot;#,##0.00">
                  <c:v>12.537333</c:v>
                </c:pt>
                <c:pt idx="18" formatCode="&quot;$&quot;#,##0.00">
                  <c:v>13.826613</c:v>
                </c:pt>
                <c:pt idx="19" formatCode="&quot;$&quot;#,##0.00">
                  <c:v>15.505293</c:v>
                </c:pt>
                <c:pt idx="20" formatCode="&quot;$&quot;#,##0.00">
                  <c:v>17.296913</c:v>
                </c:pt>
                <c:pt idx="21" formatCode="&quot;$&quot;#,##0.00">
                  <c:v>18.741440000000001</c:v>
                </c:pt>
                <c:pt idx="22" formatCode="&quot;$&quot;#,##0.00">
                  <c:v>21.071166999999999</c:v>
                </c:pt>
                <c:pt idx="23" formatCode="&quot;$&quot;#,##0.00">
                  <c:v>24.089993</c:v>
                </c:pt>
                <c:pt idx="24" formatCode="&quot;$&quot;#,##0.00">
                  <c:v>24.5</c:v>
                </c:pt>
                <c:pt idx="25" formatCode="&quot;$&quot;#,##0.00">
                  <c:v>24.8</c:v>
                </c:pt>
              </c:numCache>
            </c:numRef>
          </c:val>
          <c:extLst>
            <c:ext xmlns:c16="http://schemas.microsoft.com/office/drawing/2014/chart" uri="{C3380CC4-5D6E-409C-BE32-E72D297353CC}">
              <c16:uniqueId val="{00000000-9777-4498-9F8F-01E0E7905967}"/>
            </c:ext>
          </c:extLst>
        </c:ser>
        <c:dLbls>
          <c:showLegendKey val="0"/>
          <c:showVal val="0"/>
          <c:showCatName val="0"/>
          <c:showSerName val="0"/>
          <c:showPercent val="0"/>
          <c:showBubbleSize val="0"/>
        </c:dLbls>
        <c:gapWidth val="219"/>
        <c:overlap val="-6"/>
        <c:axId val="379730328"/>
        <c:axId val="379743656"/>
      </c:barChart>
      <c:catAx>
        <c:axId val="3797303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Calendar Year</a:t>
                </a:r>
              </a:p>
            </c:rich>
          </c:tx>
          <c:layout>
            <c:manualLayout>
              <c:xMode val="edge"/>
              <c:yMode val="edge"/>
              <c:x val="0.46097819503331317"/>
              <c:y val="0.942324304227250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low"/>
        <c:spPr>
          <a:noFill/>
          <a:ln w="9525" cap="flat" cmpd="sng" algn="ctr">
            <a:solidFill>
              <a:schemeClr val="bg1">
                <a:lumMod val="7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379743656"/>
        <c:crossesAt val="0"/>
        <c:auto val="1"/>
        <c:lblAlgn val="ctr"/>
        <c:lblOffset val="100"/>
        <c:noMultiLvlLbl val="0"/>
      </c:catAx>
      <c:valAx>
        <c:axId val="379743656"/>
        <c:scaling>
          <c:orientation val="minMax"/>
          <c:max val="25"/>
          <c:min val="5"/>
        </c:scaling>
        <c:delete val="0"/>
        <c:axPos val="l"/>
        <c:numFmt formatCode="&quot;$&quot;#,##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7973032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8B3E-4780-9283-CC39243502D9}"/>
              </c:ext>
            </c:extLst>
          </c:dPt>
          <c:dPt>
            <c:idx val="1"/>
            <c:invertIfNegative val="0"/>
            <c:bubble3D val="0"/>
            <c:spPr>
              <a:solidFill>
                <a:schemeClr val="tx2"/>
              </a:solidFill>
              <a:ln>
                <a:noFill/>
              </a:ln>
              <a:effectLst/>
            </c:spPr>
            <c:extLst>
              <c:ext xmlns:c16="http://schemas.microsoft.com/office/drawing/2014/chart" uri="{C3380CC4-5D6E-409C-BE32-E72D297353CC}">
                <c16:uniqueId val="{00000003-8B3E-4780-9283-CC39243502D9}"/>
              </c:ext>
            </c:extLst>
          </c:dPt>
          <c:dPt>
            <c:idx val="2"/>
            <c:invertIfNegative val="0"/>
            <c:bubble3D val="0"/>
            <c:spPr>
              <a:solidFill>
                <a:schemeClr val="tx2"/>
              </a:solidFill>
              <a:ln>
                <a:noFill/>
              </a:ln>
              <a:effectLst/>
            </c:spPr>
            <c:extLst>
              <c:ext xmlns:c16="http://schemas.microsoft.com/office/drawing/2014/chart" uri="{C3380CC4-5D6E-409C-BE32-E72D297353CC}">
                <c16:uniqueId val="{00000005-8B3E-4780-9283-CC39243502D9}"/>
              </c:ext>
            </c:extLst>
          </c:dPt>
          <c:dPt>
            <c:idx val="3"/>
            <c:invertIfNegative val="0"/>
            <c:bubble3D val="0"/>
            <c:spPr>
              <a:solidFill>
                <a:schemeClr val="tx2"/>
              </a:solidFill>
              <a:ln>
                <a:noFill/>
              </a:ln>
              <a:effectLst/>
            </c:spPr>
            <c:extLst>
              <c:ext xmlns:c16="http://schemas.microsoft.com/office/drawing/2014/chart" uri="{C3380CC4-5D6E-409C-BE32-E72D297353CC}">
                <c16:uniqueId val="{00000007-8B3E-4780-9283-CC39243502D9}"/>
              </c:ext>
            </c:extLst>
          </c:dPt>
          <c:dPt>
            <c:idx val="4"/>
            <c:invertIfNegative val="0"/>
            <c:bubble3D val="0"/>
            <c:spPr>
              <a:solidFill>
                <a:schemeClr val="tx2"/>
              </a:solidFill>
              <a:ln>
                <a:noFill/>
              </a:ln>
              <a:effectLst/>
            </c:spPr>
            <c:extLst>
              <c:ext xmlns:c16="http://schemas.microsoft.com/office/drawing/2014/chart" uri="{C3380CC4-5D6E-409C-BE32-E72D297353CC}">
                <c16:uniqueId val="{00000009-8B3E-4780-9283-CC39243502D9}"/>
              </c:ext>
            </c:extLst>
          </c:dPt>
          <c:dPt>
            <c:idx val="5"/>
            <c:invertIfNegative val="0"/>
            <c:bubble3D val="0"/>
            <c:spPr>
              <a:solidFill>
                <a:schemeClr val="tx2"/>
              </a:solidFill>
              <a:ln>
                <a:noFill/>
              </a:ln>
              <a:effectLst/>
            </c:spPr>
            <c:extLst>
              <c:ext xmlns:c16="http://schemas.microsoft.com/office/drawing/2014/chart" uri="{C3380CC4-5D6E-409C-BE32-E72D297353CC}">
                <c16:uniqueId val="{0000000B-8B3E-4780-9283-CC3924350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2016</c:v>
                </c:pt>
                <c:pt idx="1">
                  <c:v>2017</c:v>
                </c:pt>
                <c:pt idx="2">
                  <c:v>2018</c:v>
                </c:pt>
                <c:pt idx="3">
                  <c:v>2019</c:v>
                </c:pt>
                <c:pt idx="4">
                  <c:v>2020</c:v>
                </c:pt>
                <c:pt idx="5">
                  <c:v>2021E</c:v>
                </c:pt>
                <c:pt idx="6">
                  <c:v>2022E</c:v>
                </c:pt>
                <c:pt idx="7">
                  <c:v>2023E</c:v>
                </c:pt>
              </c:strCache>
            </c:strRef>
          </c:cat>
          <c:val>
            <c:numRef>
              <c:f>Sheet1!$B$2:$B$9</c:f>
              <c:numCache>
                <c:formatCode>General</c:formatCode>
                <c:ptCount val="8"/>
                <c:pt idx="0">
                  <c:v>89</c:v>
                </c:pt>
                <c:pt idx="1">
                  <c:v>89</c:v>
                </c:pt>
                <c:pt idx="2">
                  <c:v>92</c:v>
                </c:pt>
                <c:pt idx="3">
                  <c:v>102</c:v>
                </c:pt>
                <c:pt idx="4">
                  <c:v>24</c:v>
                </c:pt>
                <c:pt idx="5">
                  <c:v>7</c:v>
                </c:pt>
                <c:pt idx="6">
                  <c:v>140</c:v>
                </c:pt>
                <c:pt idx="7">
                  <c:v>210</c:v>
                </c:pt>
              </c:numCache>
            </c:numRef>
          </c:val>
          <c:extLst>
            <c:ext xmlns:c16="http://schemas.microsoft.com/office/drawing/2014/chart" uri="{C3380CC4-5D6E-409C-BE32-E72D297353CC}">
              <c16:uniqueId val="{0000000C-8B3E-4780-9283-CC39243502D9}"/>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2016</c:v>
                </c:pt>
                <c:pt idx="1">
                  <c:v>2017</c:v>
                </c:pt>
                <c:pt idx="2">
                  <c:v>2018</c:v>
                </c:pt>
                <c:pt idx="3">
                  <c:v>2019</c:v>
                </c:pt>
                <c:pt idx="4">
                  <c:v>2020</c:v>
                </c:pt>
                <c:pt idx="5">
                  <c:v>2021E</c:v>
                </c:pt>
                <c:pt idx="6">
                  <c:v>2022E</c:v>
                </c:pt>
                <c:pt idx="7">
                  <c:v>2023E</c:v>
                </c:pt>
              </c:strCache>
            </c:strRef>
          </c:cat>
          <c:val>
            <c:numRef>
              <c:f>Sheet1!$C$2:$C$9</c:f>
              <c:numCache>
                <c:formatCode>General</c:formatCode>
                <c:ptCount val="8"/>
                <c:pt idx="5">
                  <c:v>20</c:v>
                </c:pt>
              </c:numCache>
            </c:numRef>
          </c:val>
          <c:extLst>
            <c:ext xmlns:c16="http://schemas.microsoft.com/office/drawing/2014/chart" uri="{C3380CC4-5D6E-409C-BE32-E72D297353CC}">
              <c16:uniqueId val="{0000000D-8B3E-4780-9283-CC39243502D9}"/>
            </c:ext>
          </c:extLst>
        </c:ser>
        <c:dLbls>
          <c:showLegendKey val="0"/>
          <c:showVal val="0"/>
          <c:showCatName val="0"/>
          <c:showSerName val="0"/>
          <c:showPercent val="0"/>
          <c:showBubbleSize val="0"/>
        </c:dLbls>
        <c:gapWidth val="150"/>
        <c:overlap val="100"/>
        <c:axId val="675113448"/>
        <c:axId val="675120008"/>
      </c:barChart>
      <c:catAx>
        <c:axId val="675113448"/>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5120008"/>
        <c:crosses val="autoZero"/>
        <c:auto val="1"/>
        <c:lblAlgn val="ctr"/>
        <c:lblOffset val="100"/>
        <c:noMultiLvlLbl val="0"/>
      </c:catAx>
      <c:valAx>
        <c:axId val="675120008"/>
        <c:scaling>
          <c:orientation val="minMax"/>
          <c:max val="250"/>
          <c:min val="0"/>
        </c:scaling>
        <c:delete val="0"/>
        <c:axPos val="l"/>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5113448"/>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0.80943</cdr:x>
      <cdr:y>0.10879</cdr:y>
    </cdr:from>
    <cdr:to>
      <cdr:x>0.90086</cdr:x>
      <cdr:y>0.35066</cdr:y>
    </cdr:to>
    <cdr:cxnSp macro="">
      <cdr:nvCxnSpPr>
        <cdr:cNvPr id="3" name="Straight Arrow Connector 2">
          <a:extLst xmlns:a="http://schemas.openxmlformats.org/drawingml/2006/main">
            <a:ext uri="{FF2B5EF4-FFF2-40B4-BE49-F238E27FC236}">
              <a16:creationId xmlns:a16="http://schemas.microsoft.com/office/drawing/2014/main" id="{0ECD4A6D-2CD5-4A38-A717-2030380D1F67}"/>
            </a:ext>
          </a:extLst>
        </cdr:cNvPr>
        <cdr:cNvCxnSpPr/>
      </cdr:nvCxnSpPr>
      <cdr:spPr>
        <a:xfrm xmlns:a="http://schemas.openxmlformats.org/drawingml/2006/main" flipV="1">
          <a:off x="9377862" y="453928"/>
          <a:ext cx="1059366" cy="1009185"/>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b="1" u="sng" dirty="0"/>
              <a:t>PRISM Staff</a:t>
            </a:r>
          </a:p>
          <a:p>
            <a:pPr marL="342900" indent="-342900">
              <a:buFont typeface="Arial" panose="020B0604020202020204" pitchFamily="34" charset="0"/>
              <a:buChar char="•"/>
            </a:pPr>
            <a:r>
              <a:rPr lang="en-US" altLang="en-US" dirty="0"/>
              <a:t>Thank</a:t>
            </a:r>
            <a:r>
              <a:rPr lang="en-US" altLang="en-US" baseline="0" dirty="0"/>
              <a:t> you for your time</a:t>
            </a:r>
          </a:p>
          <a:p>
            <a:pPr marL="342900" indent="-342900">
              <a:buFont typeface="Arial" panose="020B0604020202020204" pitchFamily="34" charset="0"/>
              <a:buChar char="•"/>
            </a:pPr>
            <a:r>
              <a:rPr lang="en-US" altLang="en-US" baseline="0" dirty="0"/>
              <a:t>Purpose is to check in and see how things are going, any new needs, go over services</a:t>
            </a:r>
          </a:p>
          <a:p>
            <a:pPr marL="342900" indent="-342900">
              <a:buFont typeface="Arial" panose="020B0604020202020204" pitchFamily="34" charset="0"/>
              <a:buChar char="•"/>
            </a:pPr>
            <a:r>
              <a:rPr lang="en-US" altLang="en-US" baseline="0" dirty="0"/>
              <a:t>Slides help to provide some structure, but the meeting is meant to be conversational </a:t>
            </a:r>
          </a:p>
          <a:p>
            <a:pPr marL="342900" indent="-342900">
              <a:buFont typeface="Arial" panose="020B0604020202020204" pitchFamily="34" charset="0"/>
              <a:buChar char="•"/>
            </a:pPr>
            <a:r>
              <a:rPr lang="en-US" altLang="en-US" baseline="0" dirty="0"/>
              <a:t>Also attending the meeting are your Alliant brokers</a:t>
            </a:r>
          </a:p>
          <a:p>
            <a:pPr marL="342900" indent="-342900">
              <a:buFont typeface="Arial" panose="020B0604020202020204" pitchFamily="34" charset="0"/>
              <a:buChar char="•"/>
            </a:pPr>
            <a:r>
              <a:rPr lang="en-US" altLang="en-US" baseline="0" dirty="0"/>
              <a:t>Alliant is our brokerage partner and has been for many years. They provide a number of different services for the EIA and its </a:t>
            </a:r>
            <a:r>
              <a:rPr lang="en-US" altLang="en-US" baseline="0" dirty="0" err="1"/>
              <a:t>mbrs</a:t>
            </a:r>
            <a:r>
              <a:rPr lang="en-US" altLang="en-US" baseline="0" dirty="0"/>
              <a:t>, one of which is being the primary contact for our PE </a:t>
            </a:r>
            <a:r>
              <a:rPr lang="en-US" altLang="en-US" baseline="0" dirty="0" err="1"/>
              <a:t>mbrs</a:t>
            </a:r>
            <a:r>
              <a:rPr lang="en-US" altLang="en-US" baseline="0" dirty="0"/>
              <a:t> </a:t>
            </a:r>
          </a:p>
          <a:p>
            <a:pPr marL="342900" indent="-342900">
              <a:buFont typeface="Arial" panose="020B0604020202020204" pitchFamily="34" charset="0"/>
              <a:buChar char="•"/>
            </a:pPr>
            <a:r>
              <a:rPr lang="en-US" altLang="en-US" baseline="0" dirty="0"/>
              <a:t>I will make this PPT available to download after the meeting</a:t>
            </a:r>
            <a:endParaRPr lang="en-US" altLang="en-US" dirty="0"/>
          </a:p>
          <a:p>
            <a:endParaRPr lang="en-US" dirty="0"/>
          </a:p>
        </p:txBody>
      </p:sp>
    </p:spTree>
    <p:extLst>
      <p:ext uri="{BB962C8B-B14F-4D97-AF65-F5344CB8AC3E}">
        <p14:creationId xmlns:p14="http://schemas.microsoft.com/office/powerpoint/2010/main" val="228708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altLang="en-US" dirty="0"/>
              <a:t>Largest JPA in the nation</a:t>
            </a:r>
          </a:p>
          <a:p>
            <a:pPr marL="342900" indent="-342900">
              <a:buFont typeface="Arial" panose="020B0604020202020204" pitchFamily="34" charset="0"/>
              <a:buChar char="•"/>
            </a:pPr>
            <a:r>
              <a:rPr lang="en-US" altLang="en-US" dirty="0"/>
              <a:t>Property – Largest</a:t>
            </a:r>
            <a:r>
              <a:rPr lang="en-US" altLang="en-US" baseline="0" dirty="0"/>
              <a:t> EQ buyer in the world</a:t>
            </a:r>
          </a:p>
          <a:p>
            <a:pPr marL="342900" indent="-342900">
              <a:buFont typeface="Arial" panose="020B0604020202020204" pitchFamily="34" charset="0"/>
              <a:buChar char="•"/>
            </a:pPr>
            <a:r>
              <a:rPr lang="en-US" altLang="en-US" baseline="0" dirty="0"/>
              <a:t>Large size and economies of scale = more stability, better valued priced insurance market deals, and deals from our service vendors</a:t>
            </a:r>
            <a:endParaRPr lang="en-US" altLang="en-US" dirty="0"/>
          </a:p>
          <a:p>
            <a:endParaRPr lang="en-US" dirty="0"/>
          </a:p>
        </p:txBody>
      </p:sp>
    </p:spTree>
    <p:extLst>
      <p:ext uri="{BB962C8B-B14F-4D97-AF65-F5344CB8AC3E}">
        <p14:creationId xmlns:p14="http://schemas.microsoft.com/office/powerpoint/2010/main" val="314152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rPr>
              <a:t>PRISM is not traditional insurance. It was formed by its members as a </a:t>
            </a:r>
            <a:r>
              <a:rPr lang="en-US" sz="1300" i="1" dirty="0">
                <a:latin typeface="Arial" panose="020B0604020202020204" pitchFamily="34" charset="0"/>
              </a:rPr>
              <a:t>Risk Sharing Pool</a:t>
            </a:r>
            <a:r>
              <a:rPr lang="en-US" sz="1300" dirty="0">
                <a:latin typeface="Arial" panose="020B0604020202020204" pitchFamily="34" charset="0"/>
              </a:rPr>
              <a:t>. It is funded by member contributions which are </a:t>
            </a:r>
            <a:r>
              <a:rPr lang="en-US" sz="1300" i="1" dirty="0">
                <a:latin typeface="Arial" panose="020B0604020202020204" pitchFamily="34" charset="0"/>
              </a:rPr>
              <a:t>pooled</a:t>
            </a:r>
            <a:r>
              <a:rPr lang="en-US" sz="1300" dirty="0">
                <a:latin typeface="Arial" panose="020B0604020202020204" pitchFamily="34" charset="0"/>
              </a:rPr>
              <a:t> to pay claims, purchase reinsurance, provide member services, pay for administration and to invest monies for payment of </a:t>
            </a:r>
            <a:r>
              <a:rPr lang="en-US" sz="1300" i="1" dirty="0">
                <a:latin typeface="Arial" panose="020B0604020202020204" pitchFamily="34" charset="0"/>
              </a:rPr>
              <a:t>future</a:t>
            </a:r>
            <a:r>
              <a:rPr lang="en-US" sz="1300" dirty="0">
                <a:latin typeface="Arial" panose="020B0604020202020204" pitchFamily="34" charset="0"/>
              </a:rPr>
              <a:t> expenses. </a:t>
            </a:r>
          </a:p>
          <a:p>
            <a:endParaRPr lang="en-US" sz="1300" dirty="0">
              <a:latin typeface="Arial" panose="020B0604020202020204" pitchFamily="34" charset="0"/>
            </a:endParaRPr>
          </a:p>
          <a:p>
            <a:r>
              <a:rPr lang="en-US" sz="1300" dirty="0">
                <a:latin typeface="Arial" panose="020B0604020202020204" pitchFamily="34" charset="0"/>
              </a:rPr>
              <a:t>Members benefit from PRISM’s size. The large membership allows for economy of scale when negotiating with reinsurers. Further, the </a:t>
            </a:r>
            <a:r>
              <a:rPr lang="en-US" sz="1300" i="1" dirty="0">
                <a:latin typeface="Arial" panose="020B0604020202020204" pitchFamily="34" charset="0"/>
              </a:rPr>
              <a:t>diversification</a:t>
            </a:r>
            <a:r>
              <a:rPr lang="en-US" sz="1300" dirty="0">
                <a:latin typeface="Arial" panose="020B0604020202020204" pitchFamily="34" charset="0"/>
              </a:rPr>
              <a:t> of risk </a:t>
            </a:r>
            <a:r>
              <a:rPr lang="en-US" sz="1300" i="1" dirty="0">
                <a:latin typeface="Arial" panose="020B0604020202020204" pitchFamily="34" charset="0"/>
              </a:rPr>
              <a:t>among</a:t>
            </a:r>
            <a:r>
              <a:rPr lang="en-US" sz="1300" dirty="0">
                <a:latin typeface="Arial" panose="020B0604020202020204" pitchFamily="34" charset="0"/>
              </a:rPr>
              <a:t> members – different types and sizes of agencies, and different geographic locations – make the group more appealing to underwriters. Monies coming into PRISM allow for development of members services and risk control programs that would probably not be available to members operating independently. </a:t>
            </a:r>
          </a:p>
          <a:p>
            <a:endParaRPr lang="en-US" sz="1300" dirty="0">
              <a:latin typeface="Arial" panose="020B0604020202020204" pitchFamily="34" charset="0"/>
            </a:endParaRPr>
          </a:p>
          <a:p>
            <a:r>
              <a:rPr lang="en-US" sz="1300" dirty="0">
                <a:latin typeface="Arial" panose="020B0604020202020204" pitchFamily="34" charset="0"/>
              </a:rPr>
              <a:t>How much members pay is based on PRISM’s annual budget. </a:t>
            </a:r>
          </a:p>
        </p:txBody>
      </p:sp>
      <p:sp>
        <p:nvSpPr>
          <p:cNvPr id="4" name="Slide Number Placeholder 3"/>
          <p:cNvSpPr>
            <a:spLocks noGrp="1"/>
          </p:cNvSpPr>
          <p:nvPr>
            <p:ph type="sldNum" sz="quarter" idx="10"/>
          </p:nvPr>
        </p:nvSpPr>
        <p:spPr/>
        <p:txBody>
          <a:bodyPr lIns="96661" tIns="48331" rIns="96661" bIns="48331"/>
          <a:lstStyle/>
          <a:p>
            <a:fld id="{F7021451-1387-4CA6-816F-3879F97B5CBC}" type="slidenum">
              <a:rPr lang="en-US" smtClean="0"/>
              <a:t>3</a:t>
            </a:fld>
            <a:endParaRPr lang="en-US" dirty="0"/>
          </a:p>
        </p:txBody>
      </p:sp>
    </p:spTree>
    <p:extLst>
      <p:ext uri="{BB962C8B-B14F-4D97-AF65-F5344CB8AC3E}">
        <p14:creationId xmlns:p14="http://schemas.microsoft.com/office/powerpoint/2010/main" val="41795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There are a few </a:t>
            </a:r>
            <a:r>
              <a:rPr lang="en-US" i="1" baseline="0" dirty="0"/>
              <a:t>major</a:t>
            </a:r>
            <a:r>
              <a:rPr lang="en-US" baseline="0" dirty="0"/>
              <a:t> cost drivers for PRISM’s budget – in other words, there are a few </a:t>
            </a:r>
            <a:r>
              <a:rPr lang="en-US" i="1" baseline="0" dirty="0"/>
              <a:t>main</a:t>
            </a:r>
            <a:r>
              <a:rPr lang="en-US" baseline="0" dirty="0"/>
              <a:t> things that make our budgeted expenses go up or down:</a:t>
            </a:r>
          </a:p>
          <a:p>
            <a:pPr marL="483306" indent="-483306">
              <a:buFont typeface="Arial" panose="020B0604020202020204" pitchFamily="34" charset="0"/>
              <a:buChar char="•"/>
            </a:pPr>
            <a:r>
              <a:rPr lang="en-US" baseline="0" dirty="0"/>
              <a:t>First is exposure base – which is </a:t>
            </a:r>
            <a:r>
              <a:rPr lang="en-US" i="1" baseline="0" dirty="0"/>
              <a:t>what,</a:t>
            </a:r>
            <a:r>
              <a:rPr lang="en-US" baseline="0" dirty="0"/>
              <a:t> and how much of something we are covering. For example, if we cover more employees for workers’ compensation, the exposure base - and associated risk of loss - necessarily goes up.</a:t>
            </a:r>
          </a:p>
          <a:p>
            <a:pPr marL="483306" indent="-483306">
              <a:buFont typeface="Arial" panose="020B0604020202020204" pitchFamily="34" charset="0"/>
              <a:buChar char="•"/>
            </a:pPr>
            <a:r>
              <a:rPr lang="en-US" baseline="0" dirty="0"/>
              <a:t>Next is loss estimates –  which is what are our actuaries </a:t>
            </a:r>
            <a:r>
              <a:rPr lang="en-US" i="1" baseline="0" dirty="0"/>
              <a:t>estimate</a:t>
            </a:r>
            <a:r>
              <a:rPr lang="en-US" baseline="0" dirty="0"/>
              <a:t> losses will cost the pool. For example, if the prevailing cost of medical care for workers’ compensation claims is increasing, that will increase costs to the pool and more must be collected from the membership to cover losses.</a:t>
            </a:r>
          </a:p>
          <a:p>
            <a:pPr marL="483306" indent="-483306">
              <a:buFont typeface="Arial" panose="020B0604020202020204" pitchFamily="34" charset="0"/>
              <a:buChar char="•"/>
            </a:pPr>
            <a:r>
              <a:rPr lang="en-US" baseline="0" dirty="0"/>
              <a:t>Next, insurance markets – those determine what kind of reinsurance coverage is available on the open market and how much it will </a:t>
            </a:r>
            <a:r>
              <a:rPr lang="en-US" i="1" baseline="0" dirty="0"/>
              <a:t>cost</a:t>
            </a:r>
            <a:r>
              <a:rPr lang="en-US" baseline="0" dirty="0"/>
              <a:t> PRISM to transfer risk outside the pool. </a:t>
            </a:r>
          </a:p>
          <a:p>
            <a:pPr marL="483306" indent="-483306">
              <a:buFont typeface="Arial" panose="020B0604020202020204" pitchFamily="34" charset="0"/>
              <a:buChar char="•"/>
            </a:pPr>
            <a:r>
              <a:rPr lang="en-US" baseline="0" dirty="0"/>
              <a:t>Finally, we have investment returns – which is how much PRISM’s investments yields can </a:t>
            </a:r>
            <a:r>
              <a:rPr lang="en-US" i="1" baseline="0" dirty="0"/>
              <a:t>offset</a:t>
            </a:r>
            <a:r>
              <a:rPr lang="en-US" baseline="0" dirty="0"/>
              <a:t> costs. The more money we earn on investments, the </a:t>
            </a:r>
            <a:r>
              <a:rPr lang="en-US" i="1" baseline="0" dirty="0"/>
              <a:t>less</a:t>
            </a:r>
            <a:r>
              <a:rPr lang="en-US" baseline="0" dirty="0"/>
              <a:t> money must be collected from members. </a:t>
            </a:r>
          </a:p>
          <a:p>
            <a:pPr marL="483306" indent="-483306">
              <a:buAutoNum type="arabicPeriod"/>
            </a:pPr>
            <a:endParaRPr lang="en-US" dirty="0"/>
          </a:p>
        </p:txBody>
      </p:sp>
      <p:sp>
        <p:nvSpPr>
          <p:cNvPr id="4" name="Slide Number Placeholder 3"/>
          <p:cNvSpPr>
            <a:spLocks noGrp="1"/>
          </p:cNvSpPr>
          <p:nvPr>
            <p:ph type="sldNum" sz="quarter" idx="10"/>
          </p:nvPr>
        </p:nvSpPr>
        <p:spPr/>
        <p:txBody>
          <a:bodyPr lIns="96661" tIns="48331" rIns="96661" bIns="48331"/>
          <a:lstStyle/>
          <a:p>
            <a:fld id="{F7021451-1387-4CA6-816F-3879F97B5CBC}" type="slidenum">
              <a:rPr lang="en-US" smtClean="0"/>
              <a:t>4</a:t>
            </a:fld>
            <a:endParaRPr lang="en-US" dirty="0"/>
          </a:p>
        </p:txBody>
      </p:sp>
    </p:spTree>
    <p:extLst>
      <p:ext uri="{BB962C8B-B14F-4D97-AF65-F5344CB8AC3E}">
        <p14:creationId xmlns:p14="http://schemas.microsoft.com/office/powerpoint/2010/main" val="96285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There are a few </a:t>
            </a:r>
            <a:r>
              <a:rPr lang="en-US" i="1" baseline="0" dirty="0"/>
              <a:t>major</a:t>
            </a:r>
            <a:r>
              <a:rPr lang="en-US" baseline="0" dirty="0"/>
              <a:t> cost drivers for PRISM’s budget – in other words, there are a few </a:t>
            </a:r>
            <a:r>
              <a:rPr lang="en-US" i="1" baseline="0" dirty="0"/>
              <a:t>main</a:t>
            </a:r>
            <a:r>
              <a:rPr lang="en-US" baseline="0" dirty="0"/>
              <a:t> things that make our budgeted expenses go up or down:</a:t>
            </a:r>
          </a:p>
          <a:p>
            <a:pPr marL="483306" indent="-483306">
              <a:buFont typeface="Arial" panose="020B0604020202020204" pitchFamily="34" charset="0"/>
              <a:buChar char="•"/>
            </a:pPr>
            <a:r>
              <a:rPr lang="en-US" baseline="0" dirty="0"/>
              <a:t>First is exposure base – which is </a:t>
            </a:r>
            <a:r>
              <a:rPr lang="en-US" i="1" baseline="0" dirty="0"/>
              <a:t>what,</a:t>
            </a:r>
            <a:r>
              <a:rPr lang="en-US" baseline="0" dirty="0"/>
              <a:t> and how much of something we are covering. For example, if we cover more employees for workers’ compensation, the exposure base - and associated risk of loss - necessarily goes up.</a:t>
            </a:r>
          </a:p>
          <a:p>
            <a:pPr marL="483306" indent="-483306">
              <a:buFont typeface="Arial" panose="020B0604020202020204" pitchFamily="34" charset="0"/>
              <a:buChar char="•"/>
            </a:pPr>
            <a:r>
              <a:rPr lang="en-US" baseline="0" dirty="0"/>
              <a:t>Next is loss estimates –  which is what are our actuaries </a:t>
            </a:r>
            <a:r>
              <a:rPr lang="en-US" i="1" baseline="0" dirty="0"/>
              <a:t>estimate</a:t>
            </a:r>
            <a:r>
              <a:rPr lang="en-US" baseline="0" dirty="0"/>
              <a:t> losses will cost the pool. For example, if the prevailing cost of medical care for workers’ compensation claims is increasing, that will increase costs to the pool and more must be collected from the membership to cover losses.</a:t>
            </a:r>
          </a:p>
          <a:p>
            <a:pPr marL="483306" indent="-483306">
              <a:buFont typeface="Arial" panose="020B0604020202020204" pitchFamily="34" charset="0"/>
              <a:buChar char="•"/>
            </a:pPr>
            <a:r>
              <a:rPr lang="en-US" baseline="0" dirty="0"/>
              <a:t>Next, insurance markets – those determine what kind of reinsurance coverage is available on the open market and how much it will </a:t>
            </a:r>
            <a:r>
              <a:rPr lang="en-US" i="1" baseline="0" dirty="0"/>
              <a:t>cost</a:t>
            </a:r>
            <a:r>
              <a:rPr lang="en-US" baseline="0" dirty="0"/>
              <a:t> PRISM to transfer risk outside the pool. </a:t>
            </a:r>
          </a:p>
          <a:p>
            <a:pPr marL="483306" indent="-483306">
              <a:buFont typeface="Arial" panose="020B0604020202020204" pitchFamily="34" charset="0"/>
              <a:buChar char="•"/>
            </a:pPr>
            <a:r>
              <a:rPr lang="en-US" baseline="0" dirty="0"/>
              <a:t>Finally, we have investment returns – which is how much PRISM’s investments yields can </a:t>
            </a:r>
            <a:r>
              <a:rPr lang="en-US" i="1" baseline="0" dirty="0"/>
              <a:t>offset</a:t>
            </a:r>
            <a:r>
              <a:rPr lang="en-US" baseline="0" dirty="0"/>
              <a:t> costs. The more money we earn on investments, the </a:t>
            </a:r>
            <a:r>
              <a:rPr lang="en-US" i="1" baseline="0" dirty="0"/>
              <a:t>less</a:t>
            </a:r>
            <a:r>
              <a:rPr lang="en-US" baseline="0" dirty="0"/>
              <a:t> money must be collected from members. </a:t>
            </a:r>
          </a:p>
          <a:p>
            <a:pPr marL="483306" indent="-483306">
              <a:buAutoNum type="arabicPeriod"/>
            </a:pPr>
            <a:endParaRPr lang="en-US" dirty="0"/>
          </a:p>
        </p:txBody>
      </p:sp>
      <p:sp>
        <p:nvSpPr>
          <p:cNvPr id="4" name="Slide Number Placeholder 3"/>
          <p:cNvSpPr>
            <a:spLocks noGrp="1"/>
          </p:cNvSpPr>
          <p:nvPr>
            <p:ph type="sldNum" sz="quarter" idx="10"/>
          </p:nvPr>
        </p:nvSpPr>
        <p:spPr/>
        <p:txBody>
          <a:bodyPr lIns="96661" tIns="48331" rIns="96661" bIns="48331"/>
          <a:lstStyle/>
          <a:p>
            <a:fld id="{F7021451-1387-4CA6-816F-3879F97B5CBC}" type="slidenum">
              <a:rPr lang="en-US" smtClean="0"/>
              <a:t>5</a:t>
            </a:fld>
            <a:endParaRPr lang="en-US" dirty="0"/>
          </a:p>
        </p:txBody>
      </p:sp>
    </p:spTree>
    <p:extLst>
      <p:ext uri="{BB962C8B-B14F-4D97-AF65-F5344CB8AC3E}">
        <p14:creationId xmlns:p14="http://schemas.microsoft.com/office/powerpoint/2010/main" val="3319912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There are a few </a:t>
            </a:r>
            <a:r>
              <a:rPr lang="en-US" i="1" baseline="0" dirty="0"/>
              <a:t>major</a:t>
            </a:r>
            <a:r>
              <a:rPr lang="en-US" baseline="0" dirty="0"/>
              <a:t> cost drivers for PRISM’s budget – in other words, there are a few </a:t>
            </a:r>
            <a:r>
              <a:rPr lang="en-US" i="1" baseline="0" dirty="0"/>
              <a:t>main</a:t>
            </a:r>
            <a:r>
              <a:rPr lang="en-US" baseline="0" dirty="0"/>
              <a:t> things that make our budgeted expenses go up or down:</a:t>
            </a:r>
          </a:p>
          <a:p>
            <a:pPr marL="483306" indent="-483306">
              <a:buFont typeface="Arial" panose="020B0604020202020204" pitchFamily="34" charset="0"/>
              <a:buChar char="•"/>
            </a:pPr>
            <a:r>
              <a:rPr lang="en-US" baseline="0" dirty="0"/>
              <a:t>First is exposure base – which is </a:t>
            </a:r>
            <a:r>
              <a:rPr lang="en-US" i="1" baseline="0" dirty="0"/>
              <a:t>what,</a:t>
            </a:r>
            <a:r>
              <a:rPr lang="en-US" baseline="0" dirty="0"/>
              <a:t> and how much of something we are covering. For example, if we cover more employees for workers’ compensation, the exposure base - and associated risk of loss - necessarily goes up.</a:t>
            </a:r>
          </a:p>
          <a:p>
            <a:pPr marL="483306" indent="-483306">
              <a:buFont typeface="Arial" panose="020B0604020202020204" pitchFamily="34" charset="0"/>
              <a:buChar char="•"/>
            </a:pPr>
            <a:r>
              <a:rPr lang="en-US" baseline="0" dirty="0"/>
              <a:t>Next is loss estimates –  which is what are our actuaries </a:t>
            </a:r>
            <a:r>
              <a:rPr lang="en-US" i="1" baseline="0" dirty="0"/>
              <a:t>estimate</a:t>
            </a:r>
            <a:r>
              <a:rPr lang="en-US" baseline="0" dirty="0"/>
              <a:t> losses will cost the pool. For example, if the prevailing cost of medical care for workers’ compensation claims is increasing, that will increase costs to the pool and more must be collected from the membership to cover losses.</a:t>
            </a:r>
          </a:p>
          <a:p>
            <a:pPr marL="483306" indent="-483306">
              <a:buFont typeface="Arial" panose="020B0604020202020204" pitchFamily="34" charset="0"/>
              <a:buChar char="•"/>
            </a:pPr>
            <a:r>
              <a:rPr lang="en-US" baseline="0" dirty="0"/>
              <a:t>Next, insurance markets – those determine what kind of reinsurance coverage is available on the open market and how much it will </a:t>
            </a:r>
            <a:r>
              <a:rPr lang="en-US" i="1" baseline="0" dirty="0"/>
              <a:t>cost</a:t>
            </a:r>
            <a:r>
              <a:rPr lang="en-US" baseline="0" dirty="0"/>
              <a:t> PRISM to transfer risk outside the pool. </a:t>
            </a:r>
          </a:p>
          <a:p>
            <a:pPr marL="483306" indent="-483306">
              <a:buFont typeface="Arial" panose="020B0604020202020204" pitchFamily="34" charset="0"/>
              <a:buChar char="•"/>
            </a:pPr>
            <a:r>
              <a:rPr lang="en-US" baseline="0" dirty="0"/>
              <a:t>Finally, we have investment returns – which is how much PRISM’s investments yields can </a:t>
            </a:r>
            <a:r>
              <a:rPr lang="en-US" i="1" baseline="0" dirty="0"/>
              <a:t>offset</a:t>
            </a:r>
            <a:r>
              <a:rPr lang="en-US" baseline="0" dirty="0"/>
              <a:t> costs. The more money we earn on investments, the </a:t>
            </a:r>
            <a:r>
              <a:rPr lang="en-US" i="1" baseline="0" dirty="0"/>
              <a:t>less</a:t>
            </a:r>
            <a:r>
              <a:rPr lang="en-US" baseline="0" dirty="0"/>
              <a:t> money must be collected from members. </a:t>
            </a:r>
          </a:p>
          <a:p>
            <a:pPr marL="483306" indent="-483306">
              <a:buAutoNum type="arabicPeriod"/>
            </a:pPr>
            <a:endParaRPr lang="en-US" dirty="0"/>
          </a:p>
        </p:txBody>
      </p:sp>
      <p:sp>
        <p:nvSpPr>
          <p:cNvPr id="4" name="Slide Number Placeholder 3"/>
          <p:cNvSpPr>
            <a:spLocks noGrp="1"/>
          </p:cNvSpPr>
          <p:nvPr>
            <p:ph type="sldNum" sz="quarter" idx="10"/>
          </p:nvPr>
        </p:nvSpPr>
        <p:spPr/>
        <p:txBody>
          <a:bodyPr lIns="96661" tIns="48331" rIns="96661" bIns="48331"/>
          <a:lstStyle/>
          <a:p>
            <a:fld id="{F7021451-1387-4CA6-816F-3879F97B5CBC}" type="slidenum">
              <a:rPr lang="en-US" smtClean="0"/>
              <a:t>6</a:t>
            </a:fld>
            <a:endParaRPr lang="en-US" dirty="0"/>
          </a:p>
        </p:txBody>
      </p:sp>
    </p:spTree>
    <p:extLst>
      <p:ext uri="{BB962C8B-B14F-4D97-AF65-F5344CB8AC3E}">
        <p14:creationId xmlns:p14="http://schemas.microsoft.com/office/powerpoint/2010/main" val="93662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There are a few </a:t>
            </a:r>
            <a:r>
              <a:rPr lang="en-US" i="1" baseline="0" dirty="0"/>
              <a:t>major</a:t>
            </a:r>
            <a:r>
              <a:rPr lang="en-US" baseline="0" dirty="0"/>
              <a:t> cost drivers for PRISM’s budget – in other words, there are a few </a:t>
            </a:r>
            <a:r>
              <a:rPr lang="en-US" i="1" baseline="0" dirty="0"/>
              <a:t>main</a:t>
            </a:r>
            <a:r>
              <a:rPr lang="en-US" baseline="0" dirty="0"/>
              <a:t> things that make our budgeted expenses go up or down:</a:t>
            </a:r>
          </a:p>
          <a:p>
            <a:pPr marL="483306" indent="-483306">
              <a:buFont typeface="Arial" panose="020B0604020202020204" pitchFamily="34" charset="0"/>
              <a:buChar char="•"/>
            </a:pPr>
            <a:r>
              <a:rPr lang="en-US" baseline="0" dirty="0"/>
              <a:t>First is exposure base – which is </a:t>
            </a:r>
            <a:r>
              <a:rPr lang="en-US" i="1" baseline="0" dirty="0"/>
              <a:t>what,</a:t>
            </a:r>
            <a:r>
              <a:rPr lang="en-US" baseline="0" dirty="0"/>
              <a:t> and how much of something we are covering. For example, if we cover more employees for workers’ compensation, the exposure base - and associated risk of loss - necessarily goes up.</a:t>
            </a:r>
          </a:p>
          <a:p>
            <a:pPr marL="483306" indent="-483306">
              <a:buFont typeface="Arial" panose="020B0604020202020204" pitchFamily="34" charset="0"/>
              <a:buChar char="•"/>
            </a:pPr>
            <a:r>
              <a:rPr lang="en-US" baseline="0" dirty="0"/>
              <a:t>Next is loss estimates –  which is what are our actuaries </a:t>
            </a:r>
            <a:r>
              <a:rPr lang="en-US" i="1" baseline="0" dirty="0"/>
              <a:t>estimate</a:t>
            </a:r>
            <a:r>
              <a:rPr lang="en-US" baseline="0" dirty="0"/>
              <a:t> losses will cost the pool. For example, if the prevailing cost of medical care for workers’ compensation claims is increasing, that will increase costs to the pool and more must be collected from the membership to cover losses.</a:t>
            </a:r>
          </a:p>
          <a:p>
            <a:pPr marL="483306" indent="-483306">
              <a:buFont typeface="Arial" panose="020B0604020202020204" pitchFamily="34" charset="0"/>
              <a:buChar char="•"/>
            </a:pPr>
            <a:r>
              <a:rPr lang="en-US" baseline="0" dirty="0"/>
              <a:t>Next, insurance markets – those determine what kind of reinsurance coverage is available on the open market and how much it will </a:t>
            </a:r>
            <a:r>
              <a:rPr lang="en-US" i="1" baseline="0" dirty="0"/>
              <a:t>cost</a:t>
            </a:r>
            <a:r>
              <a:rPr lang="en-US" baseline="0" dirty="0"/>
              <a:t> PRISM to transfer risk outside the pool. </a:t>
            </a:r>
          </a:p>
          <a:p>
            <a:pPr marL="483306" indent="-483306">
              <a:buFont typeface="Arial" panose="020B0604020202020204" pitchFamily="34" charset="0"/>
              <a:buChar char="•"/>
            </a:pPr>
            <a:r>
              <a:rPr lang="en-US" baseline="0" dirty="0"/>
              <a:t>Finally, we have investment returns – which is how much PRISM’s investments yields can </a:t>
            </a:r>
            <a:r>
              <a:rPr lang="en-US" i="1" baseline="0" dirty="0"/>
              <a:t>offset</a:t>
            </a:r>
            <a:r>
              <a:rPr lang="en-US" baseline="0" dirty="0"/>
              <a:t> costs. The more money we earn on investments, the </a:t>
            </a:r>
            <a:r>
              <a:rPr lang="en-US" i="1" baseline="0" dirty="0"/>
              <a:t>less</a:t>
            </a:r>
            <a:r>
              <a:rPr lang="en-US" baseline="0" dirty="0"/>
              <a:t> money must be collected from members. </a:t>
            </a:r>
          </a:p>
          <a:p>
            <a:pPr marL="483306" indent="-483306">
              <a:buAutoNum type="arabicPeriod"/>
            </a:pPr>
            <a:endParaRPr lang="en-US" dirty="0"/>
          </a:p>
        </p:txBody>
      </p:sp>
      <p:sp>
        <p:nvSpPr>
          <p:cNvPr id="4" name="Slide Number Placeholder 3"/>
          <p:cNvSpPr>
            <a:spLocks noGrp="1"/>
          </p:cNvSpPr>
          <p:nvPr>
            <p:ph type="sldNum" sz="quarter" idx="10"/>
          </p:nvPr>
        </p:nvSpPr>
        <p:spPr/>
        <p:txBody>
          <a:bodyPr lIns="96661" tIns="48331" rIns="96661" bIns="48331"/>
          <a:lstStyle/>
          <a:p>
            <a:fld id="{F7021451-1387-4CA6-816F-3879F97B5CBC}" type="slidenum">
              <a:rPr lang="en-US" smtClean="0"/>
              <a:t>8</a:t>
            </a:fld>
            <a:endParaRPr lang="en-US" dirty="0"/>
          </a:p>
        </p:txBody>
      </p:sp>
    </p:spTree>
    <p:extLst>
      <p:ext uri="{BB962C8B-B14F-4D97-AF65-F5344CB8AC3E}">
        <p14:creationId xmlns:p14="http://schemas.microsoft.com/office/powerpoint/2010/main" val="220245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altLang="en-US" dirty="0"/>
              <a:t>Largest JPA in the nation</a:t>
            </a:r>
          </a:p>
          <a:p>
            <a:pPr marL="342900" indent="-342900">
              <a:buFont typeface="Arial" panose="020B0604020202020204" pitchFamily="34" charset="0"/>
              <a:buChar char="•"/>
            </a:pPr>
            <a:r>
              <a:rPr lang="en-US" altLang="en-US" dirty="0"/>
              <a:t>Property – Largest</a:t>
            </a:r>
            <a:r>
              <a:rPr lang="en-US" altLang="en-US" baseline="0" dirty="0"/>
              <a:t> EQ buyer in the world</a:t>
            </a:r>
          </a:p>
          <a:p>
            <a:pPr marL="342900" indent="-342900">
              <a:buFont typeface="Arial" panose="020B0604020202020204" pitchFamily="34" charset="0"/>
              <a:buChar char="•"/>
            </a:pPr>
            <a:r>
              <a:rPr lang="en-US" altLang="en-US" baseline="0" dirty="0"/>
              <a:t>Large size and economies of scale = more stability, better valued priced insurance market deals, and deals from our service vendors</a:t>
            </a:r>
            <a:endParaRPr lang="en-US" altLang="en-US" dirty="0"/>
          </a:p>
          <a:p>
            <a:endParaRPr lang="en-US" dirty="0"/>
          </a:p>
        </p:txBody>
      </p:sp>
    </p:spTree>
    <p:extLst>
      <p:ext uri="{BB962C8B-B14F-4D97-AF65-F5344CB8AC3E}">
        <p14:creationId xmlns:p14="http://schemas.microsoft.com/office/powerpoint/2010/main" val="314152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altLang="en-US" dirty="0"/>
              <a:t>Largest JPA in the nation</a:t>
            </a:r>
          </a:p>
          <a:p>
            <a:pPr marL="342900" indent="-342900">
              <a:buFont typeface="Arial" panose="020B0604020202020204" pitchFamily="34" charset="0"/>
              <a:buChar char="•"/>
            </a:pPr>
            <a:r>
              <a:rPr lang="en-US" altLang="en-US" dirty="0"/>
              <a:t>Property – Largest</a:t>
            </a:r>
            <a:r>
              <a:rPr lang="en-US" altLang="en-US" baseline="0" dirty="0"/>
              <a:t> EQ buyer in the world</a:t>
            </a:r>
          </a:p>
          <a:p>
            <a:pPr marL="342900" indent="-342900">
              <a:buFont typeface="Arial" panose="020B0604020202020204" pitchFamily="34" charset="0"/>
              <a:buChar char="•"/>
            </a:pPr>
            <a:r>
              <a:rPr lang="en-US" altLang="en-US" baseline="0" dirty="0"/>
              <a:t>Large size and economies of scale = more stability, better valued priced insurance market deals, and deals from our service vendors</a:t>
            </a:r>
            <a:endParaRPr lang="en-US" altLang="en-US" dirty="0"/>
          </a:p>
          <a:p>
            <a:endParaRPr lang="en-US" dirty="0"/>
          </a:p>
        </p:txBody>
      </p:sp>
    </p:spTree>
    <p:extLst>
      <p:ext uri="{BB962C8B-B14F-4D97-AF65-F5344CB8AC3E}">
        <p14:creationId xmlns:p14="http://schemas.microsoft.com/office/powerpoint/2010/main" val="366323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13"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sz="2304" b="1"/>
            </a:lvl1pPr>
          </a:lstStyle>
          <a:p>
            <a:r>
              <a:t>Author and Date</a:t>
            </a:r>
          </a:p>
        </p:txBody>
      </p:sp>
      <p:sp>
        <p:nvSpPr>
          <p:cNvPr id="12" name="Presentation Title"/>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Presentation Title</a:t>
            </a:r>
          </a:p>
        </p:txBody>
      </p:sp>
      <p:sp>
        <p:nvSpPr>
          <p:cNvPr id="13" name="Body Level One…"/>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0" defTabSz="587022">
              <a:lnSpc>
                <a:spcPct val="100000"/>
              </a:lnSpc>
              <a:spcBef>
                <a:spcPts val="0"/>
              </a:spcBef>
              <a:buSzTx/>
              <a:buNone/>
              <a:defRPr sz="3800" b="1"/>
            </a:lvl2pPr>
            <a:lvl3pPr marL="0" indent="0" defTabSz="587022">
              <a:lnSpc>
                <a:spcPct val="100000"/>
              </a:lnSpc>
              <a:spcBef>
                <a:spcPts val="0"/>
              </a:spcBef>
              <a:buSzTx/>
              <a:buNone/>
              <a:defRPr sz="3800" b="1"/>
            </a:lvl3pPr>
            <a:lvl4pPr marL="0" indent="0" defTabSz="587022">
              <a:lnSpc>
                <a:spcPct val="100000"/>
              </a:lnSpc>
              <a:spcBef>
                <a:spcPts val="0"/>
              </a:spcBef>
              <a:buSzTx/>
              <a:buNone/>
              <a:defRPr sz="3800" b="1"/>
            </a:lvl4pPr>
            <a:lvl5pPr marL="0" indent="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idx="13"/>
          </p:nvPr>
        </p:nvSpPr>
        <p:spPr>
          <a:xfrm>
            <a:off x="-2082800" y="687558"/>
            <a:ext cx="11165190" cy="8373892"/>
          </a:xfrm>
          <a:prstGeom prst="rect">
            <a:avLst/>
          </a:prstGeom>
        </p:spPr>
        <p:txBody>
          <a:bodyPr lIns="91439" tIns="45719" rIns="91439" bIns="45719">
            <a:noAutofit/>
          </a:bodyPr>
          <a:lstStyle/>
          <a:p>
            <a:endParaRPr dirty="0"/>
          </a:p>
        </p:txBody>
      </p:sp>
      <p:sp>
        <p:nvSpPr>
          <p:cNvPr id="125" name="Image"/>
          <p:cNvSpPr>
            <a:spLocks noGrp="1"/>
          </p:cNvSpPr>
          <p:nvPr>
            <p:ph type="pic" sz="half" idx="14"/>
          </p:nvPr>
        </p:nvSpPr>
        <p:spPr>
          <a:xfrm>
            <a:off x="6597650" y="292100"/>
            <a:ext cx="5740400" cy="4592321"/>
          </a:xfrm>
          <a:prstGeom prst="rect">
            <a:avLst/>
          </a:prstGeom>
        </p:spPr>
        <p:txBody>
          <a:bodyPr lIns="91439" tIns="45719" rIns="91439" bIns="45719">
            <a:noAutofit/>
          </a:bodyPr>
          <a:lstStyle/>
          <a:p>
            <a:endParaRPr dirty="0"/>
          </a:p>
        </p:txBody>
      </p:sp>
      <p:sp>
        <p:nvSpPr>
          <p:cNvPr id="126" name="Image"/>
          <p:cNvSpPr>
            <a:spLocks noGrp="1"/>
          </p:cNvSpPr>
          <p:nvPr>
            <p:ph type="pic" idx="15"/>
          </p:nvPr>
        </p:nvSpPr>
        <p:spPr>
          <a:xfrm>
            <a:off x="4984750" y="2749550"/>
            <a:ext cx="7937500" cy="9238276"/>
          </a:xfrm>
          <a:prstGeom prst="rect">
            <a:avLst/>
          </a:prstGeom>
        </p:spPr>
        <p:txBody>
          <a:bodyPr lIns="91439" tIns="45719" rIns="91439" bIns="45719">
            <a:noAutofit/>
          </a:bodyPr>
          <a:lstStyle/>
          <a:p>
            <a:endParaRPr dirty="0"/>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34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8368-D828-45B8-92B5-44AE1A05D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57394-764A-40A6-88C0-59E48CB765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CDEEC-886B-480A-8F81-F7E12BD99D68}"/>
              </a:ext>
            </a:extLst>
          </p:cNvPr>
          <p:cNvSpPr>
            <a:spLocks noGrp="1"/>
          </p:cNvSpPr>
          <p:nvPr>
            <p:ph type="dt" sz="half" idx="10"/>
          </p:nvPr>
        </p:nvSpPr>
        <p:spPr/>
        <p:txBody>
          <a:bodyPr/>
          <a:lstStyle/>
          <a:p>
            <a:fld id="{0DE083D4-A809-4BB1-B515-899470E2A2A5}" type="datetimeFigureOut">
              <a:rPr lang="en-US" smtClean="0"/>
              <a:t>3/25/2024</a:t>
            </a:fld>
            <a:endParaRPr lang="en-US"/>
          </a:p>
        </p:txBody>
      </p:sp>
      <p:sp>
        <p:nvSpPr>
          <p:cNvPr id="5" name="Footer Placeholder 4">
            <a:extLst>
              <a:ext uri="{FF2B5EF4-FFF2-40B4-BE49-F238E27FC236}">
                <a16:creationId xmlns:a16="http://schemas.microsoft.com/office/drawing/2014/main" id="{DA690E30-9652-459E-B347-8B04B8C8B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A0B62-81C8-4EA3-9163-1B6C841A4160}"/>
              </a:ext>
            </a:extLst>
          </p:cNvPr>
          <p:cNvSpPr>
            <a:spLocks noGrp="1"/>
          </p:cNvSpPr>
          <p:nvPr>
            <p:ph type="sldNum" sz="quarter" idx="12"/>
          </p:nvPr>
        </p:nvSpPr>
        <p:spPr>
          <a:xfrm>
            <a:off x="6345125" y="9205031"/>
            <a:ext cx="307777" cy="302647"/>
          </a:xfrm>
        </p:spPr>
        <p:txBody>
          <a:bodyPr/>
          <a:lstStyle/>
          <a:p>
            <a:fld id="{A7B74EF6-B66B-4B53-A9BB-7B09AB26DF32}" type="slidenum">
              <a:rPr lang="en-US" smtClean="0"/>
              <a:t>‹#›</a:t>
            </a:fld>
            <a:endParaRPr lang="en-US"/>
          </a:p>
        </p:txBody>
      </p:sp>
    </p:spTree>
    <p:extLst>
      <p:ext uri="{BB962C8B-B14F-4D97-AF65-F5344CB8AC3E}">
        <p14:creationId xmlns:p14="http://schemas.microsoft.com/office/powerpoint/2010/main" val="290109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13"/>
          </p:nvPr>
        </p:nvSpPr>
        <p:spPr>
          <a:xfrm>
            <a:off x="-376767" y="-915894"/>
            <a:ext cx="17835652" cy="10682195"/>
          </a:xfrm>
          <a:prstGeom prst="rect">
            <a:avLst/>
          </a:prstGeom>
        </p:spPr>
        <p:txBody>
          <a:bodyPr lIns="91439" tIns="45719" rIns="91439" bIns="45719">
            <a:noAutofit/>
          </a:bodyPr>
          <a:lstStyle/>
          <a:p>
            <a:endParaRPr dirty="0"/>
          </a:p>
        </p:txBody>
      </p:sp>
      <p:sp>
        <p:nvSpPr>
          <p:cNvPr id="22" name="Presentation Title"/>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Presentation Title</a:t>
            </a:r>
          </a:p>
        </p:txBody>
      </p:sp>
      <p:sp>
        <p:nvSpPr>
          <p:cNvPr id="23" name="Body Level One…"/>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b="1"/>
            </a:lvl1pPr>
            <a:lvl2pPr marL="0" indent="0" defTabSz="587022">
              <a:lnSpc>
                <a:spcPct val="100000"/>
              </a:lnSpc>
              <a:spcBef>
                <a:spcPts val="0"/>
              </a:spcBef>
              <a:buSzTx/>
              <a:buNone/>
              <a:defRPr sz="3800" b="1"/>
            </a:lvl2pPr>
            <a:lvl3pPr marL="0" indent="0" defTabSz="587022">
              <a:lnSpc>
                <a:spcPct val="100000"/>
              </a:lnSpc>
              <a:spcBef>
                <a:spcPts val="0"/>
              </a:spcBef>
              <a:buSzTx/>
              <a:buNone/>
              <a:defRPr sz="3800" b="1"/>
            </a:lvl3pPr>
            <a:lvl4pPr marL="0" indent="0" defTabSz="587022">
              <a:lnSpc>
                <a:spcPct val="100000"/>
              </a:lnSpc>
              <a:spcBef>
                <a:spcPts val="0"/>
              </a:spcBef>
              <a:buSzTx/>
              <a:buNone/>
              <a:defRPr sz="3800" b="1"/>
            </a:lvl4pPr>
            <a:lvl5pPr marL="0" indent="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14"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sz="2304" b="1"/>
            </a:lvl1pPr>
          </a:lstStyle>
          <a:p>
            <a:r>
              <a:t>Author and Date</a:t>
            </a:r>
          </a:p>
        </p:txBody>
      </p:sp>
      <p:sp>
        <p:nvSpPr>
          <p:cNvPr id="25" name="Slide Number"/>
          <p:cNvSpPr txBox="1">
            <a:spLocks noGrp="1"/>
          </p:cNvSpPr>
          <p:nvPr>
            <p:ph type="sldNum" sz="quarter" idx="2"/>
          </p:nvPr>
        </p:nvSpPr>
        <p:spPr>
          <a:xfrm>
            <a:off x="6349999" y="9220199"/>
            <a:ext cx="297893" cy="287479"/>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eg"/>
          <p:cNvSpPr>
            <a:spLocks noGrp="1"/>
          </p:cNvSpPr>
          <p:nvPr>
            <p:ph type="pic" idx="13"/>
          </p:nvPr>
        </p:nvSpPr>
        <p:spPr>
          <a:xfrm>
            <a:off x="5319129" y="495299"/>
            <a:ext cx="7543801" cy="8780059"/>
          </a:xfrm>
          <a:prstGeom prst="rect">
            <a:avLst/>
          </a:prstGeom>
        </p:spPr>
        <p:txBody>
          <a:bodyPr lIns="91439" tIns="45719" rIns="91439" bIns="45719">
            <a:noAutofit/>
          </a:bodyPr>
          <a:lstStyle/>
          <a:p>
            <a:endParaRPr dirty="0"/>
          </a:p>
        </p:txBody>
      </p:sp>
      <p:sp>
        <p:nvSpPr>
          <p:cNvPr id="33" name="Body Level One…"/>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b="1"/>
            </a:lvl1pPr>
            <a:lvl2pPr marL="0" indent="0" defTabSz="587022">
              <a:lnSpc>
                <a:spcPct val="100000"/>
              </a:lnSpc>
              <a:spcBef>
                <a:spcPts val="0"/>
              </a:spcBef>
              <a:buSzTx/>
              <a:buNone/>
              <a:defRPr sz="3800" b="1"/>
            </a:lvl2pPr>
            <a:lvl3pPr marL="0" indent="0" defTabSz="587022">
              <a:lnSpc>
                <a:spcPct val="100000"/>
              </a:lnSpc>
              <a:spcBef>
                <a:spcPts val="0"/>
              </a:spcBef>
              <a:buSzTx/>
              <a:buNone/>
              <a:defRPr sz="3800" b="1"/>
            </a:lvl3pPr>
            <a:lvl4pPr marL="0" indent="0" defTabSz="587022">
              <a:lnSpc>
                <a:spcPct val="100000"/>
              </a:lnSpc>
              <a:spcBef>
                <a:spcPts val="0"/>
              </a:spcBef>
              <a:buSzTx/>
              <a:buNone/>
              <a:defRPr sz="3800" b="1"/>
            </a:lvl4pPr>
            <a:lvl5pPr marL="0" indent="0" defTabSz="587022">
              <a:lnSpc>
                <a:spcPct val="100000"/>
              </a:lnSpc>
              <a:spcBef>
                <a:spcPts val="0"/>
              </a:spcBef>
              <a:buSzTx/>
              <a:buNone/>
              <a:defRPr sz="3800" b="1"/>
            </a:lvl5pPr>
          </a:lstStyle>
          <a:p>
            <a:r>
              <a:t>Slide Subtitle</a:t>
            </a:r>
          </a:p>
          <a:p>
            <a:pPr lvl="1"/>
            <a:endParaRPr/>
          </a:p>
          <a:p>
            <a:pPr lvl="2"/>
            <a:endParaRPr/>
          </a:p>
          <a:p>
            <a:pPr lvl="3"/>
            <a:endParaRPr/>
          </a:p>
          <a:p>
            <a:pPr lvl="4"/>
            <a:endParaRPr/>
          </a:p>
        </p:txBody>
      </p:sp>
      <p:sp>
        <p:nvSpPr>
          <p:cNvPr id="34" name="Slide Title"/>
          <p:cNvSpPr txBox="1">
            <a:spLocks noGrp="1"/>
          </p:cNvSpPr>
          <p:nvPr>
            <p:ph type="title" hasCustomPrompt="1"/>
          </p:nvPr>
        </p:nvSpPr>
        <p:spPr>
          <a:xfrm>
            <a:off x="698500" y="692534"/>
            <a:ext cx="5105400" cy="4387466"/>
          </a:xfrm>
          <a:prstGeom prst="rect">
            <a:avLst/>
          </a:prstGeom>
        </p:spPr>
        <p:txBody>
          <a:bodyPr anchor="b"/>
          <a:lstStyle/>
          <a:p>
            <a:r>
              <a:t>Slide Title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Subtitle"/>
          <p:cNvSpPr txBox="1">
            <a:spLocks noGrp="1"/>
          </p:cNvSpPr>
          <p:nvPr>
            <p:ph type="body" sz="quarter" idx="13"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589358"/>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660384004_1290x1720.jpeg"/>
          <p:cNvSpPr>
            <a:spLocks noGrp="1"/>
          </p:cNvSpPr>
          <p:nvPr>
            <p:ph type="pic" idx="13"/>
          </p:nvPr>
        </p:nvSpPr>
        <p:spPr>
          <a:xfrm>
            <a:off x="6172200" y="596900"/>
            <a:ext cx="6448425" cy="8597900"/>
          </a:xfrm>
          <a:prstGeom prst="rect">
            <a:avLst/>
          </a:prstGeom>
        </p:spPr>
        <p:txBody>
          <a:bodyPr lIns="91439" tIns="45719" rIns="91439" bIns="45719">
            <a:noAutofit/>
          </a:bodyPr>
          <a:lstStyle/>
          <a:p>
            <a:endParaRPr dirty="0"/>
          </a:p>
        </p:txBody>
      </p:sp>
      <p:sp>
        <p:nvSpPr>
          <p:cNvPr id="61" name="Slide Title"/>
          <p:cNvSpPr txBox="1">
            <a:spLocks noGrp="1"/>
          </p:cNvSpPr>
          <p:nvPr>
            <p:ph type="title" hasCustomPrompt="1"/>
          </p:nvPr>
        </p:nvSpPr>
        <p:spPr>
          <a:xfrm>
            <a:off x="698500" y="444500"/>
            <a:ext cx="5105400" cy="1016000"/>
          </a:xfrm>
          <a:prstGeom prst="rect">
            <a:avLst/>
          </a:prstGeom>
        </p:spPr>
        <p:txBody>
          <a:bodyPr/>
          <a:lstStyle/>
          <a:p>
            <a:r>
              <a:t>Slide Title</a:t>
            </a:r>
          </a:p>
        </p:txBody>
      </p:sp>
      <p:sp>
        <p:nvSpPr>
          <p:cNvPr id="62" name="Slide Subtitle"/>
          <p:cNvSpPr txBox="1">
            <a:spLocks noGrp="1"/>
          </p:cNvSpPr>
          <p:nvPr>
            <p:ph type="body" sz="quarter" idx="14"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63" name="Body Level One…"/>
          <p:cNvSpPr txBox="1">
            <a:spLocks noGrp="1"/>
          </p:cNvSpPr>
          <p:nvPr>
            <p:ph type="body" sz="half" idx="1" hasCustomPrompt="1"/>
          </p:nvPr>
        </p:nvSpPr>
        <p:spPr>
          <a:xfrm>
            <a:off x="698500" y="3480196"/>
            <a:ext cx="5105400" cy="5593161"/>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13"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b="1"/>
            </a:lvl1pPr>
          </a:lstStyle>
          <a:p>
            <a:r>
              <a:t>Fact information</a:t>
            </a:r>
          </a:p>
        </p:txBody>
      </p:sp>
      <p:sp>
        <p:nvSpPr>
          <p:cNvPr id="107" name="Body Level One…"/>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0" algn="ctr">
              <a:lnSpc>
                <a:spcPct val="80000"/>
              </a:lnSpc>
              <a:spcBef>
                <a:spcPts val="0"/>
              </a:spcBef>
              <a:buSzTx/>
              <a:buNone/>
              <a:defRPr sz="17600" b="1" spc="-176"/>
            </a:lvl2pPr>
            <a:lvl3pPr marL="0" indent="0" algn="ctr">
              <a:lnSpc>
                <a:spcPct val="80000"/>
              </a:lnSpc>
              <a:spcBef>
                <a:spcPts val="0"/>
              </a:spcBef>
              <a:buSzTx/>
              <a:buNone/>
              <a:defRPr sz="17600" b="1" spc="-176"/>
            </a:lvl3pPr>
            <a:lvl4pPr marL="0" indent="0" algn="ctr">
              <a:lnSpc>
                <a:spcPct val="80000"/>
              </a:lnSpc>
              <a:spcBef>
                <a:spcPts val="0"/>
              </a:spcBef>
              <a:buSzTx/>
              <a:buNone/>
              <a:defRPr sz="17600" b="1" spc="-176"/>
            </a:lvl4pPr>
            <a:lvl5pPr marL="0" indent="0" algn="ctr">
              <a:lnSpc>
                <a:spcPct val="80000"/>
              </a:lnSpc>
              <a:spcBef>
                <a:spcPts val="0"/>
              </a:spcBef>
              <a:buSzTx/>
              <a:buNone/>
              <a:defRPr sz="17600" b="1" spc="-176"/>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a:ea typeface="Helvetica Neue Medium"/>
                <a:cs typeface="Helvetica Neue Medium"/>
                <a:sym typeface="Helvetica Neue Medium"/>
              </a:defRPr>
            </a:lvl1pPr>
            <a:lvl2pPr marL="457200" indent="-342900">
              <a:spcBef>
                <a:spcPts val="0"/>
              </a:spcBef>
              <a:buSzTx/>
              <a:buNone/>
              <a:defRPr sz="6000" spc="-119">
                <a:latin typeface="Helvetica Neue Medium"/>
                <a:ea typeface="Helvetica Neue Medium"/>
                <a:cs typeface="Helvetica Neue Medium"/>
                <a:sym typeface="Helvetica Neue Medium"/>
              </a:defRPr>
            </a:lvl2pPr>
            <a:lvl3pPr marL="457200" indent="-342900">
              <a:spcBef>
                <a:spcPts val="0"/>
              </a:spcBef>
              <a:buSzTx/>
              <a:buNone/>
              <a:defRPr sz="6000" spc="-119">
                <a:latin typeface="Helvetica Neue Medium"/>
                <a:ea typeface="Helvetica Neue Medium"/>
                <a:cs typeface="Helvetica Neue Medium"/>
                <a:sym typeface="Helvetica Neue Medium"/>
              </a:defRPr>
            </a:lvl3pPr>
            <a:lvl4pPr marL="457200" indent="-342900">
              <a:spcBef>
                <a:spcPts val="0"/>
              </a:spcBef>
              <a:buSzTx/>
              <a:buNone/>
              <a:defRPr sz="6000" spc="-119">
                <a:latin typeface="Helvetica Neue Medium"/>
                <a:ea typeface="Helvetica Neue Medium"/>
                <a:cs typeface="Helvetica Neue Medium"/>
                <a:sym typeface="Helvetica Neue Medium"/>
              </a:defRPr>
            </a:lvl4pPr>
            <a:lvl5pPr marL="457200" indent="-342900">
              <a:spcBef>
                <a:spcPts val="0"/>
              </a:spcBef>
              <a:buSzTx/>
              <a:buNone/>
              <a:defRPr sz="6000" spc="-11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6" name="Attribution"/>
          <p:cNvSpPr txBox="1">
            <a:spLocks noGrp="1"/>
          </p:cNvSpPr>
          <p:nvPr>
            <p:ph type="body" sz="quarter" idx="13"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sz="2304" b="1"/>
            </a:lvl1pPr>
          </a:lstStyle>
          <a:p>
            <a:r>
              <a:t>Attribution</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4" name="Slide Number"/>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3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77" r:id="rId11"/>
    <p:sldLayoutId id="2147483678" r:id="rId12"/>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7.jpg"/><Relationship Id="rId2" Type="http://schemas.openxmlformats.org/officeDocument/2006/relationships/hyperlink" Target="mailto:gdean@prismrisk.gov" TargetMode="Externa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mailto:kbibler@allian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resenters"/>
          <p:cNvSpPr txBox="1">
            <a:spLocks noGrp="1"/>
          </p:cNvSpPr>
          <p:nvPr>
            <p:ph type="subTitle" sz="quarter" idx="1"/>
          </p:nvPr>
        </p:nvSpPr>
        <p:spPr>
          <a:xfrm>
            <a:off x="1097913" y="7297976"/>
            <a:ext cx="1868106" cy="546035"/>
          </a:xfrm>
          <a:prstGeom prst="rect">
            <a:avLst/>
          </a:prstGeom>
        </p:spPr>
        <p:txBody>
          <a:bodyPr>
            <a:normAutofit fontScale="92500"/>
          </a:bodyPr>
          <a:lstStyle>
            <a:lvl1pPr>
              <a:defRPr sz="2000" b="0">
                <a:solidFill>
                  <a:srgbClr val="603E81"/>
                </a:solidFill>
                <a:latin typeface="Trade Gothic Next LT Pro Bold"/>
                <a:ea typeface="Trade Gothic Next LT Pro Bold"/>
                <a:cs typeface="Trade Gothic Next LT Pro Bold"/>
                <a:sym typeface="Trade Gothic Next LT Pro Bold"/>
              </a:defRPr>
            </a:lvl1pPr>
          </a:lstStyle>
          <a:p>
            <a:r>
              <a:rPr sz="2800" b="1" dirty="0">
                <a:solidFill>
                  <a:schemeClr val="tx1"/>
                </a:solidFill>
                <a:latin typeface="Arial" panose="020B0604020202020204" pitchFamily="34" charset="0"/>
                <a:cs typeface="Arial" panose="020B0604020202020204" pitchFamily="34" charset="0"/>
              </a:rPr>
              <a:t>Presenter</a:t>
            </a:r>
            <a:r>
              <a:rPr lang="en-US" sz="2800" b="1" dirty="0">
                <a:solidFill>
                  <a:schemeClr val="tx1"/>
                </a:solidFill>
                <a:latin typeface="Arial" panose="020B0604020202020204" pitchFamily="34" charset="0"/>
                <a:cs typeface="Arial" panose="020B0604020202020204" pitchFamily="34" charset="0"/>
              </a:rPr>
              <a:t>s</a:t>
            </a:r>
            <a:endParaRPr sz="2800" b="1" dirty="0">
              <a:solidFill>
                <a:schemeClr val="tx1"/>
              </a:solidFill>
              <a:latin typeface="Arial" panose="020B0604020202020204" pitchFamily="34" charset="0"/>
              <a:cs typeface="Arial" panose="020B0604020202020204" pitchFamily="34" charset="0"/>
            </a:endParaRPr>
          </a:p>
        </p:txBody>
      </p:sp>
      <p:sp>
        <p:nvSpPr>
          <p:cNvPr id="152" name="Nicole Montalvo…"/>
          <p:cNvSpPr txBox="1"/>
          <p:nvPr/>
        </p:nvSpPr>
        <p:spPr>
          <a:xfrm>
            <a:off x="1097913" y="7852106"/>
            <a:ext cx="7392943" cy="1198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p>
            <a:pPr defTabSz="587022">
              <a:lnSpc>
                <a:spcPct val="100000"/>
              </a:lnSpc>
              <a:spcBef>
                <a:spcPts val="0"/>
              </a:spcBef>
              <a:defRPr sz="2000" baseline="60000">
                <a:latin typeface="Trade Gothic Next LT Pro Regular"/>
                <a:ea typeface="Trade Gothic Next LT Pro Regular"/>
                <a:cs typeface="Trade Gothic Next LT Pro Regular"/>
                <a:sym typeface="Trade Gothic Next LT Pro Regular"/>
              </a:defRPr>
            </a:pPr>
            <a:r>
              <a:rPr lang="en-US" sz="4000" b="1" dirty="0">
                <a:solidFill>
                  <a:schemeClr val="tx1"/>
                </a:solidFill>
                <a:latin typeface="Arial" panose="020B0604020202020204" pitchFamily="34" charset="0"/>
                <a:cs typeface="Arial" panose="020B0604020202020204" pitchFamily="34" charset="0"/>
              </a:rPr>
              <a:t>Gina Dean, PRISM CEO</a:t>
            </a:r>
          </a:p>
          <a:p>
            <a:pPr defTabSz="587022">
              <a:lnSpc>
                <a:spcPct val="100000"/>
              </a:lnSpc>
              <a:spcBef>
                <a:spcPts val="0"/>
              </a:spcBef>
              <a:defRPr sz="2000" baseline="60000">
                <a:latin typeface="Trade Gothic Next LT Pro Regular"/>
                <a:ea typeface="Trade Gothic Next LT Pro Regular"/>
                <a:cs typeface="Trade Gothic Next LT Pro Regular"/>
                <a:sym typeface="Trade Gothic Next LT Pro Regular"/>
              </a:defRPr>
            </a:pPr>
            <a:r>
              <a:rPr lang="en-US" sz="4000" b="1" dirty="0">
                <a:solidFill>
                  <a:schemeClr val="tx1"/>
                </a:solidFill>
                <a:latin typeface="Arial" panose="020B0604020202020204" pitchFamily="34" charset="0"/>
                <a:cs typeface="Arial" panose="020B0604020202020204" pitchFamily="34" charset="0"/>
              </a:rPr>
              <a:t>Kevin </a:t>
            </a:r>
            <a:r>
              <a:rPr lang="en-US" sz="4000" b="1" dirty="0" err="1">
                <a:solidFill>
                  <a:schemeClr val="tx1"/>
                </a:solidFill>
                <a:latin typeface="Arial" panose="020B0604020202020204" pitchFamily="34" charset="0"/>
                <a:cs typeface="Arial" panose="020B0604020202020204" pitchFamily="34" charset="0"/>
              </a:rPr>
              <a:t>Bibler</a:t>
            </a:r>
            <a:r>
              <a:rPr lang="en-US" sz="4000" b="1" dirty="0">
                <a:solidFill>
                  <a:schemeClr val="tx1"/>
                </a:solidFill>
                <a:latin typeface="Arial" panose="020B0604020202020204" pitchFamily="34" charset="0"/>
                <a:cs typeface="Arial" panose="020B0604020202020204" pitchFamily="34" charset="0"/>
              </a:rPr>
              <a:t>, Alliant Sr. Vice President</a:t>
            </a:r>
          </a:p>
        </p:txBody>
      </p:sp>
      <p:sp>
        <p:nvSpPr>
          <p:cNvPr id="153" name="Title Goes Here"/>
          <p:cNvSpPr txBox="1"/>
          <p:nvPr/>
        </p:nvSpPr>
        <p:spPr>
          <a:xfrm>
            <a:off x="1059814" y="3287038"/>
            <a:ext cx="10334839" cy="2381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47500" lnSpcReduction="20000"/>
          </a:bodyPr>
          <a:lstStyle>
            <a:lvl1pPr defTabSz="587022">
              <a:lnSpc>
                <a:spcPct val="100000"/>
              </a:lnSpc>
              <a:spcBef>
                <a:spcPts val="0"/>
              </a:spcBef>
              <a:defRPr sz="9000">
                <a:latin typeface="Trade Gothic Next LT Pro Bold"/>
                <a:ea typeface="Trade Gothic Next LT Pro Bold"/>
                <a:cs typeface="Trade Gothic Next LT Pro Bold"/>
                <a:sym typeface="Trade Gothic Next LT Pro Bold"/>
              </a:defRPr>
            </a:lvl1pPr>
          </a:lstStyle>
          <a:p>
            <a:pPr>
              <a:lnSpc>
                <a:spcPct val="120000"/>
              </a:lnSpc>
            </a:pPr>
            <a:r>
              <a:rPr lang="en-US" sz="14500" b="1" dirty="0"/>
              <a:t>Workers’ Compensation &amp; Liability </a:t>
            </a:r>
            <a:r>
              <a:rPr lang="en-US" sz="14500" b="1" i="1" dirty="0">
                <a:solidFill>
                  <a:srgbClr val="75328B"/>
                </a:solidFill>
              </a:rPr>
              <a:t>Market Update </a:t>
            </a:r>
          </a:p>
        </p:txBody>
      </p:sp>
      <p:pic>
        <p:nvPicPr>
          <p:cNvPr id="154" name="PRISM_Logo Mark_Acronym_Full Name_Full Color (Mark on left).png" descr="PRISM_Logo Mark_Acronym_Full Name_Full Color (Mark on lef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6820" y="1040781"/>
            <a:ext cx="2845656" cy="1092733"/>
          </a:xfrm>
          <a:prstGeom prst="rect">
            <a:avLst/>
          </a:prstGeom>
          <a:ln w="12700">
            <a:miter lim="400000"/>
          </a:ln>
        </p:spPr>
      </p:pic>
      <p:pic>
        <p:nvPicPr>
          <p:cNvPr id="155" name="Image" descr="Imag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90857" y="6390753"/>
            <a:ext cx="4662435" cy="3426488"/>
          </a:xfrm>
          <a:prstGeom prst="rect">
            <a:avLst/>
          </a:prstGeom>
          <a:ln w="12700">
            <a:miter lim="400000"/>
          </a:ln>
        </p:spPr>
      </p:pic>
      <p:pic>
        <p:nvPicPr>
          <p:cNvPr id="2050" name="Picture 2" descr="the Amador County Unified School District held a special study">
            <a:extLst>
              <a:ext uri="{FF2B5EF4-FFF2-40B4-BE49-F238E27FC236}">
                <a16:creationId xmlns:a16="http://schemas.microsoft.com/office/drawing/2014/main" id="{847BF230-2E87-43D7-A8A9-7A05F5A238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2326" y="552676"/>
            <a:ext cx="3240502" cy="21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1E43-E853-487B-A371-F5AD26C67B90}"/>
              </a:ext>
            </a:extLst>
          </p:cNvPr>
          <p:cNvSpPr>
            <a:spLocks noGrp="1"/>
          </p:cNvSpPr>
          <p:nvPr>
            <p:ph type="title"/>
          </p:nvPr>
        </p:nvSpPr>
        <p:spPr>
          <a:xfrm>
            <a:off x="360296" y="381264"/>
            <a:ext cx="12491407" cy="1016001"/>
          </a:xfrm>
        </p:spPr>
        <p:txBody>
          <a:bodyPr>
            <a:normAutofit/>
          </a:bodyPr>
          <a:lstStyle/>
          <a:p>
            <a:r>
              <a:rPr lang="en-US" dirty="0"/>
              <a:t>A Complicated Series of Events</a:t>
            </a:r>
          </a:p>
        </p:txBody>
      </p:sp>
      <p:sp>
        <p:nvSpPr>
          <p:cNvPr id="3" name="Content Placeholder 2">
            <a:extLst>
              <a:ext uri="{FF2B5EF4-FFF2-40B4-BE49-F238E27FC236}">
                <a16:creationId xmlns:a16="http://schemas.microsoft.com/office/drawing/2014/main" id="{7A7B4955-8E01-4814-9373-C051BE45ECEC}"/>
              </a:ext>
            </a:extLst>
          </p:cNvPr>
          <p:cNvSpPr>
            <a:spLocks noGrp="1"/>
          </p:cNvSpPr>
          <p:nvPr>
            <p:ph idx="1"/>
          </p:nvPr>
        </p:nvSpPr>
        <p:spPr>
          <a:xfrm>
            <a:off x="741322" y="5989198"/>
            <a:ext cx="3580157" cy="3618065"/>
          </a:xfrm>
        </p:spPr>
        <p:txBody>
          <a:bodyPr>
            <a:normAutofit/>
          </a:bodyPr>
          <a:lstStyle/>
          <a:p>
            <a:pPr marL="0" indent="0">
              <a:spcBef>
                <a:spcPts val="0"/>
              </a:spcBef>
              <a:buNone/>
            </a:pPr>
            <a:endParaRPr lang="en-US" sz="2800" dirty="0"/>
          </a:p>
          <a:p>
            <a:endParaRPr lang="en-US" sz="2400" b="1" u="sng" dirty="0"/>
          </a:p>
          <a:p>
            <a:pPr lvl="1">
              <a:lnSpc>
                <a:spcPct val="100000"/>
              </a:lnSpc>
              <a:spcBef>
                <a:spcPts val="600"/>
              </a:spcBef>
            </a:pPr>
            <a:endParaRPr lang="en-US" sz="2400" dirty="0"/>
          </a:p>
        </p:txBody>
      </p:sp>
      <p:sp>
        <p:nvSpPr>
          <p:cNvPr id="4" name="TextBox 3">
            <a:extLst>
              <a:ext uri="{FF2B5EF4-FFF2-40B4-BE49-F238E27FC236}">
                <a16:creationId xmlns:a16="http://schemas.microsoft.com/office/drawing/2014/main" id="{7AA29FBB-3916-4FEF-8AA0-D0F78A3D6BC3}"/>
              </a:ext>
            </a:extLst>
          </p:cNvPr>
          <p:cNvSpPr txBox="1"/>
          <p:nvPr/>
        </p:nvSpPr>
        <p:spPr>
          <a:xfrm>
            <a:off x="456858" y="1354470"/>
            <a:ext cx="12298282" cy="4806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0"/>
              </a:spcBef>
              <a:spcAft>
                <a:spcPts val="0"/>
              </a:spcAft>
              <a:buClrTx/>
              <a:buSzTx/>
              <a:buFontTx/>
              <a:buNone/>
              <a:tabLst/>
            </a:pPr>
            <a:r>
              <a:rPr lang="en-US" sz="3400" b="1" dirty="0"/>
              <a:t>We need to buy insurance from the market too</a:t>
            </a:r>
          </a:p>
          <a:p>
            <a:pPr marL="0" marR="0" indent="0" algn="l" defTabSz="1733930" rtl="0" fontAlgn="auto" latinLnBrk="0" hangingPunct="0">
              <a:lnSpc>
                <a:spcPct val="90000"/>
              </a:lnSpc>
              <a:spcBef>
                <a:spcPts val="0"/>
              </a:spcBef>
              <a:spcAft>
                <a:spcPts val="0"/>
              </a:spcAft>
              <a:buClrTx/>
              <a:buSzTx/>
              <a:buFontTx/>
              <a:buNone/>
              <a:tabLst/>
            </a:pPr>
            <a:endParaRPr lang="en-US" sz="1200" b="1" dirty="0"/>
          </a:p>
          <a:p>
            <a:pPr marL="457200" marR="0" indent="-457200" algn="l" defTabSz="1733930" rtl="0" fontAlgn="auto" latinLnBrk="0" hangingPunct="0">
              <a:lnSpc>
                <a:spcPct val="90000"/>
              </a:lnSpc>
              <a:spcBef>
                <a:spcPts val="0"/>
              </a:spcBef>
              <a:spcAft>
                <a:spcPts val="0"/>
              </a:spcAft>
              <a:buClrTx/>
              <a:buSzTx/>
              <a:buFont typeface="Arial" panose="020B0604020202020204" pitchFamily="34" charset="0"/>
              <a:buChar char="•"/>
              <a:tabLst/>
            </a:pPr>
            <a:r>
              <a:rPr kumimoji="0" lang="en-US" sz="3400" b="0" i="0" u="none" strike="noStrike" cap="none" spc="0" normalizeH="0" baseline="0" dirty="0">
                <a:ln>
                  <a:noFill/>
                </a:ln>
                <a:solidFill>
                  <a:srgbClr val="000000"/>
                </a:solidFill>
                <a:effectLst/>
                <a:uFillTx/>
                <a:latin typeface="+mn-lt"/>
                <a:ea typeface="+mn-ea"/>
                <a:cs typeface="+mn-cs"/>
                <a:sym typeface="Helvetica Neue"/>
              </a:rPr>
              <a:t>Pool to $5M</a:t>
            </a:r>
          </a:p>
          <a:p>
            <a:pPr marL="457200" marR="0" indent="-457200" algn="l" defTabSz="1733930" rtl="0" fontAlgn="auto" latinLnBrk="0" hangingPunct="0">
              <a:lnSpc>
                <a:spcPct val="90000"/>
              </a:lnSpc>
              <a:spcBef>
                <a:spcPts val="0"/>
              </a:spcBef>
              <a:spcAft>
                <a:spcPts val="0"/>
              </a:spcAft>
              <a:buClrTx/>
              <a:buSzTx/>
              <a:buFont typeface="Arial" panose="020B0604020202020204" pitchFamily="34" charset="0"/>
              <a:buChar char="•"/>
              <a:tabLst/>
            </a:pPr>
            <a:r>
              <a:rPr lang="en-US" sz="3400" dirty="0"/>
              <a:t>Buy from 9 carriers to provide $25M limit to members</a:t>
            </a:r>
          </a:p>
          <a:p>
            <a:pPr marL="457200" marR="0" indent="-457200" algn="l" defTabSz="1733930" rtl="0" fontAlgn="auto" latinLnBrk="0" hangingPunct="0">
              <a:lnSpc>
                <a:spcPct val="90000"/>
              </a:lnSpc>
              <a:spcBef>
                <a:spcPts val="0"/>
              </a:spcBef>
              <a:spcAft>
                <a:spcPts val="0"/>
              </a:spcAft>
              <a:buClrTx/>
              <a:buSzTx/>
              <a:buFont typeface="Arial" panose="020B0604020202020204" pitchFamily="34" charset="0"/>
              <a:buChar char="•"/>
              <a:tabLst/>
            </a:pPr>
            <a:r>
              <a:rPr lang="en-US" sz="3400" dirty="0"/>
              <a:t>Since 2013/14, claims costs have increased significantly</a:t>
            </a:r>
          </a:p>
          <a:p>
            <a:pPr marL="457200" marR="0" indent="-457200" algn="l" defTabSz="1733930" rtl="0" fontAlgn="auto" latinLnBrk="0" hangingPunct="0">
              <a:lnSpc>
                <a:spcPct val="90000"/>
              </a:lnSpc>
              <a:spcBef>
                <a:spcPts val="0"/>
              </a:spcBef>
              <a:spcAft>
                <a:spcPts val="0"/>
              </a:spcAft>
              <a:buClrTx/>
              <a:buSzTx/>
              <a:buFont typeface="Arial" panose="020B0604020202020204" pitchFamily="34" charset="0"/>
              <a:buChar char="•"/>
              <a:tabLst/>
            </a:pPr>
            <a:r>
              <a:rPr lang="en-US" sz="3400" dirty="0"/>
              <a:t>Claims that used to cost $5M-$10M, now cost $20M-$30M</a:t>
            </a:r>
          </a:p>
          <a:p>
            <a:pPr marL="457200" marR="0" indent="-457200" algn="l" defTabSz="1733930" rtl="0" fontAlgn="auto" latinLnBrk="0" hangingPunct="0">
              <a:lnSpc>
                <a:spcPct val="90000"/>
              </a:lnSpc>
              <a:spcBef>
                <a:spcPts val="0"/>
              </a:spcBef>
              <a:spcAft>
                <a:spcPts val="0"/>
              </a:spcAft>
              <a:buClrTx/>
              <a:buSzTx/>
              <a:buFont typeface="Arial" panose="020B0604020202020204" pitchFamily="34" charset="0"/>
              <a:buChar char="•"/>
              <a:tabLst/>
            </a:pPr>
            <a:r>
              <a:rPr lang="en-US" sz="3400" dirty="0"/>
              <a:t>Trend started in CA, has spread across country</a:t>
            </a:r>
          </a:p>
          <a:p>
            <a:pPr marL="457200" marR="0" indent="-457200" algn="l" defTabSz="1733930" rtl="0" fontAlgn="auto" latinLnBrk="0" hangingPunct="0">
              <a:lnSpc>
                <a:spcPct val="90000"/>
              </a:lnSpc>
              <a:spcBef>
                <a:spcPts val="0"/>
              </a:spcBef>
              <a:spcAft>
                <a:spcPts val="0"/>
              </a:spcAft>
              <a:buClrTx/>
              <a:buSzTx/>
              <a:buFont typeface="Arial" panose="020B0604020202020204" pitchFamily="34" charset="0"/>
              <a:buChar char="•"/>
              <a:tabLst/>
            </a:pPr>
            <a:r>
              <a:rPr lang="en-US" sz="3400" dirty="0"/>
              <a:t>Affects PRISM members too</a:t>
            </a:r>
          </a:p>
          <a:p>
            <a:pPr marL="457200" marR="0" indent="-457200" algn="l" defTabSz="1733930" rtl="0" fontAlgn="auto" latinLnBrk="0" hangingPunct="0">
              <a:lnSpc>
                <a:spcPct val="90000"/>
              </a:lnSpc>
              <a:spcBef>
                <a:spcPts val="0"/>
              </a:spcBef>
              <a:spcAft>
                <a:spcPts val="0"/>
              </a:spcAft>
              <a:buClrTx/>
              <a:buSzTx/>
              <a:buFont typeface="Arial" panose="020B0604020202020204" pitchFamily="34" charset="0"/>
              <a:buChar char="•"/>
              <a:tabLst/>
            </a:pP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a:p>
            <a:pPr marL="0" marR="0" indent="0" algn="l" defTabSz="1733930" rtl="0" fontAlgn="auto" latinLnBrk="0" hangingPunct="0">
              <a:lnSpc>
                <a:spcPct val="90000"/>
              </a:lnSpc>
              <a:spcBef>
                <a:spcPts val="320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graphicFrame>
        <p:nvGraphicFramePr>
          <p:cNvPr id="19" name="Object 2">
            <a:extLst>
              <a:ext uri="{FF2B5EF4-FFF2-40B4-BE49-F238E27FC236}">
                <a16:creationId xmlns:a16="http://schemas.microsoft.com/office/drawing/2014/main" id="{B24A2C5F-2688-4401-8344-F0BE81D1839C}"/>
              </a:ext>
            </a:extLst>
          </p:cNvPr>
          <p:cNvGraphicFramePr>
            <a:graphicFrameLocks noChangeAspect="1"/>
          </p:cNvGraphicFramePr>
          <p:nvPr>
            <p:extLst>
              <p:ext uri="{D42A27DB-BD31-4B8C-83A1-F6EECF244321}">
                <p14:modId xmlns:p14="http://schemas.microsoft.com/office/powerpoint/2010/main" val="1463346771"/>
              </p:ext>
            </p:extLst>
          </p:nvPr>
        </p:nvGraphicFramePr>
        <p:xfrm>
          <a:off x="3622495" y="5741646"/>
          <a:ext cx="8764206" cy="3753083"/>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a:extLst>
              <a:ext uri="{FF2B5EF4-FFF2-40B4-BE49-F238E27FC236}">
                <a16:creationId xmlns:a16="http://schemas.microsoft.com/office/drawing/2014/main" id="{B8D46A27-899A-4DB8-9A78-1539FD797935}"/>
              </a:ext>
            </a:extLst>
          </p:cNvPr>
          <p:cNvGrpSpPr/>
          <p:nvPr/>
        </p:nvGrpSpPr>
        <p:grpSpPr>
          <a:xfrm>
            <a:off x="4321479" y="5366054"/>
            <a:ext cx="6563538" cy="276399"/>
            <a:chOff x="448663" y="537025"/>
            <a:chExt cx="11322649" cy="576829"/>
          </a:xfrm>
        </p:grpSpPr>
        <p:sp>
          <p:nvSpPr>
            <p:cNvPr id="21" name="Title 5">
              <a:extLst>
                <a:ext uri="{FF2B5EF4-FFF2-40B4-BE49-F238E27FC236}">
                  <a16:creationId xmlns:a16="http://schemas.microsoft.com/office/drawing/2014/main" id="{B1A05FF5-BA2A-47CA-9E6A-EA47E9484A27}"/>
                </a:ext>
              </a:extLst>
            </p:cNvPr>
            <p:cNvSpPr txBox="1">
              <a:spLocks/>
            </p:cNvSpPr>
            <p:nvPr/>
          </p:nvSpPr>
          <p:spPr>
            <a:xfrm>
              <a:off x="448663" y="537025"/>
              <a:ext cx="11322649" cy="455509"/>
            </a:xfrm>
            <a:prstGeom prst="rect">
              <a:avLst/>
            </a:prstGeom>
          </p:spPr>
          <p:txBody>
            <a:bodyPr wrap="square" lIns="0" anchor="b">
              <a:spAutoFit/>
            </a:bodyPr>
            <a:lstStyle>
              <a:lvl1pPr algn="l" defTabSz="685800" rtl="0" eaLnBrk="1" latinLnBrk="0" hangingPunct="1">
                <a:lnSpc>
                  <a:spcPct val="90000"/>
                </a:lnSpc>
                <a:spcBef>
                  <a:spcPct val="0"/>
                </a:spcBef>
                <a:buNone/>
                <a:defRPr sz="2400" b="1" kern="1200">
                  <a:solidFill>
                    <a:schemeClr val="tx2"/>
                  </a:solidFill>
                  <a:latin typeface="Century Gothic" panose="020B0502020202020204" pitchFamily="34" charset="0"/>
                  <a:ea typeface="+mj-ea"/>
                  <a:cs typeface="+mj-cs"/>
                </a:defRPr>
              </a:lvl1pPr>
            </a:lstStyle>
            <a:p>
              <a:pPr defTabSz="514350" fontAlgn="auto">
                <a:spcAft>
                  <a:spcPts val="0"/>
                </a:spcAft>
                <a:defRPr/>
              </a:pPr>
              <a:r>
                <a:rPr lang="en-US" sz="1800" dirty="0">
                  <a:solidFill>
                    <a:srgbClr val="002E42"/>
                  </a:solidFill>
                </a:rPr>
                <a:t>Upward Trend in Liability Claims</a:t>
              </a:r>
            </a:p>
          </p:txBody>
        </p:sp>
        <p:cxnSp>
          <p:nvCxnSpPr>
            <p:cNvPr id="22" name="Straight Connector 21">
              <a:extLst>
                <a:ext uri="{FF2B5EF4-FFF2-40B4-BE49-F238E27FC236}">
                  <a16:creationId xmlns:a16="http://schemas.microsoft.com/office/drawing/2014/main" id="{A32F9337-E089-4956-ACEF-EBD8CE50ABFD}"/>
                </a:ext>
              </a:extLst>
            </p:cNvPr>
            <p:cNvCxnSpPr>
              <a:cxnSpLocks/>
            </p:cNvCxnSpPr>
            <p:nvPr/>
          </p:nvCxnSpPr>
          <p:spPr>
            <a:xfrm>
              <a:off x="448663" y="1113854"/>
              <a:ext cx="1145771" cy="0"/>
            </a:xfrm>
            <a:prstGeom prst="line">
              <a:avLst/>
            </a:prstGeom>
            <a:ln w="76200">
              <a:solidFill>
                <a:schemeClr val="accent1"/>
              </a:solidFill>
              <a:headEnd type="none" w="sm" len="sm"/>
            </a:ln>
          </p:spPr>
          <p:style>
            <a:lnRef idx="1">
              <a:schemeClr val="accent1"/>
            </a:lnRef>
            <a:fillRef idx="0">
              <a:schemeClr val="accent1"/>
            </a:fillRef>
            <a:effectRef idx="0">
              <a:schemeClr val="accent1"/>
            </a:effectRef>
            <a:fontRef idx="minor">
              <a:schemeClr val="tx1"/>
            </a:fontRef>
          </p:style>
        </p:cxnSp>
      </p:grpSp>
      <p:sp>
        <p:nvSpPr>
          <p:cNvPr id="23" name="TextBox 1">
            <a:extLst>
              <a:ext uri="{FF2B5EF4-FFF2-40B4-BE49-F238E27FC236}">
                <a16:creationId xmlns:a16="http://schemas.microsoft.com/office/drawing/2014/main" id="{A0657CC5-E37C-4390-BF5E-7641CD9C4A5B}"/>
              </a:ext>
            </a:extLst>
          </p:cNvPr>
          <p:cNvSpPr txBox="1"/>
          <p:nvPr/>
        </p:nvSpPr>
        <p:spPr>
          <a:xfrm rot="19518801">
            <a:off x="7696196" y="6386688"/>
            <a:ext cx="4564524" cy="341632"/>
          </a:xfrm>
          <a:prstGeom prst="rect">
            <a:avLst/>
          </a:prstGeom>
          <a:noFill/>
        </p:spPr>
        <p:txBody>
          <a:bodyPr rot="0"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lnSpc>
                <a:spcPct val="90000"/>
              </a:lnSpc>
              <a:spcBef>
                <a:spcPts val="900"/>
              </a:spcBef>
              <a:spcAft>
                <a:spcPts val="0"/>
              </a:spcAft>
              <a:buClr>
                <a:srgbClr val="337DBE"/>
              </a:buClr>
              <a:buSzPct val="77000"/>
              <a:defRPr/>
            </a:pPr>
            <a:r>
              <a:rPr lang="en-US" sz="1800" b="1" dirty="0">
                <a:solidFill>
                  <a:srgbClr val="002E42"/>
                </a:solidFill>
                <a:cs typeface="Arial" panose="020B0604020202020204" pitchFamily="34" charset="0"/>
              </a:rPr>
              <a:t>11% Annual Growth for a Decade</a:t>
            </a:r>
          </a:p>
        </p:txBody>
      </p:sp>
      <p:cxnSp>
        <p:nvCxnSpPr>
          <p:cNvPr id="24" name="Straight Arrow Connector 23">
            <a:extLst>
              <a:ext uri="{FF2B5EF4-FFF2-40B4-BE49-F238E27FC236}">
                <a16:creationId xmlns:a16="http://schemas.microsoft.com/office/drawing/2014/main" id="{C10514FB-BEC8-4232-8E27-4607520383AB}"/>
              </a:ext>
            </a:extLst>
          </p:cNvPr>
          <p:cNvCxnSpPr>
            <a:cxnSpLocks/>
          </p:cNvCxnSpPr>
          <p:nvPr/>
        </p:nvCxnSpPr>
        <p:spPr>
          <a:xfrm flipV="1">
            <a:off x="8743735" y="5584320"/>
            <a:ext cx="3043257" cy="22364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5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1E43-E853-487B-A371-F5AD26C67B90}"/>
              </a:ext>
            </a:extLst>
          </p:cNvPr>
          <p:cNvSpPr>
            <a:spLocks noGrp="1"/>
          </p:cNvSpPr>
          <p:nvPr>
            <p:ph type="title"/>
          </p:nvPr>
        </p:nvSpPr>
        <p:spPr>
          <a:xfrm>
            <a:off x="360296" y="381264"/>
            <a:ext cx="12491407" cy="1016001"/>
          </a:xfrm>
        </p:spPr>
        <p:txBody>
          <a:bodyPr>
            <a:normAutofit fontScale="90000"/>
          </a:bodyPr>
          <a:lstStyle/>
          <a:p>
            <a:r>
              <a:rPr lang="en-US" dirty="0"/>
              <a:t>Why Are Costs Continuing to Increase?</a:t>
            </a:r>
          </a:p>
        </p:txBody>
      </p:sp>
      <p:sp>
        <p:nvSpPr>
          <p:cNvPr id="3" name="Content Placeholder 2">
            <a:extLst>
              <a:ext uri="{FF2B5EF4-FFF2-40B4-BE49-F238E27FC236}">
                <a16:creationId xmlns:a16="http://schemas.microsoft.com/office/drawing/2014/main" id="{7A7B4955-8E01-4814-9373-C051BE45ECEC}"/>
              </a:ext>
            </a:extLst>
          </p:cNvPr>
          <p:cNvSpPr>
            <a:spLocks noGrp="1"/>
          </p:cNvSpPr>
          <p:nvPr>
            <p:ph idx="1"/>
          </p:nvPr>
        </p:nvSpPr>
        <p:spPr>
          <a:xfrm>
            <a:off x="741322" y="5989198"/>
            <a:ext cx="3580157" cy="3618065"/>
          </a:xfrm>
        </p:spPr>
        <p:txBody>
          <a:bodyPr>
            <a:normAutofit/>
          </a:bodyPr>
          <a:lstStyle/>
          <a:p>
            <a:pPr marL="0" indent="0">
              <a:spcBef>
                <a:spcPts val="0"/>
              </a:spcBef>
              <a:buNone/>
            </a:pPr>
            <a:endParaRPr lang="en-US" sz="2800" dirty="0"/>
          </a:p>
          <a:p>
            <a:endParaRPr lang="en-US" sz="2400" b="1" u="sng" dirty="0"/>
          </a:p>
          <a:p>
            <a:pPr lvl="1">
              <a:lnSpc>
                <a:spcPct val="100000"/>
              </a:lnSpc>
              <a:spcBef>
                <a:spcPts val="600"/>
              </a:spcBef>
            </a:pPr>
            <a:endParaRPr lang="en-US" sz="2400" dirty="0"/>
          </a:p>
        </p:txBody>
      </p:sp>
      <p:pic>
        <p:nvPicPr>
          <p:cNvPr id="9" name="Image" descr="Image">
            <a:extLst>
              <a:ext uri="{FF2B5EF4-FFF2-40B4-BE49-F238E27FC236}">
                <a16:creationId xmlns:a16="http://schemas.microsoft.com/office/drawing/2014/main" id="{F96C36BE-5E81-4C6A-863C-AE219BED578A}"/>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2931080" y="8756984"/>
            <a:ext cx="9418043" cy="107351"/>
          </a:xfrm>
          <a:prstGeom prst="rect">
            <a:avLst/>
          </a:prstGeom>
          <a:ln w="12700">
            <a:miter lim="400000"/>
          </a:ln>
        </p:spPr>
      </p:pic>
      <p:pic>
        <p:nvPicPr>
          <p:cNvPr id="3074" name="Picture 2" descr="What Do Nuclear Verdicts Mean for Fleets? - LifeSaver Mobile">
            <a:extLst>
              <a:ext uri="{FF2B5EF4-FFF2-40B4-BE49-F238E27FC236}">
                <a16:creationId xmlns:a16="http://schemas.microsoft.com/office/drawing/2014/main" id="{EDD73BC8-5D3E-4675-97F7-28A8D14BB9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5694" y="1263526"/>
            <a:ext cx="5078525" cy="27202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F11785-2E31-4EA1-BBBB-78EEDAEFA5AD}"/>
              </a:ext>
            </a:extLst>
          </p:cNvPr>
          <p:cNvSpPr txBox="1"/>
          <p:nvPr/>
        </p:nvSpPr>
        <p:spPr>
          <a:xfrm>
            <a:off x="3983277" y="1212568"/>
            <a:ext cx="4389654" cy="10669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4000" b="1" i="0" u="none" strike="noStrike" cap="none" spc="0" normalizeH="0" baseline="0" dirty="0">
                <a:ln>
                  <a:noFill/>
                </a:ln>
                <a:solidFill>
                  <a:schemeClr val="accent3">
                    <a:lumMod val="50000"/>
                  </a:schemeClr>
                </a:solidFill>
                <a:effectLst/>
                <a:uFillTx/>
                <a:latin typeface="+mn-lt"/>
                <a:ea typeface="+mn-ea"/>
                <a:cs typeface="+mn-cs"/>
                <a:sym typeface="Helvetica Neue"/>
              </a:rPr>
              <a:t>Nuclear Verdicts</a:t>
            </a:r>
          </a:p>
        </p:txBody>
      </p:sp>
      <p:sp>
        <p:nvSpPr>
          <p:cNvPr id="14" name="Rectangle 13">
            <a:extLst>
              <a:ext uri="{FF2B5EF4-FFF2-40B4-BE49-F238E27FC236}">
                <a16:creationId xmlns:a16="http://schemas.microsoft.com/office/drawing/2014/main" id="{D6ACA069-6CC6-482E-B004-AE5315EC9C92}"/>
              </a:ext>
            </a:extLst>
          </p:cNvPr>
          <p:cNvSpPr/>
          <p:nvPr/>
        </p:nvSpPr>
        <p:spPr>
          <a:xfrm>
            <a:off x="741322" y="3748006"/>
            <a:ext cx="4715548" cy="249299"/>
          </a:xfrm>
          <a:prstGeom prst="rect">
            <a:avLst/>
          </a:prstGeom>
        </p:spPr>
        <p:txBody>
          <a:bodyPr wrap="square" lIns="0" tIns="0" rIns="0" bIns="0">
            <a:spAutoFit/>
          </a:bodyPr>
          <a:lstStyle/>
          <a:p>
            <a:pPr defTabSz="514350">
              <a:lnSpc>
                <a:spcPct val="90000"/>
              </a:lnSpc>
              <a:spcBef>
                <a:spcPct val="50000"/>
              </a:spcBef>
              <a:buClr>
                <a:srgbClr val="FFFFFF"/>
              </a:buClr>
              <a:defRPr/>
            </a:pPr>
            <a:r>
              <a:rPr lang="en-US" sz="1800" b="1" kern="0" dirty="0">
                <a:solidFill>
                  <a:prstClr val="black"/>
                </a:solidFill>
                <a:cs typeface="Arial" charset="0"/>
              </a:rPr>
              <a:t>Court cases with verdicts above $20mn</a:t>
            </a:r>
          </a:p>
        </p:txBody>
      </p:sp>
      <p:graphicFrame>
        <p:nvGraphicFramePr>
          <p:cNvPr id="15" name="Chart 14">
            <a:extLst>
              <a:ext uri="{FF2B5EF4-FFF2-40B4-BE49-F238E27FC236}">
                <a16:creationId xmlns:a16="http://schemas.microsoft.com/office/drawing/2014/main" id="{7CC8A500-E58E-48B1-8846-8B92A2FA9ED8}"/>
              </a:ext>
            </a:extLst>
          </p:cNvPr>
          <p:cNvGraphicFramePr/>
          <p:nvPr>
            <p:extLst>
              <p:ext uri="{D42A27DB-BD31-4B8C-83A1-F6EECF244321}">
                <p14:modId xmlns:p14="http://schemas.microsoft.com/office/powerpoint/2010/main" val="2351066620"/>
              </p:ext>
            </p:extLst>
          </p:nvPr>
        </p:nvGraphicFramePr>
        <p:xfrm>
          <a:off x="1020481" y="4339168"/>
          <a:ext cx="11223818" cy="4369845"/>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51247650-5937-4737-B202-EE0D1E1CE89B}"/>
              </a:ext>
            </a:extLst>
          </p:cNvPr>
          <p:cNvSpPr/>
          <p:nvPr/>
        </p:nvSpPr>
        <p:spPr>
          <a:xfrm>
            <a:off x="4631869" y="5003851"/>
            <a:ext cx="3741062" cy="498598"/>
          </a:xfrm>
          <a:prstGeom prst="rect">
            <a:avLst/>
          </a:prstGeom>
        </p:spPr>
        <p:txBody>
          <a:bodyPr wrap="square" lIns="0" tIns="0" rIns="0" bIns="0">
            <a:spAutoFit/>
          </a:bodyPr>
          <a:lstStyle/>
          <a:p>
            <a:pPr defTabSz="514350">
              <a:lnSpc>
                <a:spcPct val="90000"/>
              </a:lnSpc>
              <a:spcBef>
                <a:spcPct val="50000"/>
              </a:spcBef>
              <a:buClr>
                <a:srgbClr val="FFFFFF"/>
              </a:buClr>
              <a:defRPr/>
            </a:pPr>
            <a:r>
              <a:rPr lang="en-US" sz="1800" b="1" kern="0" dirty="0">
                <a:solidFill>
                  <a:prstClr val="black"/>
                </a:solidFill>
                <a:cs typeface="Arial" charset="0"/>
              </a:rPr>
              <a:t>Estimated cases as courts reopen and clear backlog aggressively</a:t>
            </a:r>
          </a:p>
        </p:txBody>
      </p:sp>
      <p:grpSp>
        <p:nvGrpSpPr>
          <p:cNvPr id="18" name="Group 17">
            <a:extLst>
              <a:ext uri="{FF2B5EF4-FFF2-40B4-BE49-F238E27FC236}">
                <a16:creationId xmlns:a16="http://schemas.microsoft.com/office/drawing/2014/main" id="{612275DC-C8F2-473D-9CF5-F11AAD87CBBF}"/>
              </a:ext>
            </a:extLst>
          </p:cNvPr>
          <p:cNvGrpSpPr/>
          <p:nvPr/>
        </p:nvGrpSpPr>
        <p:grpSpPr>
          <a:xfrm>
            <a:off x="741322" y="3047295"/>
            <a:ext cx="11926982" cy="516038"/>
            <a:chOff x="448663" y="754890"/>
            <a:chExt cx="11322649" cy="358964"/>
          </a:xfrm>
        </p:grpSpPr>
        <p:sp>
          <p:nvSpPr>
            <p:cNvPr id="19" name="Title 5">
              <a:extLst>
                <a:ext uri="{FF2B5EF4-FFF2-40B4-BE49-F238E27FC236}">
                  <a16:creationId xmlns:a16="http://schemas.microsoft.com/office/drawing/2014/main" id="{AFD2D2BA-6C7A-4B5C-82AB-A45205F3F7C6}"/>
                </a:ext>
              </a:extLst>
            </p:cNvPr>
            <p:cNvSpPr txBox="1">
              <a:spLocks/>
            </p:cNvSpPr>
            <p:nvPr/>
          </p:nvSpPr>
          <p:spPr>
            <a:xfrm>
              <a:off x="448663" y="754890"/>
              <a:ext cx="11322649" cy="237644"/>
            </a:xfrm>
            <a:prstGeom prst="rect">
              <a:avLst/>
            </a:prstGeom>
          </p:spPr>
          <p:txBody>
            <a:bodyPr wrap="square" lIns="0" anchor="b">
              <a:spAutoFit/>
            </a:bodyPr>
            <a:lstStyle>
              <a:lvl1pPr algn="l" defTabSz="685800" rtl="0" eaLnBrk="1" latinLnBrk="0" hangingPunct="1">
                <a:lnSpc>
                  <a:spcPct val="90000"/>
                </a:lnSpc>
                <a:spcBef>
                  <a:spcPct val="0"/>
                </a:spcBef>
                <a:buNone/>
                <a:defRPr sz="2400" b="1" kern="1200">
                  <a:solidFill>
                    <a:schemeClr val="tx2"/>
                  </a:solidFill>
                  <a:latin typeface="Century Gothic" panose="020B0502020202020204" pitchFamily="34" charset="0"/>
                  <a:ea typeface="+mj-ea"/>
                  <a:cs typeface="+mj-cs"/>
                </a:defRPr>
              </a:lvl1pPr>
            </a:lstStyle>
            <a:p>
              <a:pPr defTabSz="514350" fontAlgn="auto">
                <a:spcAft>
                  <a:spcPts val="0"/>
                </a:spcAft>
                <a:defRPr/>
              </a:pPr>
              <a:r>
                <a:rPr lang="en-US" sz="1800" dirty="0">
                  <a:solidFill>
                    <a:srgbClr val="002E42"/>
                  </a:solidFill>
                  <a:latin typeface="+mn-lt"/>
                </a:rPr>
                <a:t>The Court Backlog</a:t>
              </a:r>
            </a:p>
          </p:txBody>
        </p:sp>
        <p:cxnSp>
          <p:nvCxnSpPr>
            <p:cNvPr id="20" name="Straight Connector 19">
              <a:extLst>
                <a:ext uri="{FF2B5EF4-FFF2-40B4-BE49-F238E27FC236}">
                  <a16:creationId xmlns:a16="http://schemas.microsoft.com/office/drawing/2014/main" id="{D45118FE-E067-45E4-AA67-48E29E03B67B}"/>
                </a:ext>
              </a:extLst>
            </p:cNvPr>
            <p:cNvCxnSpPr>
              <a:cxnSpLocks/>
            </p:cNvCxnSpPr>
            <p:nvPr/>
          </p:nvCxnSpPr>
          <p:spPr>
            <a:xfrm>
              <a:off x="448663" y="1113854"/>
              <a:ext cx="1145771" cy="0"/>
            </a:xfrm>
            <a:prstGeom prst="line">
              <a:avLst/>
            </a:prstGeom>
            <a:ln w="76200">
              <a:solidFill>
                <a:schemeClr val="accent1"/>
              </a:solidFill>
              <a:headEnd type="none" w="sm" len="sm"/>
            </a:ln>
          </p:spPr>
          <p:style>
            <a:lnRef idx="1">
              <a:schemeClr val="accent1"/>
            </a:lnRef>
            <a:fillRef idx="0">
              <a:schemeClr val="accent1"/>
            </a:fillRef>
            <a:effectRef idx="0">
              <a:schemeClr val="accent1"/>
            </a:effectRef>
            <a:fontRef idx="minor">
              <a:schemeClr val="tx1"/>
            </a:fontRef>
          </p:style>
        </p:cxnSp>
      </p:grpSp>
      <p:sp>
        <p:nvSpPr>
          <p:cNvPr id="21" name="Footer Placeholder 37">
            <a:extLst>
              <a:ext uri="{FF2B5EF4-FFF2-40B4-BE49-F238E27FC236}">
                <a16:creationId xmlns:a16="http://schemas.microsoft.com/office/drawing/2014/main" id="{68BD56E5-DB2F-4A64-9DE0-D61AF81B25C7}"/>
              </a:ext>
            </a:extLst>
          </p:cNvPr>
          <p:cNvSpPr txBox="1">
            <a:spLocks/>
          </p:cNvSpPr>
          <p:nvPr/>
        </p:nvSpPr>
        <p:spPr>
          <a:xfrm>
            <a:off x="725690" y="8912306"/>
            <a:ext cx="9098282" cy="156966"/>
          </a:xfrm>
          <a:prstGeom prst="rect">
            <a:avLst/>
          </a:prstGeom>
        </p:spPr>
        <p:txBody>
          <a:bodyPr wrap="square" lIns="0" tIns="0" rIns="0" bIns="0">
            <a:spAutoFit/>
          </a:bodyPr>
          <a:lstStyle>
            <a:defPPr>
              <a:defRPr lang="en-US"/>
            </a:defPPr>
            <a:lvl1pPr marL="0" algn="l" defTabSz="914400" rtl="0" eaLnBrk="1" latinLnBrk="0" hangingPunct="1">
              <a:defRPr lang="en-US" sz="800" kern="1200">
                <a:solidFill>
                  <a:schemeClr val="tx1">
                    <a:lumMod val="50000"/>
                    <a:lumOff val="50000"/>
                  </a:schemeClr>
                </a:solidFill>
                <a:latin typeface="+mn-lt"/>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eaLnBrk="0" hangingPunct="0">
              <a:lnSpc>
                <a:spcPct val="85000"/>
              </a:lnSpc>
              <a:spcBef>
                <a:spcPct val="25000"/>
              </a:spcBef>
              <a:buClr>
                <a:srgbClr val="FF6801"/>
              </a:buClr>
              <a:defRPr/>
            </a:pPr>
            <a:r>
              <a:rPr lang="en-US" sz="1200" dirty="0">
                <a:solidFill>
                  <a:prstClr val="black">
                    <a:lumMod val="50000"/>
                    <a:lumOff val="50000"/>
                  </a:prstClr>
                </a:solidFill>
                <a:cs typeface="Arial" charset="0"/>
              </a:rPr>
              <a:t>Source: </a:t>
            </a:r>
            <a:r>
              <a:rPr lang="en-US" sz="1200" i="1" dirty="0">
                <a:solidFill>
                  <a:prstClr val="black">
                    <a:lumMod val="50000"/>
                    <a:lumOff val="50000"/>
                  </a:prstClr>
                </a:solidFill>
                <a:cs typeface="Arial" charset="0"/>
              </a:rPr>
              <a:t>Verdict Search, Inside P&amp;C</a:t>
            </a:r>
          </a:p>
        </p:txBody>
      </p:sp>
    </p:spTree>
    <p:extLst>
      <p:ext uri="{BB962C8B-B14F-4D97-AF65-F5344CB8AC3E}">
        <p14:creationId xmlns:p14="http://schemas.microsoft.com/office/powerpoint/2010/main" val="329709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1E43-E853-487B-A371-F5AD26C67B90}"/>
              </a:ext>
            </a:extLst>
          </p:cNvPr>
          <p:cNvSpPr>
            <a:spLocks noGrp="1"/>
          </p:cNvSpPr>
          <p:nvPr>
            <p:ph type="title"/>
          </p:nvPr>
        </p:nvSpPr>
        <p:spPr>
          <a:xfrm>
            <a:off x="360296" y="381264"/>
            <a:ext cx="12491407" cy="1016001"/>
          </a:xfrm>
        </p:spPr>
        <p:txBody>
          <a:bodyPr>
            <a:normAutofit fontScale="90000"/>
          </a:bodyPr>
          <a:lstStyle/>
          <a:p>
            <a:r>
              <a:rPr lang="en-US" dirty="0"/>
              <a:t>Why Are Costs Continuing to Increase?</a:t>
            </a:r>
          </a:p>
        </p:txBody>
      </p:sp>
      <p:sp>
        <p:nvSpPr>
          <p:cNvPr id="3" name="Content Placeholder 2">
            <a:extLst>
              <a:ext uri="{FF2B5EF4-FFF2-40B4-BE49-F238E27FC236}">
                <a16:creationId xmlns:a16="http://schemas.microsoft.com/office/drawing/2014/main" id="{7A7B4955-8E01-4814-9373-C051BE45ECEC}"/>
              </a:ext>
            </a:extLst>
          </p:cNvPr>
          <p:cNvSpPr>
            <a:spLocks noGrp="1"/>
          </p:cNvSpPr>
          <p:nvPr>
            <p:ph idx="1"/>
          </p:nvPr>
        </p:nvSpPr>
        <p:spPr>
          <a:xfrm>
            <a:off x="741322" y="5989198"/>
            <a:ext cx="3580157" cy="3618065"/>
          </a:xfrm>
        </p:spPr>
        <p:txBody>
          <a:bodyPr>
            <a:normAutofit/>
          </a:bodyPr>
          <a:lstStyle/>
          <a:p>
            <a:pPr marL="0" indent="0">
              <a:spcBef>
                <a:spcPts val="0"/>
              </a:spcBef>
              <a:buNone/>
            </a:pPr>
            <a:endParaRPr lang="en-US" sz="2800" dirty="0"/>
          </a:p>
          <a:p>
            <a:endParaRPr lang="en-US" sz="2400" b="1" u="sng" dirty="0"/>
          </a:p>
          <a:p>
            <a:pPr lvl="1">
              <a:lnSpc>
                <a:spcPct val="100000"/>
              </a:lnSpc>
              <a:spcBef>
                <a:spcPts val="600"/>
              </a:spcBef>
            </a:pPr>
            <a:endParaRPr lang="en-US" sz="2400" dirty="0"/>
          </a:p>
        </p:txBody>
      </p:sp>
      <p:pic>
        <p:nvPicPr>
          <p:cNvPr id="13" name="Picture 12">
            <a:extLst>
              <a:ext uri="{FF2B5EF4-FFF2-40B4-BE49-F238E27FC236}">
                <a16:creationId xmlns:a16="http://schemas.microsoft.com/office/drawing/2014/main" id="{08B205F9-EF0E-4714-B797-97B7A2A62C02}"/>
              </a:ext>
            </a:extLst>
          </p:cNvPr>
          <p:cNvPicPr>
            <a:picLocks noChangeAspect="1"/>
          </p:cNvPicPr>
          <p:nvPr/>
        </p:nvPicPr>
        <p:blipFill rotWithShape="1">
          <a:blip r:embed="rId2"/>
          <a:srcRect l="3831" r="7917"/>
          <a:stretch/>
        </p:blipFill>
        <p:spPr>
          <a:xfrm>
            <a:off x="1864876" y="4997886"/>
            <a:ext cx="9558861" cy="4609378"/>
          </a:xfrm>
          <a:prstGeom prst="rect">
            <a:avLst/>
          </a:prstGeom>
        </p:spPr>
      </p:pic>
      <p:sp>
        <p:nvSpPr>
          <p:cNvPr id="10" name="TextBox 9">
            <a:extLst>
              <a:ext uri="{FF2B5EF4-FFF2-40B4-BE49-F238E27FC236}">
                <a16:creationId xmlns:a16="http://schemas.microsoft.com/office/drawing/2014/main" id="{0B47C0A3-D2AD-40AB-81EA-76033ABF57E0}"/>
              </a:ext>
            </a:extLst>
          </p:cNvPr>
          <p:cNvSpPr txBox="1"/>
          <p:nvPr/>
        </p:nvSpPr>
        <p:spPr>
          <a:xfrm>
            <a:off x="4661693" y="701770"/>
            <a:ext cx="4389654" cy="10669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4000" b="1" i="0" u="none" strike="noStrike" cap="none" spc="0" normalizeH="0" baseline="0" dirty="0">
                <a:ln>
                  <a:noFill/>
                </a:ln>
                <a:solidFill>
                  <a:srgbClr val="4395D1"/>
                </a:solidFill>
                <a:effectLst/>
                <a:uFillTx/>
                <a:latin typeface="+mn-lt"/>
                <a:ea typeface="+mn-ea"/>
                <a:cs typeface="+mn-cs"/>
                <a:sym typeface="Helvetica Neue"/>
              </a:rPr>
              <a:t>Social Inflation</a:t>
            </a:r>
          </a:p>
        </p:txBody>
      </p:sp>
      <p:pic>
        <p:nvPicPr>
          <p:cNvPr id="5" name="Picture 4">
            <a:extLst>
              <a:ext uri="{FF2B5EF4-FFF2-40B4-BE49-F238E27FC236}">
                <a16:creationId xmlns:a16="http://schemas.microsoft.com/office/drawing/2014/main" id="{3C160492-B7DF-4BE9-BE7D-EB17D8065613}"/>
              </a:ext>
            </a:extLst>
          </p:cNvPr>
          <p:cNvPicPr>
            <a:picLocks noChangeAspect="1"/>
          </p:cNvPicPr>
          <p:nvPr/>
        </p:nvPicPr>
        <p:blipFill rotWithShape="1">
          <a:blip r:embed="rId3"/>
          <a:srcRect t="9406"/>
          <a:stretch/>
        </p:blipFill>
        <p:spPr>
          <a:xfrm>
            <a:off x="1595558" y="1751820"/>
            <a:ext cx="10141330" cy="3124980"/>
          </a:xfrm>
          <a:prstGeom prst="rect">
            <a:avLst/>
          </a:prstGeom>
        </p:spPr>
      </p:pic>
    </p:spTree>
    <p:extLst>
      <p:ext uri="{BB962C8B-B14F-4D97-AF65-F5344CB8AC3E}">
        <p14:creationId xmlns:p14="http://schemas.microsoft.com/office/powerpoint/2010/main" val="365667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1E43-E853-487B-A371-F5AD26C67B90}"/>
              </a:ext>
            </a:extLst>
          </p:cNvPr>
          <p:cNvSpPr>
            <a:spLocks noGrp="1"/>
          </p:cNvSpPr>
          <p:nvPr>
            <p:ph type="title"/>
          </p:nvPr>
        </p:nvSpPr>
        <p:spPr>
          <a:xfrm>
            <a:off x="360296" y="381264"/>
            <a:ext cx="12491407" cy="1016001"/>
          </a:xfrm>
        </p:spPr>
        <p:txBody>
          <a:bodyPr>
            <a:normAutofit fontScale="90000"/>
          </a:bodyPr>
          <a:lstStyle/>
          <a:p>
            <a:r>
              <a:rPr lang="en-US" dirty="0"/>
              <a:t>Why Are Costs Continuing to Increase?</a:t>
            </a:r>
          </a:p>
        </p:txBody>
      </p:sp>
      <p:sp>
        <p:nvSpPr>
          <p:cNvPr id="3" name="Content Placeholder 2">
            <a:extLst>
              <a:ext uri="{FF2B5EF4-FFF2-40B4-BE49-F238E27FC236}">
                <a16:creationId xmlns:a16="http://schemas.microsoft.com/office/drawing/2014/main" id="{7A7B4955-8E01-4814-9373-C051BE45ECEC}"/>
              </a:ext>
            </a:extLst>
          </p:cNvPr>
          <p:cNvSpPr>
            <a:spLocks noGrp="1"/>
          </p:cNvSpPr>
          <p:nvPr>
            <p:ph idx="1"/>
          </p:nvPr>
        </p:nvSpPr>
        <p:spPr>
          <a:xfrm>
            <a:off x="741322" y="5989198"/>
            <a:ext cx="3580157" cy="3618065"/>
          </a:xfrm>
        </p:spPr>
        <p:txBody>
          <a:bodyPr>
            <a:normAutofit/>
          </a:bodyPr>
          <a:lstStyle/>
          <a:p>
            <a:pPr marL="0" indent="0">
              <a:spcBef>
                <a:spcPts val="0"/>
              </a:spcBef>
              <a:buNone/>
            </a:pPr>
            <a:endParaRPr lang="en-US" sz="2800" dirty="0"/>
          </a:p>
          <a:p>
            <a:endParaRPr lang="en-US" sz="2400" b="1" u="sng" dirty="0"/>
          </a:p>
          <a:p>
            <a:pPr lvl="1">
              <a:lnSpc>
                <a:spcPct val="100000"/>
              </a:lnSpc>
              <a:spcBef>
                <a:spcPts val="600"/>
              </a:spcBef>
            </a:pPr>
            <a:endParaRPr lang="en-US" sz="2400" dirty="0"/>
          </a:p>
        </p:txBody>
      </p:sp>
      <p:sp>
        <p:nvSpPr>
          <p:cNvPr id="8" name="TextBox 7">
            <a:extLst>
              <a:ext uri="{FF2B5EF4-FFF2-40B4-BE49-F238E27FC236}">
                <a16:creationId xmlns:a16="http://schemas.microsoft.com/office/drawing/2014/main" id="{9BBA1417-DC60-4A42-927F-D4323DB31987}"/>
              </a:ext>
            </a:extLst>
          </p:cNvPr>
          <p:cNvSpPr txBox="1"/>
          <p:nvPr/>
        </p:nvSpPr>
        <p:spPr>
          <a:xfrm>
            <a:off x="3983276" y="1212568"/>
            <a:ext cx="5273457" cy="10669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4000" b="1" i="0" u="none" strike="noStrike" cap="none" spc="0" normalizeH="0" baseline="0" dirty="0">
                <a:ln>
                  <a:noFill/>
                </a:ln>
                <a:solidFill>
                  <a:srgbClr val="8B46A2"/>
                </a:solidFill>
                <a:effectLst/>
                <a:uFillTx/>
                <a:latin typeface="+mn-lt"/>
                <a:ea typeface="+mn-ea"/>
                <a:cs typeface="+mn-cs"/>
                <a:sym typeface="Helvetica Neue"/>
              </a:rPr>
              <a:t>Litigation Funding</a:t>
            </a:r>
          </a:p>
        </p:txBody>
      </p:sp>
      <p:pic>
        <p:nvPicPr>
          <p:cNvPr id="7170" name="Picture 2" descr="ANALYSIS: Lit Finance Complexities, Opportunities on the Rise - 401 Capital">
            <a:extLst>
              <a:ext uri="{FF2B5EF4-FFF2-40B4-BE49-F238E27FC236}">
                <a16:creationId xmlns:a16="http://schemas.microsoft.com/office/drawing/2014/main" id="{6DBE5A33-C2FB-4C30-91FB-06C3E054F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764" y="6813834"/>
            <a:ext cx="5045271" cy="2558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DE93115-5969-4B10-9769-70371CA0C788}"/>
              </a:ext>
            </a:extLst>
          </p:cNvPr>
          <p:cNvPicPr>
            <a:picLocks noChangeAspect="1"/>
          </p:cNvPicPr>
          <p:nvPr/>
        </p:nvPicPr>
        <p:blipFill>
          <a:blip r:embed="rId3"/>
          <a:stretch>
            <a:fillRect/>
          </a:stretch>
        </p:blipFill>
        <p:spPr>
          <a:xfrm>
            <a:off x="1729199" y="2450537"/>
            <a:ext cx="9753600" cy="3905250"/>
          </a:xfrm>
          <a:prstGeom prst="rect">
            <a:avLst/>
          </a:prstGeom>
        </p:spPr>
      </p:pic>
    </p:spTree>
    <p:extLst>
      <p:ext uri="{BB962C8B-B14F-4D97-AF65-F5344CB8AC3E}">
        <p14:creationId xmlns:p14="http://schemas.microsoft.com/office/powerpoint/2010/main" val="273621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1E43-E853-487B-A371-F5AD26C67B90}"/>
              </a:ext>
            </a:extLst>
          </p:cNvPr>
          <p:cNvSpPr>
            <a:spLocks noGrp="1"/>
          </p:cNvSpPr>
          <p:nvPr>
            <p:ph type="title"/>
          </p:nvPr>
        </p:nvSpPr>
        <p:spPr>
          <a:xfrm>
            <a:off x="360296" y="381264"/>
            <a:ext cx="12491407" cy="1016001"/>
          </a:xfrm>
        </p:spPr>
        <p:txBody>
          <a:bodyPr>
            <a:normAutofit fontScale="90000"/>
          </a:bodyPr>
          <a:lstStyle/>
          <a:p>
            <a:r>
              <a:rPr lang="en-US" dirty="0"/>
              <a:t>Why Are Costs Continuing to Increase?</a:t>
            </a:r>
          </a:p>
        </p:txBody>
      </p:sp>
      <p:sp>
        <p:nvSpPr>
          <p:cNvPr id="3" name="Content Placeholder 2">
            <a:extLst>
              <a:ext uri="{FF2B5EF4-FFF2-40B4-BE49-F238E27FC236}">
                <a16:creationId xmlns:a16="http://schemas.microsoft.com/office/drawing/2014/main" id="{7A7B4955-8E01-4814-9373-C051BE45ECEC}"/>
              </a:ext>
            </a:extLst>
          </p:cNvPr>
          <p:cNvSpPr>
            <a:spLocks noGrp="1"/>
          </p:cNvSpPr>
          <p:nvPr>
            <p:ph idx="1"/>
          </p:nvPr>
        </p:nvSpPr>
        <p:spPr>
          <a:xfrm>
            <a:off x="741322" y="5989198"/>
            <a:ext cx="3580157" cy="3618065"/>
          </a:xfrm>
        </p:spPr>
        <p:txBody>
          <a:bodyPr>
            <a:normAutofit/>
          </a:bodyPr>
          <a:lstStyle/>
          <a:p>
            <a:pPr marL="0" indent="0">
              <a:spcBef>
                <a:spcPts val="0"/>
              </a:spcBef>
              <a:buNone/>
            </a:pPr>
            <a:endParaRPr lang="en-US" sz="2800" dirty="0"/>
          </a:p>
          <a:p>
            <a:endParaRPr lang="en-US" sz="2400" b="1" u="sng" dirty="0"/>
          </a:p>
          <a:p>
            <a:pPr lvl="1">
              <a:lnSpc>
                <a:spcPct val="100000"/>
              </a:lnSpc>
              <a:spcBef>
                <a:spcPts val="600"/>
              </a:spcBef>
            </a:pPr>
            <a:endParaRPr lang="en-US" sz="2400" dirty="0"/>
          </a:p>
        </p:txBody>
      </p:sp>
      <p:pic>
        <p:nvPicPr>
          <p:cNvPr id="9" name="Image" descr="Image">
            <a:extLst>
              <a:ext uri="{FF2B5EF4-FFF2-40B4-BE49-F238E27FC236}">
                <a16:creationId xmlns:a16="http://schemas.microsoft.com/office/drawing/2014/main" id="{F96C36BE-5E81-4C6A-863C-AE219BED578A}"/>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2931080" y="8756984"/>
            <a:ext cx="9418043" cy="107351"/>
          </a:xfrm>
          <a:prstGeom prst="rect">
            <a:avLst/>
          </a:prstGeom>
          <a:ln w="12700">
            <a:miter lim="400000"/>
          </a:ln>
        </p:spPr>
      </p:pic>
      <p:sp>
        <p:nvSpPr>
          <p:cNvPr id="8" name="TextBox 7">
            <a:extLst>
              <a:ext uri="{FF2B5EF4-FFF2-40B4-BE49-F238E27FC236}">
                <a16:creationId xmlns:a16="http://schemas.microsoft.com/office/drawing/2014/main" id="{A835C9C6-9199-4660-8BD6-BD2105C3C79D}"/>
              </a:ext>
            </a:extLst>
          </p:cNvPr>
          <p:cNvSpPr txBox="1"/>
          <p:nvPr/>
        </p:nvSpPr>
        <p:spPr>
          <a:xfrm>
            <a:off x="4970246" y="811964"/>
            <a:ext cx="4389654" cy="10669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4000" b="1" i="0" u="none" strike="noStrike" cap="none" spc="0" normalizeH="0" baseline="0" dirty="0">
                <a:ln>
                  <a:noFill/>
                </a:ln>
                <a:solidFill>
                  <a:srgbClr val="4395D1"/>
                </a:solidFill>
                <a:effectLst/>
                <a:uFillTx/>
                <a:latin typeface="+mn-lt"/>
                <a:ea typeface="+mn-ea"/>
                <a:cs typeface="+mn-cs"/>
                <a:sym typeface="Helvetica Neue"/>
              </a:rPr>
              <a:t>Plaintiffs Bar</a:t>
            </a:r>
          </a:p>
        </p:txBody>
      </p:sp>
      <p:sp>
        <p:nvSpPr>
          <p:cNvPr id="10" name="TextBox 9">
            <a:extLst>
              <a:ext uri="{FF2B5EF4-FFF2-40B4-BE49-F238E27FC236}">
                <a16:creationId xmlns:a16="http://schemas.microsoft.com/office/drawing/2014/main" id="{ADB9DD20-A02D-456C-82B7-FECB0CF5CDFD}"/>
              </a:ext>
            </a:extLst>
          </p:cNvPr>
          <p:cNvSpPr txBox="1"/>
          <p:nvPr/>
        </p:nvSpPr>
        <p:spPr>
          <a:xfrm>
            <a:off x="1417975" y="1696145"/>
            <a:ext cx="10168849" cy="9787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200" dirty="0">
                <a:latin typeface="Arial" panose="020B0604020202020204" pitchFamily="34" charset="0"/>
              </a:rPr>
              <a:t>O</a:t>
            </a:r>
            <a:r>
              <a:rPr lang="en-US" sz="3200" b="0" i="0" u="none" strike="noStrike" baseline="0" dirty="0">
                <a:solidFill>
                  <a:srgbClr val="000000"/>
                </a:solidFill>
                <a:latin typeface="Arial" panose="020B0604020202020204" pitchFamily="34" charset="0"/>
              </a:rPr>
              <a:t>ver $3.4 billion is spent annually in the United States on legal advertising </a:t>
            </a:r>
            <a:endParaRPr lang="en-US" dirty="0"/>
          </a:p>
        </p:txBody>
      </p:sp>
      <p:pic>
        <p:nvPicPr>
          <p:cNvPr id="6" name="Picture 5">
            <a:extLst>
              <a:ext uri="{FF2B5EF4-FFF2-40B4-BE49-F238E27FC236}">
                <a16:creationId xmlns:a16="http://schemas.microsoft.com/office/drawing/2014/main" id="{D727B4A5-7D15-4949-92E7-C62DF66A7903}"/>
              </a:ext>
            </a:extLst>
          </p:cNvPr>
          <p:cNvPicPr>
            <a:picLocks noChangeAspect="1"/>
          </p:cNvPicPr>
          <p:nvPr/>
        </p:nvPicPr>
        <p:blipFill>
          <a:blip r:embed="rId3"/>
          <a:stretch>
            <a:fillRect/>
          </a:stretch>
        </p:blipFill>
        <p:spPr>
          <a:xfrm>
            <a:off x="470158" y="6524450"/>
            <a:ext cx="7390356" cy="2736386"/>
          </a:xfrm>
          <a:prstGeom prst="rect">
            <a:avLst/>
          </a:prstGeom>
        </p:spPr>
      </p:pic>
      <p:pic>
        <p:nvPicPr>
          <p:cNvPr id="11" name="Picture 10">
            <a:extLst>
              <a:ext uri="{FF2B5EF4-FFF2-40B4-BE49-F238E27FC236}">
                <a16:creationId xmlns:a16="http://schemas.microsoft.com/office/drawing/2014/main" id="{133A380C-C0B0-4087-BC01-27E26DCA2D13}"/>
              </a:ext>
            </a:extLst>
          </p:cNvPr>
          <p:cNvPicPr>
            <a:picLocks noChangeAspect="1"/>
          </p:cNvPicPr>
          <p:nvPr/>
        </p:nvPicPr>
        <p:blipFill>
          <a:blip r:embed="rId4"/>
          <a:stretch>
            <a:fillRect/>
          </a:stretch>
        </p:blipFill>
        <p:spPr>
          <a:xfrm>
            <a:off x="6712454" y="2858429"/>
            <a:ext cx="5715000" cy="2857500"/>
          </a:xfrm>
          <a:prstGeom prst="rect">
            <a:avLst/>
          </a:prstGeom>
        </p:spPr>
      </p:pic>
      <p:pic>
        <p:nvPicPr>
          <p:cNvPr id="12" name="Picture 11">
            <a:extLst>
              <a:ext uri="{FF2B5EF4-FFF2-40B4-BE49-F238E27FC236}">
                <a16:creationId xmlns:a16="http://schemas.microsoft.com/office/drawing/2014/main" id="{8A78E7BC-666A-48D8-9DA1-236713451343}"/>
              </a:ext>
            </a:extLst>
          </p:cNvPr>
          <p:cNvPicPr>
            <a:picLocks noChangeAspect="1"/>
          </p:cNvPicPr>
          <p:nvPr/>
        </p:nvPicPr>
        <p:blipFill>
          <a:blip r:embed="rId5"/>
          <a:stretch>
            <a:fillRect/>
          </a:stretch>
        </p:blipFill>
        <p:spPr>
          <a:xfrm>
            <a:off x="1054103" y="3478042"/>
            <a:ext cx="5345570" cy="2797515"/>
          </a:xfrm>
          <a:prstGeom prst="rect">
            <a:avLst/>
          </a:prstGeom>
        </p:spPr>
      </p:pic>
      <p:pic>
        <p:nvPicPr>
          <p:cNvPr id="15" name="Picture 14">
            <a:extLst>
              <a:ext uri="{FF2B5EF4-FFF2-40B4-BE49-F238E27FC236}">
                <a16:creationId xmlns:a16="http://schemas.microsoft.com/office/drawing/2014/main" id="{8D61C082-0CE8-4DC8-93C2-9873D3494523}"/>
              </a:ext>
            </a:extLst>
          </p:cNvPr>
          <p:cNvPicPr>
            <a:picLocks noChangeAspect="1"/>
          </p:cNvPicPr>
          <p:nvPr/>
        </p:nvPicPr>
        <p:blipFill>
          <a:blip r:embed="rId6"/>
          <a:stretch>
            <a:fillRect/>
          </a:stretch>
        </p:blipFill>
        <p:spPr>
          <a:xfrm>
            <a:off x="8204019" y="5899484"/>
            <a:ext cx="4286250" cy="3219450"/>
          </a:xfrm>
          <a:prstGeom prst="rect">
            <a:avLst/>
          </a:prstGeom>
        </p:spPr>
      </p:pic>
    </p:spTree>
    <p:extLst>
      <p:ext uri="{BB962C8B-B14F-4D97-AF65-F5344CB8AC3E}">
        <p14:creationId xmlns:p14="http://schemas.microsoft.com/office/powerpoint/2010/main" val="78219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1E43-E853-487B-A371-F5AD26C67B90}"/>
              </a:ext>
            </a:extLst>
          </p:cNvPr>
          <p:cNvSpPr>
            <a:spLocks noGrp="1"/>
          </p:cNvSpPr>
          <p:nvPr>
            <p:ph type="title"/>
          </p:nvPr>
        </p:nvSpPr>
        <p:spPr>
          <a:xfrm>
            <a:off x="360296" y="381264"/>
            <a:ext cx="12491407" cy="1016001"/>
          </a:xfrm>
        </p:spPr>
        <p:txBody>
          <a:bodyPr>
            <a:normAutofit fontScale="90000"/>
          </a:bodyPr>
          <a:lstStyle/>
          <a:p>
            <a:r>
              <a:rPr lang="en-US" dirty="0"/>
              <a:t>Why Are Costs Continuing to Increase?</a:t>
            </a:r>
          </a:p>
        </p:txBody>
      </p:sp>
      <p:sp>
        <p:nvSpPr>
          <p:cNvPr id="3" name="Content Placeholder 2">
            <a:extLst>
              <a:ext uri="{FF2B5EF4-FFF2-40B4-BE49-F238E27FC236}">
                <a16:creationId xmlns:a16="http://schemas.microsoft.com/office/drawing/2014/main" id="{7A7B4955-8E01-4814-9373-C051BE45ECEC}"/>
              </a:ext>
            </a:extLst>
          </p:cNvPr>
          <p:cNvSpPr>
            <a:spLocks noGrp="1"/>
          </p:cNvSpPr>
          <p:nvPr>
            <p:ph idx="1"/>
          </p:nvPr>
        </p:nvSpPr>
        <p:spPr>
          <a:xfrm>
            <a:off x="741322" y="5989198"/>
            <a:ext cx="3580157" cy="3618065"/>
          </a:xfrm>
        </p:spPr>
        <p:txBody>
          <a:bodyPr>
            <a:normAutofit/>
          </a:bodyPr>
          <a:lstStyle/>
          <a:p>
            <a:pPr marL="0" indent="0">
              <a:spcBef>
                <a:spcPts val="0"/>
              </a:spcBef>
              <a:buNone/>
            </a:pPr>
            <a:endParaRPr lang="en-US" sz="2800" dirty="0"/>
          </a:p>
          <a:p>
            <a:endParaRPr lang="en-US" sz="2400" b="1" u="sng" dirty="0"/>
          </a:p>
          <a:p>
            <a:pPr lvl="1">
              <a:lnSpc>
                <a:spcPct val="100000"/>
              </a:lnSpc>
              <a:spcBef>
                <a:spcPts val="600"/>
              </a:spcBef>
            </a:pPr>
            <a:endParaRPr lang="en-US" sz="2400" dirty="0"/>
          </a:p>
        </p:txBody>
      </p:sp>
      <p:pic>
        <p:nvPicPr>
          <p:cNvPr id="7" name="Picture 6">
            <a:extLst>
              <a:ext uri="{FF2B5EF4-FFF2-40B4-BE49-F238E27FC236}">
                <a16:creationId xmlns:a16="http://schemas.microsoft.com/office/drawing/2014/main" id="{57D7388E-CB65-4914-9A54-3D63616DC266}"/>
              </a:ext>
            </a:extLst>
          </p:cNvPr>
          <p:cNvPicPr>
            <a:picLocks noChangeAspect="1"/>
          </p:cNvPicPr>
          <p:nvPr/>
        </p:nvPicPr>
        <p:blipFill>
          <a:blip r:embed="rId2"/>
          <a:stretch>
            <a:fillRect/>
          </a:stretch>
        </p:blipFill>
        <p:spPr>
          <a:xfrm>
            <a:off x="855786" y="3617984"/>
            <a:ext cx="8533072" cy="3409801"/>
          </a:xfrm>
          <a:prstGeom prst="rect">
            <a:avLst/>
          </a:prstGeom>
        </p:spPr>
      </p:pic>
      <p:sp>
        <p:nvSpPr>
          <p:cNvPr id="8" name="TextBox 7">
            <a:extLst>
              <a:ext uri="{FF2B5EF4-FFF2-40B4-BE49-F238E27FC236}">
                <a16:creationId xmlns:a16="http://schemas.microsoft.com/office/drawing/2014/main" id="{A835C9C6-9199-4660-8BD6-BD2105C3C79D}"/>
              </a:ext>
            </a:extLst>
          </p:cNvPr>
          <p:cNvSpPr txBox="1"/>
          <p:nvPr/>
        </p:nvSpPr>
        <p:spPr>
          <a:xfrm>
            <a:off x="4734838" y="1488140"/>
            <a:ext cx="4389654" cy="10669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4000" b="1" i="0" u="none" strike="noStrike" cap="none" spc="0" normalizeH="0" baseline="0" dirty="0">
                <a:ln>
                  <a:noFill/>
                </a:ln>
                <a:solidFill>
                  <a:srgbClr val="E94C6A"/>
                </a:solidFill>
                <a:effectLst/>
                <a:uFillTx/>
                <a:latin typeface="+mn-lt"/>
                <a:ea typeface="+mn-ea"/>
                <a:cs typeface="+mn-cs"/>
                <a:sym typeface="Helvetica Neue"/>
              </a:rPr>
              <a:t>Jurisdiction</a:t>
            </a:r>
          </a:p>
        </p:txBody>
      </p:sp>
      <p:pic>
        <p:nvPicPr>
          <p:cNvPr id="10" name="Picture 9">
            <a:extLst>
              <a:ext uri="{FF2B5EF4-FFF2-40B4-BE49-F238E27FC236}">
                <a16:creationId xmlns:a16="http://schemas.microsoft.com/office/drawing/2014/main" id="{0955245B-6913-4011-B565-0CB3270B801D}"/>
              </a:ext>
            </a:extLst>
          </p:cNvPr>
          <p:cNvPicPr>
            <a:picLocks noChangeAspect="1"/>
          </p:cNvPicPr>
          <p:nvPr/>
        </p:nvPicPr>
        <p:blipFill>
          <a:blip r:embed="rId3"/>
          <a:stretch>
            <a:fillRect/>
          </a:stretch>
        </p:blipFill>
        <p:spPr>
          <a:xfrm>
            <a:off x="9653224" y="2530229"/>
            <a:ext cx="3198479" cy="6842107"/>
          </a:xfrm>
          <a:prstGeom prst="rect">
            <a:avLst/>
          </a:prstGeom>
        </p:spPr>
      </p:pic>
    </p:spTree>
    <p:extLst>
      <p:ext uri="{BB962C8B-B14F-4D97-AF65-F5344CB8AC3E}">
        <p14:creationId xmlns:p14="http://schemas.microsoft.com/office/powerpoint/2010/main" val="114030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RISM_Logo Mark_Acronym_Full Name_Full Color (Mark on left).png" descr="PRISM_Logo Mark_Acronym_Full Name_Full Color (Mark on lef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20" y="8162671"/>
            <a:ext cx="1853333" cy="711681"/>
          </a:xfrm>
          <a:prstGeom prst="rect">
            <a:avLst/>
          </a:prstGeom>
          <a:ln w="12700">
            <a:miter lim="400000"/>
          </a:ln>
        </p:spPr>
      </p:pic>
      <p:pic>
        <p:nvPicPr>
          <p:cNvPr id="164" name="Image" descr="Image"/>
          <p:cNvPicPr>
            <a:picLocks/>
          </p:cNvPicPr>
          <p:nvPr/>
        </p:nvPicPr>
        <p:blipFill>
          <a:blip r:embed="rId4" cstate="email">
            <a:extLst>
              <a:ext uri="{28A0092B-C50C-407E-A947-70E740481C1C}">
                <a14:useLocalDpi xmlns:a14="http://schemas.microsoft.com/office/drawing/2010/main"/>
              </a:ext>
            </a:extLst>
          </a:blip>
          <a:stretch>
            <a:fillRect/>
          </a:stretch>
        </p:blipFill>
        <p:spPr>
          <a:xfrm>
            <a:off x="2931080" y="8756984"/>
            <a:ext cx="9418043" cy="107351"/>
          </a:xfrm>
          <a:prstGeom prst="rect">
            <a:avLst/>
          </a:prstGeom>
          <a:ln w="12700">
            <a:miter lim="400000"/>
          </a:ln>
        </p:spPr>
      </p:pic>
      <p:sp>
        <p:nvSpPr>
          <p:cNvPr id="2" name="Title 1"/>
          <p:cNvSpPr>
            <a:spLocks noGrp="1"/>
          </p:cNvSpPr>
          <p:nvPr>
            <p:ph type="title"/>
          </p:nvPr>
        </p:nvSpPr>
        <p:spPr>
          <a:xfrm>
            <a:off x="698500" y="711567"/>
            <a:ext cx="11607800" cy="1016001"/>
          </a:xfrm>
        </p:spPr>
        <p:txBody>
          <a:bodyPr/>
          <a:lstStyle/>
          <a:p>
            <a:r>
              <a:rPr lang="en-US" dirty="0"/>
              <a:t>What is PRISM Doing About it?</a:t>
            </a:r>
          </a:p>
        </p:txBody>
      </p:sp>
      <p:sp>
        <p:nvSpPr>
          <p:cNvPr id="33" name="Content Placeholder 2"/>
          <p:cNvSpPr txBox="1">
            <a:spLocks/>
          </p:cNvSpPr>
          <p:nvPr/>
        </p:nvSpPr>
        <p:spPr>
          <a:xfrm>
            <a:off x="3131919" y="2034535"/>
            <a:ext cx="9533870" cy="1166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381000" lvl="1" indent="0" hangingPunct="1">
              <a:lnSpc>
                <a:spcPct val="100000"/>
              </a:lnSpc>
              <a:spcBef>
                <a:spcPts val="0"/>
              </a:spcBef>
              <a:spcAft>
                <a:spcPts val="600"/>
              </a:spcAft>
              <a:buNone/>
            </a:pPr>
            <a:r>
              <a:rPr lang="en-US" sz="2000" b="1" dirty="0">
                <a:solidFill>
                  <a:schemeClr val="tx1"/>
                </a:solidFill>
              </a:rPr>
              <a:t>Underwriting</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Development of efficient program structures</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Equitable allocations</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Assists with member retention analysis</a:t>
            </a:r>
          </a:p>
        </p:txBody>
      </p:sp>
      <p:pic>
        <p:nvPicPr>
          <p:cNvPr id="1028" name="Picture 4" descr="Time Frames Associated with Prompt Payment of Claims | Department of  Insurance">
            <a:extLst>
              <a:ext uri="{FF2B5EF4-FFF2-40B4-BE49-F238E27FC236}">
                <a16:creationId xmlns:a16="http://schemas.microsoft.com/office/drawing/2014/main" id="{C7AD20C1-756D-ABE7-9ADE-2F0D1B762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794" y="3443016"/>
            <a:ext cx="2446110" cy="1377348"/>
          </a:xfrm>
          <a:prstGeom prst="rect">
            <a:avLst/>
          </a:prstGeom>
          <a:noFill/>
          <a:ln>
            <a:solidFill>
              <a:schemeClr val="accent1">
                <a:lumMod val="50000"/>
              </a:schemeClr>
            </a:solidFill>
          </a:ln>
        </p:spPr>
      </p:pic>
      <p:pic>
        <p:nvPicPr>
          <p:cNvPr id="1032" name="Picture 8" descr="Ultimate Guide to Data Analytics Simplified 101">
            <a:extLst>
              <a:ext uri="{FF2B5EF4-FFF2-40B4-BE49-F238E27FC236}">
                <a16:creationId xmlns:a16="http://schemas.microsoft.com/office/drawing/2014/main" id="{A865C86D-52FC-3CBC-14D6-E9BA299C0C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792" y="5001489"/>
            <a:ext cx="2446111" cy="1302083"/>
          </a:xfrm>
          <a:prstGeom prst="rect">
            <a:avLst/>
          </a:prstGeom>
          <a:noFill/>
          <a:ln>
            <a:solidFill>
              <a:schemeClr val="accent1">
                <a:lumMod val="50000"/>
              </a:schemeClr>
            </a:solidFill>
          </a:ln>
        </p:spPr>
      </p:pic>
      <p:grpSp>
        <p:nvGrpSpPr>
          <p:cNvPr id="32" name="Group 31">
            <a:extLst>
              <a:ext uri="{FF2B5EF4-FFF2-40B4-BE49-F238E27FC236}">
                <a16:creationId xmlns:a16="http://schemas.microsoft.com/office/drawing/2014/main" id="{40EA6178-F390-903F-9DCC-464AE2495A53}"/>
              </a:ext>
            </a:extLst>
          </p:cNvPr>
          <p:cNvGrpSpPr/>
          <p:nvPr/>
        </p:nvGrpSpPr>
        <p:grpSpPr>
          <a:xfrm>
            <a:off x="852792" y="6484588"/>
            <a:ext cx="2446111" cy="1400627"/>
            <a:chOff x="2692400" y="2886075"/>
            <a:chExt cx="7620000" cy="3981450"/>
          </a:xfrm>
        </p:grpSpPr>
        <p:pic>
          <p:nvPicPr>
            <p:cNvPr id="1036" name="Picture 12" descr="EMC Insurance Companies on LinkedIn: #countonemc #losscontrol #insurance  #workplacesafety">
              <a:extLst>
                <a:ext uri="{FF2B5EF4-FFF2-40B4-BE49-F238E27FC236}">
                  <a16:creationId xmlns:a16="http://schemas.microsoft.com/office/drawing/2014/main" id="{A40FC4A0-BC02-8D8E-8BCC-3408BF96D3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2400" y="2886075"/>
              <a:ext cx="7620000" cy="39814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09A2E40C-4416-A881-84D6-4F556E4E46EC}"/>
                </a:ext>
              </a:extLst>
            </p:cNvPr>
            <p:cNvSpPr/>
            <p:nvPr/>
          </p:nvSpPr>
          <p:spPr>
            <a:xfrm>
              <a:off x="3051958" y="5581283"/>
              <a:ext cx="2446317" cy="962021"/>
            </a:xfrm>
            <a:prstGeom prst="rect">
              <a:avLst/>
            </a:prstGeom>
            <a:solidFill>
              <a:srgbClr val="0E224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grpSp>
      <p:sp>
        <p:nvSpPr>
          <p:cNvPr id="34" name="Content Placeholder 2">
            <a:extLst>
              <a:ext uri="{FF2B5EF4-FFF2-40B4-BE49-F238E27FC236}">
                <a16:creationId xmlns:a16="http://schemas.microsoft.com/office/drawing/2014/main" id="{79FB7003-5F42-9A10-2661-CB3E8D5DF9DC}"/>
              </a:ext>
            </a:extLst>
          </p:cNvPr>
          <p:cNvSpPr txBox="1">
            <a:spLocks/>
          </p:cNvSpPr>
          <p:nvPr/>
        </p:nvSpPr>
        <p:spPr>
          <a:xfrm>
            <a:off x="3129944" y="6545177"/>
            <a:ext cx="9533870" cy="1166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381000" lvl="1" indent="0" hangingPunct="1">
              <a:lnSpc>
                <a:spcPct val="100000"/>
              </a:lnSpc>
              <a:spcBef>
                <a:spcPts val="0"/>
              </a:spcBef>
              <a:spcAft>
                <a:spcPts val="600"/>
              </a:spcAft>
              <a:buNone/>
            </a:pPr>
            <a:r>
              <a:rPr lang="en-US" sz="2000" b="1" dirty="0">
                <a:solidFill>
                  <a:schemeClr val="tx1"/>
                </a:solidFill>
              </a:rPr>
              <a:t>Loss Control/Member Services</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Tailored trainings and other services to address identified loss trends</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Identify and manage contracts with 3</a:t>
            </a:r>
            <a:r>
              <a:rPr lang="en-US" sz="2000" baseline="30000" dirty="0">
                <a:solidFill>
                  <a:schemeClr val="tx1"/>
                </a:solidFill>
              </a:rPr>
              <a:t>rd</a:t>
            </a:r>
            <a:r>
              <a:rPr lang="en-US" sz="2000" dirty="0">
                <a:solidFill>
                  <a:schemeClr val="tx1"/>
                </a:solidFill>
              </a:rPr>
              <a:t> party resources for the members</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Manage the Enterprise Risk Consultant program available to the members</a:t>
            </a:r>
          </a:p>
          <a:p>
            <a:pPr marL="952500" lvl="1" indent="-571500" hangingPunct="1">
              <a:lnSpc>
                <a:spcPct val="100000"/>
              </a:lnSpc>
              <a:spcBef>
                <a:spcPts val="0"/>
              </a:spcBef>
              <a:buFont typeface="Arial" panose="020B0604020202020204" pitchFamily="34" charset="0"/>
              <a:buChar char="•"/>
            </a:pPr>
            <a:endParaRPr lang="en-US" sz="2000" dirty="0">
              <a:solidFill>
                <a:schemeClr val="tx1"/>
              </a:solidFill>
            </a:endParaRPr>
          </a:p>
        </p:txBody>
      </p:sp>
      <p:sp>
        <p:nvSpPr>
          <p:cNvPr id="35" name="Content Placeholder 2">
            <a:extLst>
              <a:ext uri="{FF2B5EF4-FFF2-40B4-BE49-F238E27FC236}">
                <a16:creationId xmlns:a16="http://schemas.microsoft.com/office/drawing/2014/main" id="{DBBAE5A3-BD31-610B-7185-2A0284848887}"/>
              </a:ext>
            </a:extLst>
          </p:cNvPr>
          <p:cNvSpPr txBox="1">
            <a:spLocks/>
          </p:cNvSpPr>
          <p:nvPr/>
        </p:nvSpPr>
        <p:spPr>
          <a:xfrm>
            <a:off x="3129944" y="5013258"/>
            <a:ext cx="9533870" cy="1166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381000" lvl="1" indent="0" hangingPunct="1">
              <a:lnSpc>
                <a:spcPct val="100000"/>
              </a:lnSpc>
              <a:spcBef>
                <a:spcPts val="0"/>
              </a:spcBef>
              <a:spcAft>
                <a:spcPts val="600"/>
              </a:spcAft>
              <a:buNone/>
            </a:pPr>
            <a:r>
              <a:rPr lang="en-US" sz="2000" b="1" dirty="0">
                <a:solidFill>
                  <a:schemeClr val="tx1"/>
                </a:solidFill>
              </a:rPr>
              <a:t>Data &amp; Analytics</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On staff actuarial and data analytics expertise, and a Data Scientist</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Predict future costs and establish appropriate funding</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Identify trends, emerging risks and opportunities for loss control</a:t>
            </a:r>
          </a:p>
        </p:txBody>
      </p:sp>
      <p:sp>
        <p:nvSpPr>
          <p:cNvPr id="36" name="Content Placeholder 2">
            <a:extLst>
              <a:ext uri="{FF2B5EF4-FFF2-40B4-BE49-F238E27FC236}">
                <a16:creationId xmlns:a16="http://schemas.microsoft.com/office/drawing/2014/main" id="{894A0DD1-DE76-E2BF-F6A3-BDC2A3C9A4E5}"/>
              </a:ext>
            </a:extLst>
          </p:cNvPr>
          <p:cNvSpPr txBox="1">
            <a:spLocks/>
          </p:cNvSpPr>
          <p:nvPr/>
        </p:nvSpPr>
        <p:spPr>
          <a:xfrm>
            <a:off x="3129944" y="3481343"/>
            <a:ext cx="9533870" cy="1166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381000" lvl="1" indent="0" hangingPunct="1">
              <a:lnSpc>
                <a:spcPct val="100000"/>
              </a:lnSpc>
              <a:spcBef>
                <a:spcPts val="0"/>
              </a:spcBef>
              <a:spcAft>
                <a:spcPts val="600"/>
              </a:spcAft>
              <a:buNone/>
            </a:pPr>
            <a:r>
              <a:rPr lang="en-US" sz="2000" b="1" dirty="0">
                <a:solidFill>
                  <a:schemeClr val="tx1"/>
                </a:solidFill>
              </a:rPr>
              <a:t>Claims</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Assists in setting accurate reserves</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Recommends experts and other experts</a:t>
            </a:r>
          </a:p>
          <a:p>
            <a:pPr marL="952500" lvl="1" indent="-571500" hangingPunct="1">
              <a:lnSpc>
                <a:spcPct val="100000"/>
              </a:lnSpc>
              <a:spcBef>
                <a:spcPts val="0"/>
              </a:spcBef>
              <a:buFont typeface="Arial" panose="020B0604020202020204" pitchFamily="34" charset="0"/>
              <a:buChar char="•"/>
            </a:pPr>
            <a:r>
              <a:rPr lang="en-US" sz="2000" dirty="0">
                <a:solidFill>
                  <a:schemeClr val="tx1"/>
                </a:solidFill>
              </a:rPr>
              <a:t>Assist in strategy and advise on settlement negotiations</a:t>
            </a:r>
          </a:p>
        </p:txBody>
      </p:sp>
      <p:pic>
        <p:nvPicPr>
          <p:cNvPr id="1038" name="Picture 14" descr="Underwriting Essentials: Your Guide to Risk Assessment and Financial  Security">
            <a:extLst>
              <a:ext uri="{FF2B5EF4-FFF2-40B4-BE49-F238E27FC236}">
                <a16:creationId xmlns:a16="http://schemas.microsoft.com/office/drawing/2014/main" id="{FA69F84F-E075-D47E-3EAE-B6DBC153EA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793" y="2104753"/>
            <a:ext cx="2446110" cy="1189346"/>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3900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RISM_Logo Mark_Acronym_Full Name_Full Color (Mark on left).png" descr="PRISM_Logo Mark_Acronym_Full Name_Full Color (Mark on lef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20" y="8162671"/>
            <a:ext cx="1853333" cy="711681"/>
          </a:xfrm>
          <a:prstGeom prst="rect">
            <a:avLst/>
          </a:prstGeom>
          <a:ln w="12700">
            <a:miter lim="400000"/>
          </a:ln>
        </p:spPr>
      </p:pic>
      <p:sp>
        <p:nvSpPr>
          <p:cNvPr id="2" name="Title 1"/>
          <p:cNvSpPr>
            <a:spLocks noGrp="1"/>
          </p:cNvSpPr>
          <p:nvPr>
            <p:ph type="title"/>
          </p:nvPr>
        </p:nvSpPr>
        <p:spPr>
          <a:xfrm>
            <a:off x="698500" y="711567"/>
            <a:ext cx="11607800" cy="1016001"/>
          </a:xfrm>
        </p:spPr>
        <p:txBody>
          <a:bodyPr/>
          <a:lstStyle/>
          <a:p>
            <a:r>
              <a:rPr lang="en-US" dirty="0"/>
              <a:t>What is PRISM Doing About it?</a:t>
            </a:r>
          </a:p>
        </p:txBody>
      </p:sp>
      <p:sp>
        <p:nvSpPr>
          <p:cNvPr id="33" name="Content Placeholder 2"/>
          <p:cNvSpPr txBox="1">
            <a:spLocks/>
          </p:cNvSpPr>
          <p:nvPr/>
        </p:nvSpPr>
        <p:spPr>
          <a:xfrm>
            <a:off x="3067556" y="2016373"/>
            <a:ext cx="9837035" cy="1166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381000" lvl="1" indent="0" hangingPunct="1">
              <a:lnSpc>
                <a:spcPct val="100000"/>
              </a:lnSpc>
              <a:spcBef>
                <a:spcPts val="0"/>
              </a:spcBef>
              <a:spcAft>
                <a:spcPts val="600"/>
              </a:spcAft>
              <a:buNone/>
            </a:pPr>
            <a:r>
              <a:rPr lang="en-US" sz="1900" b="1" dirty="0">
                <a:solidFill>
                  <a:schemeClr val="tx1"/>
                </a:solidFill>
              </a:rPr>
              <a:t>Legislative Efforts</a:t>
            </a:r>
          </a:p>
          <a:p>
            <a:pPr marL="952500" lvl="1" indent="-571500" hangingPunct="1">
              <a:lnSpc>
                <a:spcPct val="100000"/>
              </a:lnSpc>
              <a:spcBef>
                <a:spcPts val="0"/>
              </a:spcBef>
              <a:buFont typeface="Arial" panose="020B0604020202020204" pitchFamily="34" charset="0"/>
              <a:buChar char="•"/>
            </a:pPr>
            <a:r>
              <a:rPr lang="en-US" sz="1900" dirty="0">
                <a:solidFill>
                  <a:schemeClr val="tx1"/>
                </a:solidFill>
              </a:rPr>
              <a:t>Legislative Committee works with PRISM’s lobbyist to support/oppose bills</a:t>
            </a:r>
          </a:p>
          <a:p>
            <a:pPr marL="952500" lvl="1" indent="-571500" hangingPunct="1">
              <a:lnSpc>
                <a:spcPct val="100000"/>
              </a:lnSpc>
              <a:spcBef>
                <a:spcPts val="0"/>
              </a:spcBef>
              <a:buFont typeface="Arial" panose="020B0604020202020204" pitchFamily="34" charset="0"/>
              <a:buChar char="•"/>
            </a:pPr>
            <a:r>
              <a:rPr lang="en-US" sz="1900" dirty="0">
                <a:solidFill>
                  <a:schemeClr val="tx1"/>
                </a:solidFill>
              </a:rPr>
              <a:t>PRISM works with other JPAs to gather/analyze data to support legislation</a:t>
            </a:r>
          </a:p>
          <a:p>
            <a:pPr marL="952500" lvl="1" indent="-571500" hangingPunct="1">
              <a:lnSpc>
                <a:spcPct val="100000"/>
              </a:lnSpc>
              <a:spcBef>
                <a:spcPts val="0"/>
              </a:spcBef>
              <a:buFont typeface="Arial" panose="020B0604020202020204" pitchFamily="34" charset="0"/>
              <a:buChar char="•"/>
            </a:pPr>
            <a:r>
              <a:rPr lang="en-US" sz="1900" dirty="0">
                <a:solidFill>
                  <a:schemeClr val="tx1"/>
                </a:solidFill>
              </a:rPr>
              <a:t>Support specific claims through Amicus briefs</a:t>
            </a:r>
          </a:p>
        </p:txBody>
      </p:sp>
      <p:sp>
        <p:nvSpPr>
          <p:cNvPr id="35" name="Content Placeholder 2">
            <a:extLst>
              <a:ext uri="{FF2B5EF4-FFF2-40B4-BE49-F238E27FC236}">
                <a16:creationId xmlns:a16="http://schemas.microsoft.com/office/drawing/2014/main" id="{DBBAE5A3-BD31-610B-7185-2A0284848887}"/>
              </a:ext>
            </a:extLst>
          </p:cNvPr>
          <p:cNvSpPr txBox="1">
            <a:spLocks/>
          </p:cNvSpPr>
          <p:nvPr/>
        </p:nvSpPr>
        <p:spPr>
          <a:xfrm>
            <a:off x="3067556" y="5274533"/>
            <a:ext cx="9837035" cy="964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381000" lvl="1" indent="0" hangingPunct="1">
              <a:lnSpc>
                <a:spcPct val="100000"/>
              </a:lnSpc>
              <a:spcBef>
                <a:spcPts val="0"/>
              </a:spcBef>
              <a:spcAft>
                <a:spcPts val="600"/>
              </a:spcAft>
              <a:buNone/>
            </a:pPr>
            <a:r>
              <a:rPr lang="en-US" sz="1900" b="1" dirty="0">
                <a:solidFill>
                  <a:schemeClr val="tx1"/>
                </a:solidFill>
              </a:rPr>
              <a:t>Captive Insurance Company</a:t>
            </a:r>
          </a:p>
          <a:p>
            <a:pPr marL="952500" lvl="1" indent="-571500" hangingPunct="1">
              <a:lnSpc>
                <a:spcPct val="100000"/>
              </a:lnSpc>
              <a:spcBef>
                <a:spcPts val="0"/>
              </a:spcBef>
              <a:buFont typeface="Arial" panose="020B0604020202020204" pitchFamily="34" charset="0"/>
              <a:buChar char="•"/>
            </a:pPr>
            <a:r>
              <a:rPr lang="en-US" sz="1900" dirty="0">
                <a:solidFill>
                  <a:schemeClr val="tx1"/>
                </a:solidFill>
              </a:rPr>
              <a:t>PRISM developed a Captive Insurance Company</a:t>
            </a:r>
          </a:p>
          <a:p>
            <a:pPr marL="952500" lvl="1" indent="-571500" hangingPunct="1">
              <a:lnSpc>
                <a:spcPct val="100000"/>
              </a:lnSpc>
              <a:spcBef>
                <a:spcPts val="0"/>
              </a:spcBef>
              <a:buFont typeface="Arial" panose="020B0604020202020204" pitchFamily="34" charset="0"/>
              <a:buChar char="•"/>
            </a:pPr>
            <a:r>
              <a:rPr lang="en-US" sz="1900" dirty="0">
                <a:solidFill>
                  <a:schemeClr val="tx1"/>
                </a:solidFill>
              </a:rPr>
              <a:t>PRISM Affiliated Risk Captive</a:t>
            </a:r>
          </a:p>
          <a:p>
            <a:pPr marL="952500" lvl="1" indent="-571500" hangingPunct="1">
              <a:lnSpc>
                <a:spcPct val="100000"/>
              </a:lnSpc>
              <a:spcBef>
                <a:spcPts val="0"/>
              </a:spcBef>
              <a:buFont typeface="Arial" panose="020B0604020202020204" pitchFamily="34" charset="0"/>
              <a:buChar char="•"/>
            </a:pPr>
            <a:r>
              <a:rPr lang="en-US" sz="1900" dirty="0">
                <a:solidFill>
                  <a:schemeClr val="tx1"/>
                </a:solidFill>
              </a:rPr>
              <a:t>Allows for better investment returns thereby reducing the cost to the members</a:t>
            </a:r>
          </a:p>
        </p:txBody>
      </p:sp>
      <p:sp>
        <p:nvSpPr>
          <p:cNvPr id="36" name="Content Placeholder 2">
            <a:extLst>
              <a:ext uri="{FF2B5EF4-FFF2-40B4-BE49-F238E27FC236}">
                <a16:creationId xmlns:a16="http://schemas.microsoft.com/office/drawing/2014/main" id="{894A0DD1-DE76-E2BF-F6A3-BDC2A3C9A4E5}"/>
              </a:ext>
            </a:extLst>
          </p:cNvPr>
          <p:cNvSpPr txBox="1">
            <a:spLocks/>
          </p:cNvSpPr>
          <p:nvPr/>
        </p:nvSpPr>
        <p:spPr>
          <a:xfrm>
            <a:off x="3067556" y="3641383"/>
            <a:ext cx="9837035" cy="1166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381000" lvl="1" indent="0" hangingPunct="1">
              <a:lnSpc>
                <a:spcPct val="100000"/>
              </a:lnSpc>
              <a:spcBef>
                <a:spcPts val="0"/>
              </a:spcBef>
              <a:spcAft>
                <a:spcPts val="600"/>
              </a:spcAft>
              <a:buNone/>
            </a:pPr>
            <a:r>
              <a:rPr lang="en-US" sz="1900" b="1" dirty="0">
                <a:solidFill>
                  <a:schemeClr val="tx1"/>
                </a:solidFill>
              </a:rPr>
              <a:t>Long Term Carrier Relationships</a:t>
            </a:r>
          </a:p>
          <a:p>
            <a:pPr marL="952500" lvl="1" indent="-571500" hangingPunct="1">
              <a:lnSpc>
                <a:spcPct val="100000"/>
              </a:lnSpc>
              <a:spcBef>
                <a:spcPts val="0"/>
              </a:spcBef>
              <a:buFont typeface="Arial" panose="020B0604020202020204" pitchFamily="34" charset="0"/>
              <a:buChar char="•"/>
            </a:pPr>
            <a:r>
              <a:rPr lang="en-US" sz="1900" dirty="0">
                <a:solidFill>
                  <a:schemeClr val="tx1"/>
                </a:solidFill>
              </a:rPr>
              <a:t>PRISM and Alliant work throughout the year to maintain good carrier relationships</a:t>
            </a:r>
          </a:p>
          <a:p>
            <a:pPr marL="952500" lvl="1" indent="-571500" hangingPunct="1">
              <a:lnSpc>
                <a:spcPct val="100000"/>
              </a:lnSpc>
              <a:spcBef>
                <a:spcPts val="0"/>
              </a:spcBef>
              <a:buFont typeface="Arial" panose="020B0604020202020204" pitchFamily="34" charset="0"/>
              <a:buChar char="•"/>
            </a:pPr>
            <a:r>
              <a:rPr lang="en-US" sz="1900" dirty="0">
                <a:solidFill>
                  <a:schemeClr val="tx1"/>
                </a:solidFill>
              </a:rPr>
              <a:t>Many have lasted over 25 years</a:t>
            </a:r>
          </a:p>
          <a:p>
            <a:pPr marL="952500" lvl="1" indent="-571500" hangingPunct="1">
              <a:lnSpc>
                <a:spcPct val="100000"/>
              </a:lnSpc>
              <a:spcBef>
                <a:spcPts val="0"/>
              </a:spcBef>
              <a:buFont typeface="Arial" panose="020B0604020202020204" pitchFamily="34" charset="0"/>
              <a:buChar char="•"/>
            </a:pPr>
            <a:r>
              <a:rPr lang="en-US" sz="1900" dirty="0">
                <a:solidFill>
                  <a:schemeClr val="tx1"/>
                </a:solidFill>
              </a:rPr>
              <a:t>Incredibly valuable during difficult market conditions or complex claims situations </a:t>
            </a:r>
          </a:p>
        </p:txBody>
      </p:sp>
      <p:grpSp>
        <p:nvGrpSpPr>
          <p:cNvPr id="5" name="Group 4">
            <a:extLst>
              <a:ext uri="{FF2B5EF4-FFF2-40B4-BE49-F238E27FC236}">
                <a16:creationId xmlns:a16="http://schemas.microsoft.com/office/drawing/2014/main" id="{C62AB4EF-EAC7-2FA2-D843-497B4649EB21}"/>
              </a:ext>
            </a:extLst>
          </p:cNvPr>
          <p:cNvGrpSpPr/>
          <p:nvPr/>
        </p:nvGrpSpPr>
        <p:grpSpPr>
          <a:xfrm>
            <a:off x="852791" y="5214144"/>
            <a:ext cx="2446111" cy="1286149"/>
            <a:chOff x="10115529" y="2104752"/>
            <a:chExt cx="2446110" cy="1189346"/>
          </a:xfrm>
        </p:grpSpPr>
        <p:pic>
          <p:nvPicPr>
            <p:cNvPr id="3" name="Picture 2">
              <a:extLst>
                <a:ext uri="{FF2B5EF4-FFF2-40B4-BE49-F238E27FC236}">
                  <a16:creationId xmlns:a16="http://schemas.microsoft.com/office/drawing/2014/main" id="{E9B16747-1AE0-71E1-8E4A-C014439A17BC}"/>
                </a:ext>
              </a:extLst>
            </p:cNvPr>
            <p:cNvPicPr>
              <a:picLocks noChangeAspect="1"/>
            </p:cNvPicPr>
            <p:nvPr/>
          </p:nvPicPr>
          <p:blipFill>
            <a:blip r:embed="rId4"/>
            <a:stretch>
              <a:fillRect/>
            </a:stretch>
          </p:blipFill>
          <p:spPr>
            <a:xfrm>
              <a:off x="10246665" y="2104752"/>
              <a:ext cx="2183837" cy="1160882"/>
            </a:xfrm>
            <a:prstGeom prst="rect">
              <a:avLst/>
            </a:prstGeom>
          </p:spPr>
        </p:pic>
        <p:sp>
          <p:nvSpPr>
            <p:cNvPr id="4" name="Rectangle 3">
              <a:extLst>
                <a:ext uri="{FF2B5EF4-FFF2-40B4-BE49-F238E27FC236}">
                  <a16:creationId xmlns:a16="http://schemas.microsoft.com/office/drawing/2014/main" id="{B82AD991-909B-5FD3-965C-19B4AB32A1B5}"/>
                </a:ext>
              </a:extLst>
            </p:cNvPr>
            <p:cNvSpPr/>
            <p:nvPr/>
          </p:nvSpPr>
          <p:spPr>
            <a:xfrm>
              <a:off x="10115529" y="2127492"/>
              <a:ext cx="2446110" cy="1166606"/>
            </a:xfrm>
            <a:prstGeom prst="rect">
              <a:avLst/>
            </a:prstGeom>
            <a:no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pic>
        <p:nvPicPr>
          <p:cNvPr id="2050" name="Picture 2" descr="2023 Legislative Updates - Utah State Archives and Records Service">
            <a:extLst>
              <a:ext uri="{FF2B5EF4-FFF2-40B4-BE49-F238E27FC236}">
                <a16:creationId xmlns:a16="http://schemas.microsoft.com/office/drawing/2014/main" id="{C6548F1E-C807-148F-C1E6-24142D896A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791" y="2110982"/>
            <a:ext cx="2446111" cy="1166607"/>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2052" name="Picture 4" descr="Free of Charge Creative Commons legislation Image - Legal 6">
            <a:extLst>
              <a:ext uri="{FF2B5EF4-FFF2-40B4-BE49-F238E27FC236}">
                <a16:creationId xmlns:a16="http://schemas.microsoft.com/office/drawing/2014/main" id="{DC1CD108-A3C4-5B2E-077B-DCAF63A3C4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089" y="1996362"/>
            <a:ext cx="2459814" cy="1338799"/>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2056" name="Picture 8" descr="80,100+ Business Relationship Stock Photos, Pictures &amp; Royalty-Free Images  - iStock | Partnership, Business meeting, Building relationships">
            <a:extLst>
              <a:ext uri="{FF2B5EF4-FFF2-40B4-BE49-F238E27FC236}">
                <a16:creationId xmlns:a16="http://schemas.microsoft.com/office/drawing/2014/main" id="{6050B2CB-FC8B-DEEA-B459-28016885E4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090" y="3641794"/>
            <a:ext cx="2459812" cy="1313117"/>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graphicFrame>
        <p:nvGraphicFramePr>
          <p:cNvPr id="15" name="Table 14">
            <a:extLst>
              <a:ext uri="{FF2B5EF4-FFF2-40B4-BE49-F238E27FC236}">
                <a16:creationId xmlns:a16="http://schemas.microsoft.com/office/drawing/2014/main" id="{83E88219-EBDF-4976-9EE0-A34845647DD4}"/>
              </a:ext>
            </a:extLst>
          </p:cNvPr>
          <p:cNvGraphicFramePr>
            <a:graphicFrameLocks noGrp="1"/>
          </p:cNvGraphicFramePr>
          <p:nvPr>
            <p:extLst>
              <p:ext uri="{D42A27DB-BD31-4B8C-83A1-F6EECF244321}">
                <p14:modId xmlns:p14="http://schemas.microsoft.com/office/powerpoint/2010/main" val="3799978334"/>
              </p:ext>
            </p:extLst>
          </p:nvPr>
        </p:nvGraphicFramePr>
        <p:xfrm>
          <a:off x="5350005" y="6730308"/>
          <a:ext cx="6009807" cy="2133600"/>
        </p:xfrm>
        <a:graphic>
          <a:graphicData uri="http://schemas.openxmlformats.org/drawingml/2006/table">
            <a:tbl>
              <a:tblPr firstRow="1" bandRow="1">
                <a:tableStyleId>{5C22544A-7EE6-4342-B048-85BDC9FD1C3A}</a:tableStyleId>
              </a:tblPr>
              <a:tblGrid>
                <a:gridCol w="2003269">
                  <a:extLst>
                    <a:ext uri="{9D8B030D-6E8A-4147-A177-3AD203B41FA5}">
                      <a16:colId xmlns:a16="http://schemas.microsoft.com/office/drawing/2014/main" val="406852103"/>
                    </a:ext>
                  </a:extLst>
                </a:gridCol>
                <a:gridCol w="2003269">
                  <a:extLst>
                    <a:ext uri="{9D8B030D-6E8A-4147-A177-3AD203B41FA5}">
                      <a16:colId xmlns:a16="http://schemas.microsoft.com/office/drawing/2014/main" val="2051105764"/>
                    </a:ext>
                  </a:extLst>
                </a:gridCol>
                <a:gridCol w="2003269">
                  <a:extLst>
                    <a:ext uri="{9D8B030D-6E8A-4147-A177-3AD203B41FA5}">
                      <a16:colId xmlns:a16="http://schemas.microsoft.com/office/drawing/2014/main" val="566861657"/>
                    </a:ext>
                  </a:extLst>
                </a:gridCol>
              </a:tblGrid>
              <a:tr h="339791">
                <a:tc>
                  <a:txBody>
                    <a:bodyPr/>
                    <a:lstStyle/>
                    <a:p>
                      <a:r>
                        <a:rPr lang="en-US" sz="2200" b="0" dirty="0">
                          <a:solidFill>
                            <a:schemeClr val="bg1"/>
                          </a:solidFill>
                        </a:rPr>
                        <a:t>PRISM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5328B"/>
                    </a:solidFill>
                  </a:tcPr>
                </a:tc>
                <a:tc>
                  <a:txBody>
                    <a:bodyPr/>
                    <a:lstStyle/>
                    <a:p>
                      <a:r>
                        <a:rPr lang="en-US" sz="2200" b="0" dirty="0">
                          <a:solidFill>
                            <a:schemeClr val="bg1"/>
                          </a:solidFill>
                        </a:rPr>
                        <a:t>Portfolio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5328B"/>
                    </a:solidFill>
                  </a:tcPr>
                </a:tc>
                <a:tc>
                  <a:txBody>
                    <a:bodyPr/>
                    <a:lstStyle/>
                    <a:p>
                      <a:r>
                        <a:rPr lang="en-US" sz="2200" b="0" dirty="0">
                          <a:solidFill>
                            <a:schemeClr val="bg1"/>
                          </a:solidFill>
                        </a:rPr>
                        <a:t>ARC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5328B"/>
                    </a:solidFill>
                  </a:tcPr>
                </a:tc>
                <a:extLst>
                  <a:ext uri="{0D108BD9-81ED-4DB2-BD59-A6C34878D82A}">
                    <a16:rowId xmlns:a16="http://schemas.microsoft.com/office/drawing/2014/main" val="648528674"/>
                  </a:ext>
                </a:extLst>
              </a:tr>
              <a:tr h="339791">
                <a:tc>
                  <a:txBody>
                    <a:bodyPr/>
                    <a:lstStyle/>
                    <a:p>
                      <a:r>
                        <a:rPr lang="en-US" sz="2200" b="0" dirty="0">
                          <a:solidFill>
                            <a:schemeClr val="tx1"/>
                          </a:solidFill>
                        </a:rPr>
                        <a:t>4.99%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F4"/>
                    </a:solidFill>
                  </a:tcPr>
                </a:tc>
                <a:tc>
                  <a:txBody>
                    <a:bodyPr/>
                    <a:lstStyle/>
                    <a:p>
                      <a:r>
                        <a:rPr lang="en-US" sz="2200" b="0" dirty="0">
                          <a:solidFill>
                            <a:schemeClr val="tx1"/>
                          </a:solidFill>
                        </a:rPr>
                        <a:t>Liquidity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F4"/>
                    </a:solidFill>
                  </a:tcPr>
                </a:tc>
                <a:tc>
                  <a:txBody>
                    <a:bodyPr/>
                    <a:lstStyle/>
                    <a:p>
                      <a:r>
                        <a:rPr lang="en-US" sz="2200" b="0" dirty="0">
                          <a:solidFill>
                            <a:schemeClr val="tx1"/>
                          </a:solidFill>
                        </a:rPr>
                        <a:t>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F4"/>
                    </a:solidFill>
                  </a:tcPr>
                </a:tc>
                <a:extLst>
                  <a:ext uri="{0D108BD9-81ED-4DB2-BD59-A6C34878D82A}">
                    <a16:rowId xmlns:a16="http://schemas.microsoft.com/office/drawing/2014/main" val="849164294"/>
                  </a:ext>
                </a:extLst>
              </a:tr>
              <a:tr h="339791">
                <a:tc>
                  <a:txBody>
                    <a:bodyPr/>
                    <a:lstStyle/>
                    <a:p>
                      <a:r>
                        <a:rPr lang="en-US" sz="2200" b="0" dirty="0">
                          <a:solidFill>
                            <a:schemeClr val="tx1"/>
                          </a:solidFill>
                        </a:rPr>
                        <a:t>4.28%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chemeClr val="tx1"/>
                          </a:solidFill>
                        </a:rPr>
                        <a:t>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chemeClr val="tx1"/>
                          </a:solidFill>
                        </a:rPr>
                        <a:t>3.94%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405373"/>
                  </a:ext>
                </a:extLst>
              </a:tr>
              <a:tr h="339791">
                <a:tc>
                  <a:txBody>
                    <a:bodyPr/>
                    <a:lstStyle/>
                    <a:p>
                      <a:r>
                        <a:rPr lang="en-US" sz="2200" b="0" dirty="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88D4">
                        <a:alpha val="25000"/>
                      </a:srgbClr>
                    </a:solidFill>
                  </a:tcPr>
                </a:tc>
                <a:tc>
                  <a:txBody>
                    <a:bodyPr/>
                    <a:lstStyle/>
                    <a:p>
                      <a:r>
                        <a:rPr lang="en-US" sz="2200" b="0" dirty="0">
                          <a:solidFill>
                            <a:schemeClr val="tx1"/>
                          </a:solidFill>
                        </a:rPr>
                        <a:t>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88D4">
                        <a:alpha val="25000"/>
                      </a:srgbClr>
                    </a:solidFill>
                  </a:tcPr>
                </a:tc>
                <a:tc>
                  <a:txBody>
                    <a:bodyPr/>
                    <a:lstStyle/>
                    <a:p>
                      <a:r>
                        <a:rPr lang="en-US" sz="2200" b="0" dirty="0">
                          <a:solidFill>
                            <a:schemeClr val="tx1"/>
                          </a:solidFill>
                        </a:rPr>
                        <a:t>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88D4">
                        <a:alpha val="25000"/>
                      </a:srgbClr>
                    </a:solidFill>
                  </a:tcPr>
                </a:tc>
                <a:extLst>
                  <a:ext uri="{0D108BD9-81ED-4DB2-BD59-A6C34878D82A}">
                    <a16:rowId xmlns:a16="http://schemas.microsoft.com/office/drawing/2014/main" val="2436278805"/>
                  </a:ext>
                </a:extLst>
              </a:tr>
              <a:tr h="339791">
                <a:tc>
                  <a:txBody>
                    <a:bodyPr/>
                    <a:lstStyle/>
                    <a:p>
                      <a:r>
                        <a:rPr lang="en-US" sz="2200" b="0" dirty="0">
                          <a:solidFill>
                            <a:schemeClr val="tx1"/>
                          </a:solidFill>
                        </a:rPr>
                        <a:t>4.08%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chemeClr val="tx1"/>
                          </a:solidFill>
                        </a:rPr>
                        <a:t>Consolidated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chemeClr val="tx1"/>
                          </a:solidFill>
                        </a:rPr>
                        <a:t>4.32%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9759035"/>
                  </a:ext>
                </a:extLst>
              </a:tr>
            </a:tbl>
          </a:graphicData>
        </a:graphic>
      </p:graphicFrame>
      <p:sp>
        <p:nvSpPr>
          <p:cNvPr id="17" name="TextBox 16">
            <a:extLst>
              <a:ext uri="{FF2B5EF4-FFF2-40B4-BE49-F238E27FC236}">
                <a16:creationId xmlns:a16="http://schemas.microsoft.com/office/drawing/2014/main" id="{96AC0684-3B77-432F-9F55-F785D8DD882C}"/>
              </a:ext>
            </a:extLst>
          </p:cNvPr>
          <p:cNvSpPr txBox="1"/>
          <p:nvPr/>
        </p:nvSpPr>
        <p:spPr>
          <a:xfrm>
            <a:off x="5949700" y="8863908"/>
            <a:ext cx="7947764" cy="4247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solidFill>
                  <a:srgbClr val="62A3D7"/>
                </a:solidFill>
                <a:latin typeface="Arial" panose="020B0604020202020204" pitchFamily="34" charset="0"/>
              </a:rPr>
              <a:t>Consolidated Earnings: 4.30%</a:t>
            </a:r>
            <a:endParaRPr lang="en-US" sz="2400" dirty="0">
              <a:solidFill>
                <a:srgbClr val="62A3D7"/>
              </a:solidFill>
            </a:endParaRPr>
          </a:p>
        </p:txBody>
      </p:sp>
    </p:spTree>
    <p:extLst>
      <p:ext uri="{BB962C8B-B14F-4D97-AF65-F5344CB8AC3E}">
        <p14:creationId xmlns:p14="http://schemas.microsoft.com/office/powerpoint/2010/main" val="10643505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1E43-E853-487B-A371-F5AD26C67B90}"/>
              </a:ext>
            </a:extLst>
          </p:cNvPr>
          <p:cNvSpPr>
            <a:spLocks noGrp="1"/>
          </p:cNvSpPr>
          <p:nvPr>
            <p:ph type="title"/>
          </p:nvPr>
        </p:nvSpPr>
        <p:spPr>
          <a:xfrm>
            <a:off x="360296" y="381264"/>
            <a:ext cx="12491407" cy="1016001"/>
          </a:xfrm>
        </p:spPr>
        <p:txBody>
          <a:bodyPr>
            <a:normAutofit/>
          </a:bodyPr>
          <a:lstStyle/>
          <a:p>
            <a:r>
              <a:rPr lang="en-US" dirty="0"/>
              <a:t>What Can the County Do?</a:t>
            </a:r>
          </a:p>
        </p:txBody>
      </p:sp>
      <p:sp>
        <p:nvSpPr>
          <p:cNvPr id="3" name="Content Placeholder 2">
            <a:extLst>
              <a:ext uri="{FF2B5EF4-FFF2-40B4-BE49-F238E27FC236}">
                <a16:creationId xmlns:a16="http://schemas.microsoft.com/office/drawing/2014/main" id="{7A7B4955-8E01-4814-9373-C051BE45ECEC}"/>
              </a:ext>
            </a:extLst>
          </p:cNvPr>
          <p:cNvSpPr>
            <a:spLocks noGrp="1"/>
          </p:cNvSpPr>
          <p:nvPr>
            <p:ph idx="1"/>
          </p:nvPr>
        </p:nvSpPr>
        <p:spPr>
          <a:xfrm>
            <a:off x="741322" y="5989198"/>
            <a:ext cx="3580157" cy="3618065"/>
          </a:xfrm>
        </p:spPr>
        <p:txBody>
          <a:bodyPr>
            <a:normAutofit/>
          </a:bodyPr>
          <a:lstStyle/>
          <a:p>
            <a:pPr marL="0" indent="0">
              <a:spcBef>
                <a:spcPts val="0"/>
              </a:spcBef>
              <a:buNone/>
            </a:pPr>
            <a:endParaRPr lang="en-US" sz="2800" dirty="0"/>
          </a:p>
          <a:p>
            <a:endParaRPr lang="en-US" sz="2400" b="1" u="sng" dirty="0"/>
          </a:p>
          <a:p>
            <a:pPr lvl="1">
              <a:lnSpc>
                <a:spcPct val="100000"/>
              </a:lnSpc>
              <a:spcBef>
                <a:spcPts val="600"/>
              </a:spcBef>
            </a:pPr>
            <a:endParaRPr lang="en-US" sz="2400" dirty="0"/>
          </a:p>
        </p:txBody>
      </p:sp>
      <p:pic>
        <p:nvPicPr>
          <p:cNvPr id="9" name="Image" descr="Image">
            <a:extLst>
              <a:ext uri="{FF2B5EF4-FFF2-40B4-BE49-F238E27FC236}">
                <a16:creationId xmlns:a16="http://schemas.microsoft.com/office/drawing/2014/main" id="{F96C36BE-5E81-4C6A-863C-AE219BED578A}"/>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081393" y="9163155"/>
            <a:ext cx="9418043" cy="107351"/>
          </a:xfrm>
          <a:prstGeom prst="rect">
            <a:avLst/>
          </a:prstGeom>
          <a:ln w="12700">
            <a:miter lim="400000"/>
          </a:ln>
        </p:spPr>
      </p:pic>
      <p:sp>
        <p:nvSpPr>
          <p:cNvPr id="4" name="TextBox 3">
            <a:extLst>
              <a:ext uri="{FF2B5EF4-FFF2-40B4-BE49-F238E27FC236}">
                <a16:creationId xmlns:a16="http://schemas.microsoft.com/office/drawing/2014/main" id="{16ACE53D-9504-4C1F-B828-65772CC88ECA}"/>
              </a:ext>
            </a:extLst>
          </p:cNvPr>
          <p:cNvSpPr txBox="1"/>
          <p:nvPr/>
        </p:nvSpPr>
        <p:spPr>
          <a:xfrm>
            <a:off x="554200" y="1545818"/>
            <a:ext cx="12103598" cy="71404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marR="0" indent="-514350" algn="l" defTabSz="1733930" rtl="0" fontAlgn="auto" latinLnBrk="0" hangingPunct="0">
              <a:lnSpc>
                <a:spcPct val="90000"/>
              </a:lnSpc>
              <a:spcBef>
                <a:spcPts val="1600"/>
              </a:spcBef>
              <a:spcAft>
                <a:spcPts val="0"/>
              </a:spcAft>
              <a:buClrTx/>
              <a:buSzTx/>
              <a:buFont typeface="+mj-lt"/>
              <a:buAutoNum type="arabicPeriod"/>
              <a:tabLst/>
            </a:pPr>
            <a:r>
              <a:rPr kumimoji="0" lang="en-US" sz="3000" b="0" i="0" u="none" strike="noStrike" cap="none" spc="0" normalizeH="0" baseline="0" dirty="0">
                <a:ln>
                  <a:noFill/>
                </a:ln>
                <a:solidFill>
                  <a:srgbClr val="000000"/>
                </a:solidFill>
                <a:effectLst/>
                <a:uFillTx/>
                <a:latin typeface="+mn-lt"/>
                <a:ea typeface="+mn-ea"/>
                <a:cs typeface="+mn-cs"/>
                <a:sym typeface="Helvetica Neue"/>
              </a:rPr>
              <a:t>Take advantage of </a:t>
            </a:r>
            <a:r>
              <a:rPr kumimoji="0" lang="en-US" sz="3000" b="1" i="1" u="sng" strike="noStrike" cap="none" spc="0" normalizeH="0" baseline="0" dirty="0">
                <a:ln>
                  <a:noFill/>
                </a:ln>
                <a:solidFill>
                  <a:srgbClr val="4395D1"/>
                </a:solidFill>
                <a:effectLst/>
                <a:uFillTx/>
                <a:latin typeface="+mn-lt"/>
                <a:ea typeface="+mn-ea"/>
                <a:cs typeface="+mn-cs"/>
                <a:sym typeface="Helvetica Neue"/>
              </a:rPr>
              <a:t>risk prevention </a:t>
            </a:r>
            <a:r>
              <a:rPr kumimoji="0" lang="en-US" sz="3000" b="0" i="0" u="none" strike="noStrike" cap="none" spc="0" normalizeH="0" baseline="0" dirty="0">
                <a:ln>
                  <a:noFill/>
                </a:ln>
                <a:solidFill>
                  <a:srgbClr val="000000"/>
                </a:solidFill>
                <a:effectLst/>
                <a:uFillTx/>
                <a:latin typeface="+mn-lt"/>
                <a:ea typeface="+mn-ea"/>
                <a:cs typeface="+mn-cs"/>
                <a:sym typeface="Helvetica Neue"/>
              </a:rPr>
              <a:t>and </a:t>
            </a:r>
            <a:r>
              <a:rPr kumimoji="0" lang="en-US" sz="3000" b="1" i="1" u="sng" strike="noStrike" cap="none" spc="0" normalizeH="0" baseline="0" dirty="0">
                <a:ln>
                  <a:noFill/>
                </a:ln>
                <a:solidFill>
                  <a:srgbClr val="4395D1"/>
                </a:solidFill>
                <a:effectLst/>
                <a:uFillTx/>
                <a:latin typeface="+mn-lt"/>
                <a:ea typeface="+mn-ea"/>
                <a:cs typeface="+mn-cs"/>
                <a:sym typeface="Helvetica Neue"/>
              </a:rPr>
              <a:t>cost control programs </a:t>
            </a:r>
            <a:r>
              <a:rPr kumimoji="0" lang="en-US" sz="3000" b="0" i="0" u="none" strike="noStrike" cap="none" spc="0" normalizeH="0" baseline="0" dirty="0">
                <a:ln>
                  <a:noFill/>
                </a:ln>
                <a:solidFill>
                  <a:srgbClr val="000000"/>
                </a:solidFill>
                <a:effectLst/>
                <a:uFillTx/>
                <a:latin typeface="+mn-lt"/>
                <a:ea typeface="+mn-ea"/>
                <a:cs typeface="+mn-cs"/>
                <a:sym typeface="Helvetica Neue"/>
              </a:rPr>
              <a:t>offered through PRISM</a:t>
            </a:r>
          </a:p>
          <a:p>
            <a:pPr marL="514350" marR="0" indent="-514350" algn="l" defTabSz="1733930" rtl="0" fontAlgn="auto" latinLnBrk="0" hangingPunct="0">
              <a:lnSpc>
                <a:spcPct val="90000"/>
              </a:lnSpc>
              <a:spcBef>
                <a:spcPts val="1600"/>
              </a:spcBef>
              <a:spcAft>
                <a:spcPts val="0"/>
              </a:spcAft>
              <a:buClrTx/>
              <a:buSzTx/>
              <a:buFont typeface="+mj-lt"/>
              <a:buAutoNum type="arabicPeriod"/>
              <a:tabLst/>
            </a:pPr>
            <a:r>
              <a:rPr lang="en-US" b="1" i="1" u="sng" dirty="0">
                <a:solidFill>
                  <a:srgbClr val="8B46A2"/>
                </a:solidFill>
              </a:rPr>
              <a:t>Stay current </a:t>
            </a:r>
            <a:r>
              <a:rPr lang="en-US" dirty="0"/>
              <a:t>on maintenance, inspections and training</a:t>
            </a: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a:p>
            <a:pPr marL="514350" marR="0" indent="-514350" algn="l" defTabSz="1733930" rtl="0" fontAlgn="auto" latinLnBrk="0" hangingPunct="0">
              <a:lnSpc>
                <a:spcPct val="90000"/>
              </a:lnSpc>
              <a:spcBef>
                <a:spcPts val="1600"/>
              </a:spcBef>
              <a:spcAft>
                <a:spcPts val="0"/>
              </a:spcAft>
              <a:buClrTx/>
              <a:buSzTx/>
              <a:buFont typeface="+mj-lt"/>
              <a:buAutoNum type="arabicPeriod"/>
              <a:tabLst/>
            </a:pPr>
            <a:r>
              <a:rPr lang="en-US" dirty="0"/>
              <a:t>Consider assuming more risk</a:t>
            </a:r>
          </a:p>
          <a:p>
            <a:pPr marL="514350" marR="0" indent="-514350" algn="l" defTabSz="1733930" rtl="0" fontAlgn="auto" latinLnBrk="0" hangingPunct="0">
              <a:lnSpc>
                <a:spcPct val="90000"/>
              </a:lnSpc>
              <a:spcBef>
                <a:spcPts val="1600"/>
              </a:spcBef>
              <a:spcAft>
                <a:spcPts val="0"/>
              </a:spcAft>
              <a:buClrTx/>
              <a:buSzTx/>
              <a:buFont typeface="+mj-lt"/>
              <a:buAutoNum type="arabicPeriod"/>
              <a:tabLst/>
            </a:pPr>
            <a:r>
              <a:rPr lang="en-US" dirty="0"/>
              <a:t>Vigorously </a:t>
            </a:r>
            <a:r>
              <a:rPr lang="en-US" b="1" i="1" u="sng" dirty="0">
                <a:solidFill>
                  <a:srgbClr val="E94C6A"/>
                </a:solidFill>
              </a:rPr>
              <a:t>defend claims </a:t>
            </a:r>
            <a:r>
              <a:rPr lang="en-US" dirty="0"/>
              <a:t>that are defensible</a:t>
            </a:r>
          </a:p>
          <a:p>
            <a:pPr marL="514350" marR="0" indent="-514350" algn="l" defTabSz="1733930" rtl="0" fontAlgn="auto" latinLnBrk="0" hangingPunct="0">
              <a:lnSpc>
                <a:spcPct val="90000"/>
              </a:lnSpc>
              <a:spcBef>
                <a:spcPts val="1600"/>
              </a:spcBef>
              <a:spcAft>
                <a:spcPts val="0"/>
              </a:spcAft>
              <a:buClrTx/>
              <a:buSzTx/>
              <a:buFont typeface="+mj-lt"/>
              <a:buAutoNum type="arabicPeriod"/>
              <a:tabLst/>
            </a:pPr>
            <a:r>
              <a:rPr lang="en-US" dirty="0"/>
              <a:t>Ensure you can provide high-quality data</a:t>
            </a:r>
          </a:p>
          <a:p>
            <a:pPr marL="514350" marR="0" indent="-514350" algn="l" defTabSz="1733930" rtl="0" fontAlgn="auto" latinLnBrk="0" hangingPunct="0">
              <a:lnSpc>
                <a:spcPct val="90000"/>
              </a:lnSpc>
              <a:spcBef>
                <a:spcPts val="1600"/>
              </a:spcBef>
              <a:spcAft>
                <a:spcPts val="0"/>
              </a:spcAft>
              <a:buClrTx/>
              <a:buSzTx/>
              <a:buFont typeface="+mj-lt"/>
              <a:buAutoNum type="arabicPeriod"/>
              <a:tabLst/>
            </a:pPr>
            <a:r>
              <a:rPr kumimoji="0" lang="en-US" sz="3000" strike="noStrike" cap="none" spc="0" normalizeH="0" baseline="0" dirty="0">
                <a:ln>
                  <a:noFill/>
                </a:ln>
                <a:solidFill>
                  <a:schemeClr val="tx1"/>
                </a:solidFill>
                <a:effectLst/>
                <a:uFillTx/>
                <a:latin typeface="+mn-lt"/>
                <a:ea typeface="+mn-ea"/>
                <a:cs typeface="+mn-cs"/>
                <a:sym typeface="Helvetica Neue"/>
              </a:rPr>
              <a:t>Support </a:t>
            </a:r>
            <a:r>
              <a:rPr kumimoji="0" lang="en-US" sz="3000" b="1" i="1" u="sng" strike="noStrike" cap="none" spc="0" normalizeH="0" baseline="0" dirty="0">
                <a:ln>
                  <a:noFill/>
                </a:ln>
                <a:solidFill>
                  <a:srgbClr val="FFC000"/>
                </a:solidFill>
                <a:effectLst/>
                <a:uFillTx/>
                <a:latin typeface="+mn-lt"/>
                <a:ea typeface="+mn-ea"/>
                <a:cs typeface="+mn-cs"/>
                <a:sym typeface="Helvetica Neue"/>
              </a:rPr>
              <a:t>legislative change </a:t>
            </a:r>
            <a:r>
              <a:rPr kumimoji="0" lang="en-US" sz="3000" b="0" i="0" u="none" strike="noStrike" cap="none" spc="0" normalizeH="0" baseline="0" dirty="0">
                <a:ln>
                  <a:noFill/>
                </a:ln>
                <a:solidFill>
                  <a:srgbClr val="000000"/>
                </a:solidFill>
                <a:effectLst/>
                <a:uFillTx/>
                <a:latin typeface="+mn-lt"/>
                <a:ea typeface="+mn-ea"/>
                <a:cs typeface="+mn-cs"/>
                <a:sym typeface="Helvetica Neue"/>
              </a:rPr>
              <a:t>tha</a:t>
            </a:r>
            <a:r>
              <a:rPr lang="en-US" dirty="0"/>
              <a:t>t is beneficial to defendants</a:t>
            </a: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a:p>
            <a:pPr marL="514350" marR="0" indent="-514350" algn="l" defTabSz="1733930" rtl="0" fontAlgn="auto" latinLnBrk="0" hangingPunct="0">
              <a:lnSpc>
                <a:spcPct val="90000"/>
              </a:lnSpc>
              <a:spcBef>
                <a:spcPts val="1600"/>
              </a:spcBef>
              <a:spcAft>
                <a:spcPts val="0"/>
              </a:spcAft>
              <a:buClrTx/>
              <a:buSzTx/>
              <a:buFont typeface="+mj-lt"/>
              <a:buAutoNum type="arabicPeriod"/>
              <a:tabLst/>
            </a:pPr>
            <a:r>
              <a:rPr lang="en-US" dirty="0"/>
              <a:t>Consider purchasing additional coverage limits</a:t>
            </a:r>
          </a:p>
          <a:p>
            <a:pPr marL="514350" indent="-514350">
              <a:spcBef>
                <a:spcPts val="1600"/>
              </a:spcBef>
              <a:buFont typeface="+mj-lt"/>
              <a:buAutoNum type="arabicPeriod"/>
            </a:pPr>
            <a:r>
              <a:rPr lang="en-US" dirty="0"/>
              <a:t>Help </a:t>
            </a:r>
            <a:r>
              <a:rPr lang="en-US" b="1" i="1" u="sng" dirty="0">
                <a:solidFill>
                  <a:schemeClr val="accent3">
                    <a:lumMod val="75000"/>
                  </a:schemeClr>
                </a:solidFill>
              </a:rPr>
              <a:t>educate the public </a:t>
            </a:r>
            <a:r>
              <a:rPr lang="en-US" dirty="0"/>
              <a:t>that the costs of nuclear verdicts are not borne by the insurance industry, but rather by public entities and ultimately the taxpayers</a:t>
            </a:r>
          </a:p>
          <a:p>
            <a:pPr marL="457200" marR="0" indent="-457200" algn="l" defTabSz="1733930" rtl="0" fontAlgn="auto" latinLnBrk="0" hangingPunct="0">
              <a:lnSpc>
                <a:spcPct val="90000"/>
              </a:lnSpc>
              <a:spcBef>
                <a:spcPts val="3200"/>
              </a:spcBef>
              <a:spcAft>
                <a:spcPts val="0"/>
              </a:spcAft>
              <a:buClrTx/>
              <a:buSzTx/>
              <a:buFont typeface="Arial" panose="020B0604020202020204" pitchFamily="34" charset="0"/>
              <a:buChar char="•"/>
              <a:tabLst/>
            </a:pP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pic>
        <p:nvPicPr>
          <p:cNvPr id="6" name="PRISM_Logo Mark_Acronym_Full Name_Full Color (Mark on left).png" descr="PRISM_Logo Mark_Acronym_Full Name_Full Color (Mark on left).png">
            <a:extLst>
              <a:ext uri="{FF2B5EF4-FFF2-40B4-BE49-F238E27FC236}">
                <a16:creationId xmlns:a16="http://schemas.microsoft.com/office/drawing/2014/main" id="{14CAD2EC-7CDA-4782-8C9C-02E7C48B69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322" y="8558825"/>
            <a:ext cx="1853333" cy="711681"/>
          </a:xfrm>
          <a:prstGeom prst="rect">
            <a:avLst/>
          </a:prstGeom>
          <a:ln w="12700">
            <a:miter lim="400000"/>
          </a:ln>
        </p:spPr>
      </p:pic>
    </p:spTree>
    <p:extLst>
      <p:ext uri="{BB962C8B-B14F-4D97-AF65-F5344CB8AC3E}">
        <p14:creationId xmlns:p14="http://schemas.microsoft.com/office/powerpoint/2010/main" val="254589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7" end="7"/>
                                            </p:txEl>
                                          </p:spTgt>
                                        </p:tgtEl>
                                      </p:cBhvr>
                                    </p:animEffect>
                                    <p:animScale>
                                      <p:cBhvr>
                                        <p:cTn id="7" dur="250" autoRev="1" fill="hold"/>
                                        <p:tgtEl>
                                          <p:spTgt spid="4">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698500" y="711567"/>
            <a:ext cx="11607800" cy="1016001"/>
          </a:xfrm>
        </p:spPr>
        <p:txBody>
          <a:bodyPr>
            <a:noAutofit/>
          </a:bodyPr>
          <a:lstStyle/>
          <a:p>
            <a:r>
              <a:rPr lang="en-US" sz="5600" dirty="0"/>
              <a:t>Questions?</a:t>
            </a:r>
          </a:p>
        </p:txBody>
      </p:sp>
      <p:sp>
        <p:nvSpPr>
          <p:cNvPr id="31" name="Text Placeholder 3"/>
          <p:cNvSpPr>
            <a:spLocks noGrp="1"/>
          </p:cNvSpPr>
          <p:nvPr>
            <p:ph type="body" sz="quarter" idx="13"/>
          </p:nvPr>
        </p:nvSpPr>
        <p:spPr>
          <a:xfrm>
            <a:off x="698500" y="1684278"/>
            <a:ext cx="11607801" cy="671803"/>
          </a:xfrm>
        </p:spPr>
        <p:txBody>
          <a:bodyPr>
            <a:noAutofit/>
          </a:bodyPr>
          <a:lstStyle/>
          <a:p>
            <a:r>
              <a:rPr lang="en-US" sz="3600" dirty="0">
                <a:solidFill>
                  <a:srgbClr val="4395D1"/>
                </a:solidFill>
              </a:rPr>
              <a:t>We’re here to help!</a:t>
            </a:r>
          </a:p>
        </p:txBody>
      </p:sp>
      <p:sp>
        <p:nvSpPr>
          <p:cNvPr id="24" name="Text Placeholder 8"/>
          <p:cNvSpPr>
            <a:spLocks noGrp="1"/>
          </p:cNvSpPr>
          <p:nvPr>
            <p:ph type="body" sz="quarter" idx="4294967295"/>
          </p:nvPr>
        </p:nvSpPr>
        <p:spPr>
          <a:xfrm>
            <a:off x="2265104" y="6607998"/>
            <a:ext cx="3566160" cy="1011484"/>
          </a:xfrm>
          <a:prstGeom prst="rect">
            <a:avLst/>
          </a:prstGeom>
        </p:spPr>
        <p:txBody>
          <a:bodyPr/>
          <a:lstStyle/>
          <a:p>
            <a:pPr marL="0" indent="0">
              <a:lnSpc>
                <a:spcPct val="100000"/>
              </a:lnSpc>
              <a:spcBef>
                <a:spcPts val="0"/>
              </a:spcBef>
              <a:buNone/>
            </a:pPr>
            <a:r>
              <a:rPr lang="en-JM" altLang="en-US" sz="2000" dirty="0">
                <a:latin typeface="Arial" panose="020B0604020202020204" pitchFamily="34" charset="0"/>
                <a:cs typeface="Arial" panose="020B0604020202020204" pitchFamily="34" charset="0"/>
              </a:rPr>
              <a:t>916.850.7300</a:t>
            </a:r>
          </a:p>
          <a:p>
            <a:pPr marL="0" indent="0">
              <a:lnSpc>
                <a:spcPct val="100000"/>
              </a:lnSpc>
              <a:spcBef>
                <a:spcPts val="0"/>
              </a:spcBef>
              <a:buNone/>
            </a:pPr>
            <a:r>
              <a:rPr lang="en-JM" altLang="en-US" sz="2000" dirty="0">
                <a:latin typeface="Arial" panose="020B0604020202020204" pitchFamily="34" charset="0"/>
                <a:cs typeface="Arial" panose="020B0604020202020204" pitchFamily="34" charset="0"/>
                <a:hlinkClick r:id="rId2"/>
              </a:rPr>
              <a:t>gdean@prismrisk.gov</a:t>
            </a:r>
            <a:r>
              <a:rPr lang="en-JM" altLang="en-US" sz="2000" dirty="0">
                <a:latin typeface="Arial" panose="020B0604020202020204" pitchFamily="34" charset="0"/>
                <a:cs typeface="Arial" panose="020B0604020202020204" pitchFamily="34" charset="0"/>
              </a:rPr>
              <a:t> </a:t>
            </a:r>
          </a:p>
        </p:txBody>
      </p:sp>
      <p:sp>
        <p:nvSpPr>
          <p:cNvPr id="30" name="Text Placeholder 11"/>
          <p:cNvSpPr>
            <a:spLocks noGrp="1"/>
          </p:cNvSpPr>
          <p:nvPr>
            <p:ph type="body" sz="quarter" idx="4294967295"/>
          </p:nvPr>
        </p:nvSpPr>
        <p:spPr>
          <a:xfrm>
            <a:off x="2265103" y="5672569"/>
            <a:ext cx="2896728" cy="568960"/>
          </a:xfrm>
          <a:prstGeom prst="rect">
            <a:avLst/>
          </a:prstGeom>
        </p:spPr>
        <p:txBody>
          <a:bodyPr/>
          <a:lstStyle/>
          <a:p>
            <a:pPr marL="0" indent="0">
              <a:buNone/>
            </a:pPr>
            <a:r>
              <a:rPr lang="en-JM" altLang="en-US" sz="3200" b="1" dirty="0">
                <a:solidFill>
                  <a:srgbClr val="4395D1"/>
                </a:solidFill>
                <a:latin typeface="Trade Gothic Next LT Pro" panose="020B0503040303020004" pitchFamily="34" charset="0"/>
              </a:rPr>
              <a:t>+ Gina Dean</a:t>
            </a:r>
          </a:p>
        </p:txBody>
      </p:sp>
      <p:sp>
        <p:nvSpPr>
          <p:cNvPr id="32" name="Text Placeholder 12"/>
          <p:cNvSpPr>
            <a:spLocks noGrp="1"/>
          </p:cNvSpPr>
          <p:nvPr>
            <p:ph type="body" sz="quarter" idx="4294967295"/>
          </p:nvPr>
        </p:nvSpPr>
        <p:spPr>
          <a:xfrm>
            <a:off x="2265104" y="6194117"/>
            <a:ext cx="4206241" cy="438009"/>
          </a:xfrm>
          <a:prstGeom prst="rect">
            <a:avLst/>
          </a:prstGeom>
        </p:spPr>
        <p:txBody>
          <a:bodyPr wrap="square" rtlCol="0"/>
          <a:lstStyle/>
          <a:p>
            <a:pPr marL="0" indent="0">
              <a:lnSpc>
                <a:spcPct val="100000"/>
              </a:lnSpc>
              <a:spcBef>
                <a:spcPts val="0"/>
              </a:spcBef>
              <a:buNone/>
              <a:defRPr/>
            </a:pPr>
            <a:r>
              <a:rPr lang="en-JM" sz="2000" dirty="0">
                <a:solidFill>
                  <a:srgbClr val="75328B"/>
                </a:solidFill>
                <a:latin typeface="Arial" panose="020B0604020202020204" pitchFamily="34" charset="0"/>
                <a:ea typeface="Roboto Medium" panose="02000000000000000000" pitchFamily="2" charset="0"/>
                <a:cs typeface="Arial" panose="020B0604020202020204" pitchFamily="34" charset="0"/>
              </a:rPr>
              <a:t>PRISM Chief Executive Officer</a:t>
            </a:r>
            <a:endParaRPr lang="en-JM" sz="2000" dirty="0">
              <a:solidFill>
                <a:srgbClr val="75328B"/>
              </a:solidFill>
              <a:latin typeface="Arial" panose="020B0604020202020204" pitchFamily="34" charset="0"/>
              <a:cs typeface="Arial" panose="020B0604020202020204" pitchFamily="34" charset="0"/>
            </a:endParaRPr>
          </a:p>
        </p:txBody>
      </p:sp>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l="19585" t="8601" r="13928" b="23077"/>
          <a:stretch/>
        </p:blipFill>
        <p:spPr>
          <a:xfrm>
            <a:off x="2639118" y="3355273"/>
            <a:ext cx="2427553" cy="1998331"/>
          </a:xfrm>
          <a:prstGeom prst="rect">
            <a:avLst/>
          </a:prstGeom>
        </p:spPr>
      </p:pic>
      <p:sp>
        <p:nvSpPr>
          <p:cNvPr id="20" name="Text Placeholder 7">
            <a:extLst>
              <a:ext uri="{FF2B5EF4-FFF2-40B4-BE49-F238E27FC236}">
                <a16:creationId xmlns:a16="http://schemas.microsoft.com/office/drawing/2014/main" id="{80B47E29-9EF6-4845-9769-918ACFBF4B65}"/>
              </a:ext>
            </a:extLst>
          </p:cNvPr>
          <p:cNvSpPr txBox="1">
            <a:spLocks/>
          </p:cNvSpPr>
          <p:nvPr/>
        </p:nvSpPr>
        <p:spPr>
          <a:xfrm>
            <a:off x="7423692" y="6528565"/>
            <a:ext cx="3566160" cy="101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380980"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1pPr>
            <a:lvl2pPr marL="761961"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2pPr>
            <a:lvl3pPr marL="1142941"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3pPr>
            <a:lvl4pPr marL="1523921"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4pPr>
            <a:lvl5pPr marL="1904903"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5pPr>
            <a:lvl6pPr marL="2285884"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6pPr>
            <a:lvl7pPr marL="2666864" marR="0" indent="-380980" algn="l" defTabSz="1733841" rtl="0" latinLnBrk="0">
              <a:lnSpc>
                <a:spcPct val="90000"/>
              </a:lnSpc>
              <a:spcBef>
                <a:spcPts val="3200"/>
              </a:spcBef>
              <a:spcAft>
                <a:spcPts val="0"/>
              </a:spcAft>
              <a:buClrTx/>
              <a:buSzPct val="100000"/>
              <a:buFontTx/>
              <a:buChar char="•"/>
              <a:tabLst/>
              <a:defRPr sz="2999" b="0" i="0" u="none" strike="noStrike" cap="none" spc="0" baseline="0">
                <a:solidFill>
                  <a:srgbClr val="000000"/>
                </a:solidFill>
                <a:uFillTx/>
                <a:latin typeface="+mn-lt"/>
                <a:ea typeface="+mn-ea"/>
                <a:cs typeface="+mn-cs"/>
                <a:sym typeface="Helvetica Neue"/>
              </a:defRPr>
            </a:lvl7pPr>
            <a:lvl8pPr marL="3047844"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8pPr>
            <a:lvl9pPr marL="3428825"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9pPr>
          </a:lstStyle>
          <a:p>
            <a:pPr marL="0" indent="0" hangingPunct="1">
              <a:lnSpc>
                <a:spcPct val="100000"/>
              </a:lnSpc>
              <a:spcBef>
                <a:spcPts val="0"/>
              </a:spcBef>
              <a:buFontTx/>
              <a:buNone/>
            </a:pPr>
            <a:r>
              <a:rPr lang="en-JM" altLang="en-US" sz="2000">
                <a:latin typeface="Arial" panose="020B0604020202020204" pitchFamily="34" charset="0"/>
                <a:cs typeface="Arial" panose="020B0604020202020204" pitchFamily="34" charset="0"/>
              </a:rPr>
              <a:t>916.643.2719</a:t>
            </a:r>
          </a:p>
          <a:p>
            <a:pPr marL="0" indent="0" hangingPunct="1">
              <a:lnSpc>
                <a:spcPct val="100000"/>
              </a:lnSpc>
              <a:spcBef>
                <a:spcPts val="0"/>
              </a:spcBef>
              <a:buFontTx/>
              <a:buNone/>
            </a:pPr>
            <a:r>
              <a:rPr lang="en-JM" altLang="en-US" sz="2000" u="sng">
                <a:solidFill>
                  <a:srgbClr val="3333FF"/>
                </a:solidFill>
                <a:latin typeface="Arial" panose="020B0604020202020204" pitchFamily="34" charset="0"/>
                <a:cs typeface="Arial" panose="020B0604020202020204" pitchFamily="34" charset="0"/>
                <a:hlinkClick r:id="rId4"/>
              </a:rPr>
              <a:t>kbibler@alliant.com</a:t>
            </a:r>
            <a:endParaRPr lang="en-JM" altLang="en-US" sz="2000" u="sng" dirty="0">
              <a:solidFill>
                <a:srgbClr val="3333FF"/>
              </a:solidFill>
              <a:latin typeface="Arial" panose="020B0604020202020204" pitchFamily="34" charset="0"/>
              <a:cs typeface="Arial" panose="020B0604020202020204" pitchFamily="34" charset="0"/>
            </a:endParaRPr>
          </a:p>
        </p:txBody>
      </p:sp>
      <p:sp>
        <p:nvSpPr>
          <p:cNvPr id="26" name="Text Placeholder 9">
            <a:extLst>
              <a:ext uri="{FF2B5EF4-FFF2-40B4-BE49-F238E27FC236}">
                <a16:creationId xmlns:a16="http://schemas.microsoft.com/office/drawing/2014/main" id="{27E664EA-933A-482E-9934-C6FD545B2E2C}"/>
              </a:ext>
            </a:extLst>
          </p:cNvPr>
          <p:cNvSpPr txBox="1">
            <a:spLocks/>
          </p:cNvSpPr>
          <p:nvPr/>
        </p:nvSpPr>
        <p:spPr>
          <a:xfrm>
            <a:off x="7423691" y="5593136"/>
            <a:ext cx="5095804" cy="6009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380980"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1pPr>
            <a:lvl2pPr marL="761961"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2pPr>
            <a:lvl3pPr marL="1142941"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3pPr>
            <a:lvl4pPr marL="1523921"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4pPr>
            <a:lvl5pPr marL="1904903"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5pPr>
            <a:lvl6pPr marL="2285884"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6pPr>
            <a:lvl7pPr marL="2666864" marR="0" indent="-380980" algn="l" defTabSz="1733841" rtl="0" latinLnBrk="0">
              <a:lnSpc>
                <a:spcPct val="90000"/>
              </a:lnSpc>
              <a:spcBef>
                <a:spcPts val="3200"/>
              </a:spcBef>
              <a:spcAft>
                <a:spcPts val="0"/>
              </a:spcAft>
              <a:buClrTx/>
              <a:buSzPct val="100000"/>
              <a:buFontTx/>
              <a:buChar char="•"/>
              <a:tabLst/>
              <a:defRPr sz="2999" b="0" i="0" u="none" strike="noStrike" cap="none" spc="0" baseline="0">
                <a:solidFill>
                  <a:srgbClr val="000000"/>
                </a:solidFill>
                <a:uFillTx/>
                <a:latin typeface="+mn-lt"/>
                <a:ea typeface="+mn-ea"/>
                <a:cs typeface="+mn-cs"/>
                <a:sym typeface="Helvetica Neue"/>
              </a:defRPr>
            </a:lvl7pPr>
            <a:lvl8pPr marL="3047844"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8pPr>
            <a:lvl9pPr marL="3428825"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9pPr>
          </a:lstStyle>
          <a:p>
            <a:pPr marL="0" indent="0" hangingPunct="1">
              <a:buFontTx/>
              <a:buNone/>
            </a:pPr>
            <a:r>
              <a:rPr lang="en-JM" altLang="en-US" sz="3200" b="1" dirty="0">
                <a:solidFill>
                  <a:srgbClr val="4395D1"/>
                </a:solidFill>
                <a:latin typeface="Trade Gothic Next LT Pro" panose="020B0503040303020004" pitchFamily="34" charset="0"/>
              </a:rPr>
              <a:t>+ Kevin </a:t>
            </a:r>
            <a:r>
              <a:rPr lang="en-JM" altLang="en-US" sz="3200" b="1" dirty="0" err="1">
                <a:solidFill>
                  <a:srgbClr val="4395D1"/>
                </a:solidFill>
                <a:latin typeface="Trade Gothic Next LT Pro" panose="020B0503040303020004" pitchFamily="34" charset="0"/>
              </a:rPr>
              <a:t>Bibler</a:t>
            </a:r>
            <a:endParaRPr lang="en-JM" altLang="en-US" sz="3200" b="1" dirty="0">
              <a:solidFill>
                <a:srgbClr val="4395D1"/>
              </a:solidFill>
              <a:latin typeface="Trade Gothic Next LT Pro" panose="020B0503040303020004" pitchFamily="34" charset="0"/>
            </a:endParaRPr>
          </a:p>
        </p:txBody>
      </p:sp>
      <p:sp>
        <p:nvSpPr>
          <p:cNvPr id="34" name="Text Placeholder 10">
            <a:extLst>
              <a:ext uri="{FF2B5EF4-FFF2-40B4-BE49-F238E27FC236}">
                <a16:creationId xmlns:a16="http://schemas.microsoft.com/office/drawing/2014/main" id="{D0B75D40-5E89-4BD1-97BB-52A9A1F05158}"/>
              </a:ext>
            </a:extLst>
          </p:cNvPr>
          <p:cNvSpPr txBox="1">
            <a:spLocks/>
          </p:cNvSpPr>
          <p:nvPr/>
        </p:nvSpPr>
        <p:spPr>
          <a:xfrm>
            <a:off x="7423692" y="6114684"/>
            <a:ext cx="4206240" cy="438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normAutofit/>
          </a:bodyPr>
          <a:lstStyle>
            <a:lvl1pPr marL="380980"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1pPr>
            <a:lvl2pPr marL="761961"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2pPr>
            <a:lvl3pPr marL="1142941"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3pPr>
            <a:lvl4pPr marL="1523921"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4pPr>
            <a:lvl5pPr marL="1904903"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5pPr>
            <a:lvl6pPr marL="2285884"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6pPr>
            <a:lvl7pPr marL="2666864" marR="0" indent="-380980" algn="l" defTabSz="1733841" rtl="0" latinLnBrk="0">
              <a:lnSpc>
                <a:spcPct val="90000"/>
              </a:lnSpc>
              <a:spcBef>
                <a:spcPts val="3200"/>
              </a:spcBef>
              <a:spcAft>
                <a:spcPts val="0"/>
              </a:spcAft>
              <a:buClrTx/>
              <a:buSzPct val="100000"/>
              <a:buFontTx/>
              <a:buChar char="•"/>
              <a:tabLst/>
              <a:defRPr sz="2999" b="0" i="0" u="none" strike="noStrike" cap="none" spc="0" baseline="0">
                <a:solidFill>
                  <a:srgbClr val="000000"/>
                </a:solidFill>
                <a:uFillTx/>
                <a:latin typeface="+mn-lt"/>
                <a:ea typeface="+mn-ea"/>
                <a:cs typeface="+mn-cs"/>
                <a:sym typeface="Helvetica Neue"/>
              </a:defRPr>
            </a:lvl7pPr>
            <a:lvl8pPr marL="3047844"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8pPr>
            <a:lvl9pPr marL="3428825" marR="0" indent="-380980" algn="l" defTabSz="1733841" rtl="0" latinLnBrk="0">
              <a:lnSpc>
                <a:spcPct val="90000"/>
              </a:lnSpc>
              <a:spcBef>
                <a:spcPts val="3200"/>
              </a:spcBef>
              <a:spcAft>
                <a:spcPts val="0"/>
              </a:spcAft>
              <a:buClrTx/>
              <a:buSzPct val="123000"/>
              <a:buFontTx/>
              <a:buChar char="•"/>
              <a:tabLst/>
              <a:defRPr sz="2999" b="0" i="0" u="none" strike="noStrike" cap="none" spc="0" baseline="0">
                <a:solidFill>
                  <a:srgbClr val="000000"/>
                </a:solidFill>
                <a:uFillTx/>
                <a:latin typeface="+mn-lt"/>
                <a:ea typeface="+mn-ea"/>
                <a:cs typeface="+mn-cs"/>
                <a:sym typeface="Helvetica Neue"/>
              </a:defRPr>
            </a:lvl9pPr>
          </a:lstStyle>
          <a:p>
            <a:pPr marL="0" indent="0" hangingPunct="1">
              <a:buFontTx/>
              <a:buNone/>
              <a:defRPr/>
            </a:pPr>
            <a:r>
              <a:rPr lang="en-JM" sz="2000">
                <a:solidFill>
                  <a:srgbClr val="75328B"/>
                </a:solidFill>
                <a:latin typeface="Arial" panose="020B0604020202020204" pitchFamily="34" charset="0"/>
                <a:ea typeface="Roboto Medium" panose="02000000000000000000" pitchFamily="2" charset="0"/>
                <a:cs typeface="Arial" panose="020B0604020202020204" pitchFamily="34" charset="0"/>
              </a:rPr>
              <a:t>Alliant Senior Vice President</a:t>
            </a:r>
            <a:endParaRPr lang="en-JM" sz="2000" dirty="0">
              <a:solidFill>
                <a:srgbClr val="75328B"/>
              </a:solidFill>
              <a:latin typeface="Arial" panose="020B0604020202020204" pitchFamily="34" charset="0"/>
              <a:ea typeface="Roboto Medium" panose="02000000000000000000" pitchFamily="2" charset="0"/>
              <a:cs typeface="Arial" panose="020B0604020202020204" pitchFamily="34" charset="0"/>
            </a:endParaRPr>
          </a:p>
        </p:txBody>
      </p:sp>
      <p:pic>
        <p:nvPicPr>
          <p:cNvPr id="25" name="Image" descr="Image">
            <a:extLst>
              <a:ext uri="{FF2B5EF4-FFF2-40B4-BE49-F238E27FC236}">
                <a16:creationId xmlns:a16="http://schemas.microsoft.com/office/drawing/2014/main" id="{61AB7DA8-B091-4CEB-8935-7458C93523C9}"/>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a:off x="3081393" y="9163155"/>
            <a:ext cx="9418043" cy="107351"/>
          </a:xfrm>
          <a:prstGeom prst="rect">
            <a:avLst/>
          </a:prstGeom>
          <a:ln w="12700">
            <a:miter lim="400000"/>
          </a:ln>
        </p:spPr>
      </p:pic>
      <p:pic>
        <p:nvPicPr>
          <p:cNvPr id="28" name="PRISM_Logo Mark_Acronym_Full Name_Full Color (Mark on left).png" descr="PRISM_Logo Mark_Acronym_Full Name_Full Color (Mark on left).png">
            <a:extLst>
              <a:ext uri="{FF2B5EF4-FFF2-40B4-BE49-F238E27FC236}">
                <a16:creationId xmlns:a16="http://schemas.microsoft.com/office/drawing/2014/main" id="{4AE8E204-24BE-4C04-90C3-B2DC4FA142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1322" y="8558825"/>
            <a:ext cx="1853333" cy="711681"/>
          </a:xfrm>
          <a:prstGeom prst="rect">
            <a:avLst/>
          </a:prstGeom>
          <a:ln w="12700">
            <a:miter lim="400000"/>
          </a:ln>
        </p:spPr>
      </p:pic>
      <p:pic>
        <p:nvPicPr>
          <p:cNvPr id="3" name="Picture 2">
            <a:extLst>
              <a:ext uri="{FF2B5EF4-FFF2-40B4-BE49-F238E27FC236}">
                <a16:creationId xmlns:a16="http://schemas.microsoft.com/office/drawing/2014/main" id="{1295B51A-786A-4E1C-A9C1-25FCFA17A9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3692" y="3347174"/>
            <a:ext cx="2000236" cy="2006430"/>
          </a:xfrm>
          <a:prstGeom prst="rect">
            <a:avLst/>
          </a:prstGeom>
        </p:spPr>
      </p:pic>
    </p:spTree>
    <p:extLst>
      <p:ext uri="{BB962C8B-B14F-4D97-AF65-F5344CB8AC3E}">
        <p14:creationId xmlns:p14="http://schemas.microsoft.com/office/powerpoint/2010/main" val="35051360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RISM_Logo Mark_Acronym_Full Name_Full Color (Mark on left).png" descr="PRISM_Logo Mark_Acronym_Full Name_Full Color (Mark on lef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20" y="8162671"/>
            <a:ext cx="1853333" cy="711681"/>
          </a:xfrm>
          <a:prstGeom prst="rect">
            <a:avLst/>
          </a:prstGeom>
          <a:ln w="12700">
            <a:miter lim="400000"/>
          </a:ln>
        </p:spPr>
      </p:pic>
      <p:pic>
        <p:nvPicPr>
          <p:cNvPr id="164" name="Image" descr="Image"/>
          <p:cNvPicPr>
            <a:picLocks/>
          </p:cNvPicPr>
          <p:nvPr/>
        </p:nvPicPr>
        <p:blipFill>
          <a:blip r:embed="rId4" cstate="email">
            <a:extLst>
              <a:ext uri="{28A0092B-C50C-407E-A947-70E740481C1C}">
                <a14:useLocalDpi xmlns:a14="http://schemas.microsoft.com/office/drawing/2010/main"/>
              </a:ext>
            </a:extLst>
          </a:blip>
          <a:stretch>
            <a:fillRect/>
          </a:stretch>
        </p:blipFill>
        <p:spPr>
          <a:xfrm>
            <a:off x="2931080" y="8756984"/>
            <a:ext cx="9418043" cy="107351"/>
          </a:xfrm>
          <a:prstGeom prst="rect">
            <a:avLst/>
          </a:prstGeom>
          <a:ln w="12700">
            <a:miter lim="400000"/>
          </a:ln>
        </p:spPr>
      </p:pic>
      <p:sp>
        <p:nvSpPr>
          <p:cNvPr id="2" name="Title 1"/>
          <p:cNvSpPr>
            <a:spLocks noGrp="1"/>
          </p:cNvSpPr>
          <p:nvPr>
            <p:ph type="title"/>
          </p:nvPr>
        </p:nvSpPr>
        <p:spPr>
          <a:xfrm>
            <a:off x="698500" y="711567"/>
            <a:ext cx="11607800" cy="1016001"/>
          </a:xfrm>
        </p:spPr>
        <p:txBody>
          <a:bodyPr/>
          <a:lstStyle/>
          <a:p>
            <a:r>
              <a:rPr lang="en-US" dirty="0"/>
              <a:t>About PRISM</a:t>
            </a:r>
          </a:p>
        </p:txBody>
      </p:sp>
      <p:sp>
        <p:nvSpPr>
          <p:cNvPr id="4" name="Text Placeholder 3"/>
          <p:cNvSpPr>
            <a:spLocks noGrp="1"/>
          </p:cNvSpPr>
          <p:nvPr>
            <p:ph type="body" sz="quarter" idx="13"/>
          </p:nvPr>
        </p:nvSpPr>
        <p:spPr>
          <a:xfrm>
            <a:off x="698500" y="1684278"/>
            <a:ext cx="11607801" cy="671803"/>
          </a:xfrm>
        </p:spPr>
        <p:txBody>
          <a:bodyPr>
            <a:normAutofit lnSpcReduction="10000"/>
          </a:bodyPr>
          <a:lstStyle/>
          <a:p>
            <a:r>
              <a:rPr lang="en-US" dirty="0">
                <a:solidFill>
                  <a:srgbClr val="4395D1"/>
                </a:solidFill>
              </a:rPr>
              <a:t>We are a Member-Directed Risk Sharing Pool</a:t>
            </a:r>
          </a:p>
        </p:txBody>
      </p:sp>
      <p:grpSp>
        <p:nvGrpSpPr>
          <p:cNvPr id="7" name="Group 6"/>
          <p:cNvGrpSpPr/>
          <p:nvPr/>
        </p:nvGrpSpPr>
        <p:grpSpPr>
          <a:xfrm>
            <a:off x="1049780" y="6234482"/>
            <a:ext cx="1538390" cy="1439663"/>
            <a:chOff x="825596" y="6012942"/>
            <a:chExt cx="1986757" cy="1859254"/>
          </a:xfrm>
        </p:grpSpPr>
        <p:sp>
          <p:nvSpPr>
            <p:cNvPr id="6" name="Rectangle 5"/>
            <p:cNvSpPr/>
            <p:nvPr/>
          </p:nvSpPr>
          <p:spPr>
            <a:xfrm>
              <a:off x="825596" y="6117024"/>
              <a:ext cx="1986757" cy="1755172"/>
            </a:xfrm>
            <a:prstGeom prst="rect">
              <a:avLst/>
            </a:prstGeom>
            <a:solidFill>
              <a:srgbClr val="4395D1"/>
            </a:solidFill>
            <a:ln w="12700" cap="flat">
              <a:noFill/>
              <a:miter lim="400000"/>
            </a:ln>
            <a:effectLst/>
            <a:scene3d>
              <a:camera prst="orthographicFront"/>
              <a:lightRig rig="threePt" dir="t"/>
            </a:scene3d>
            <a:sp3d>
              <a:bevelT w="114300" prst="hardEdge"/>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grpSp>
          <p:nvGrpSpPr>
            <p:cNvPr id="16" name="Group 15"/>
            <p:cNvGrpSpPr/>
            <p:nvPr/>
          </p:nvGrpSpPr>
          <p:grpSpPr>
            <a:xfrm>
              <a:off x="943417" y="6012942"/>
              <a:ext cx="1729589" cy="1424113"/>
              <a:chOff x="943417" y="6053887"/>
              <a:chExt cx="1729589" cy="1424111"/>
            </a:xfrm>
          </p:grpSpPr>
          <p:sp>
            <p:nvSpPr>
              <p:cNvPr id="10" name="TextBox 9"/>
              <p:cNvSpPr txBox="1"/>
              <p:nvPr/>
            </p:nvSpPr>
            <p:spPr>
              <a:xfrm>
                <a:off x="943417" y="6053887"/>
                <a:ext cx="1729589" cy="11990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3000" b="1" i="0" u="none" strike="noStrike" cap="none" spc="0" normalizeH="0" baseline="0">
                    <a:ln>
                      <a:noFill/>
                    </a:ln>
                    <a:solidFill>
                      <a:schemeClr val="bg1"/>
                    </a:solidFill>
                    <a:effectLst/>
                    <a:uFillTx/>
                    <a:latin typeface="+mn-lt"/>
                    <a:ea typeface="+mn-ea"/>
                    <a:cs typeface="+mn-cs"/>
                    <a:sym typeface="Helvetica Neue"/>
                  </a:rPr>
                  <a:t>1.9B</a:t>
                </a:r>
                <a:endParaRPr kumimoji="0" lang="en-US" sz="3000" b="1" i="0" u="none" strike="noStrike" cap="none" spc="0" normalizeH="0" baseline="0" dirty="0">
                  <a:ln>
                    <a:noFill/>
                  </a:ln>
                  <a:solidFill>
                    <a:schemeClr val="bg1"/>
                  </a:solidFill>
                  <a:effectLst/>
                  <a:uFillTx/>
                  <a:latin typeface="+mn-lt"/>
                  <a:ea typeface="+mn-ea"/>
                  <a:cs typeface="+mn-cs"/>
                  <a:sym typeface="Helvetica Neue"/>
                </a:endParaRPr>
              </a:p>
            </p:txBody>
          </p:sp>
          <p:sp>
            <p:nvSpPr>
              <p:cNvPr id="21" name="TextBox 20"/>
              <p:cNvSpPr txBox="1"/>
              <p:nvPr/>
            </p:nvSpPr>
            <p:spPr>
              <a:xfrm>
                <a:off x="943417" y="6757289"/>
                <a:ext cx="1729589" cy="7207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1500" b="1" i="0" u="none" strike="noStrike" cap="none" spc="0" normalizeH="0" baseline="0" dirty="0">
                    <a:ln>
                      <a:noFill/>
                    </a:ln>
                    <a:solidFill>
                      <a:schemeClr val="bg1"/>
                    </a:solidFill>
                    <a:effectLst/>
                    <a:uFillTx/>
                    <a:latin typeface="+mn-lt"/>
                    <a:ea typeface="+mn-ea"/>
                    <a:cs typeface="+mn-cs"/>
                    <a:sym typeface="Helvetica Neue"/>
                  </a:rPr>
                  <a:t>Premium</a:t>
                </a:r>
              </a:p>
            </p:txBody>
          </p:sp>
        </p:grpSp>
      </p:grpSp>
      <p:grpSp>
        <p:nvGrpSpPr>
          <p:cNvPr id="8" name="Group 7"/>
          <p:cNvGrpSpPr/>
          <p:nvPr/>
        </p:nvGrpSpPr>
        <p:grpSpPr>
          <a:xfrm>
            <a:off x="3158060" y="6232054"/>
            <a:ext cx="1536192" cy="1442092"/>
            <a:chOff x="3158060" y="6014434"/>
            <a:chExt cx="1986757" cy="1857762"/>
          </a:xfrm>
        </p:grpSpPr>
        <p:sp>
          <p:nvSpPr>
            <p:cNvPr id="12" name="Rectangle 11"/>
            <p:cNvSpPr/>
            <p:nvPr/>
          </p:nvSpPr>
          <p:spPr>
            <a:xfrm>
              <a:off x="3158060" y="6117024"/>
              <a:ext cx="1986757" cy="1755172"/>
            </a:xfrm>
            <a:prstGeom prst="rect">
              <a:avLst/>
            </a:prstGeom>
            <a:solidFill>
              <a:srgbClr val="75328B"/>
            </a:solidFill>
            <a:ln w="12700" cap="flat">
              <a:noFill/>
              <a:miter lim="400000"/>
            </a:ln>
            <a:effectLst/>
            <a:scene3d>
              <a:camera prst="orthographicFront"/>
              <a:lightRig rig="threePt" dir="t"/>
            </a:scene3d>
            <a:sp3d>
              <a:bevelT w="114300" prst="hardEdge"/>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grpSp>
          <p:nvGrpSpPr>
            <p:cNvPr id="26" name="Group 25"/>
            <p:cNvGrpSpPr/>
            <p:nvPr/>
          </p:nvGrpSpPr>
          <p:grpSpPr>
            <a:xfrm>
              <a:off x="3291123" y="6014434"/>
              <a:ext cx="1729589" cy="1422624"/>
              <a:chOff x="3291123" y="6055381"/>
              <a:chExt cx="1729589" cy="1422627"/>
            </a:xfrm>
          </p:grpSpPr>
          <p:sp>
            <p:nvSpPr>
              <p:cNvPr id="17" name="TextBox 16"/>
              <p:cNvSpPr txBox="1"/>
              <p:nvPr/>
            </p:nvSpPr>
            <p:spPr>
              <a:xfrm>
                <a:off x="3291123" y="6055381"/>
                <a:ext cx="1729589" cy="11960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lang="en-US" b="1" dirty="0">
                    <a:solidFill>
                      <a:schemeClr val="bg1"/>
                    </a:solidFill>
                  </a:rPr>
                  <a:t>6</a:t>
                </a:r>
                <a:r>
                  <a:rPr kumimoji="0" lang="en-US" sz="3000" b="1" i="0" u="none" strike="noStrike" cap="none" spc="0" normalizeH="0" baseline="0" dirty="0">
                    <a:ln>
                      <a:noFill/>
                    </a:ln>
                    <a:solidFill>
                      <a:schemeClr val="bg1"/>
                    </a:solidFill>
                    <a:effectLst/>
                    <a:uFillTx/>
                    <a:latin typeface="+mn-lt"/>
                    <a:ea typeface="+mn-ea"/>
                    <a:cs typeface="+mn-cs"/>
                    <a:sym typeface="Helvetica Neue"/>
                  </a:rPr>
                  <a:t>7B</a:t>
                </a:r>
              </a:p>
            </p:txBody>
          </p:sp>
          <p:sp>
            <p:nvSpPr>
              <p:cNvPr id="22" name="TextBox 21"/>
              <p:cNvSpPr txBox="1"/>
              <p:nvPr/>
            </p:nvSpPr>
            <p:spPr>
              <a:xfrm>
                <a:off x="3291123" y="6757296"/>
                <a:ext cx="1729589" cy="720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1500" b="1" i="0" u="none" strike="noStrike" cap="none" spc="0" normalizeH="0" baseline="0" dirty="0">
                    <a:ln>
                      <a:noFill/>
                    </a:ln>
                    <a:solidFill>
                      <a:schemeClr val="bg1"/>
                    </a:solidFill>
                    <a:effectLst/>
                    <a:uFillTx/>
                    <a:latin typeface="+mn-lt"/>
                    <a:ea typeface="+mn-ea"/>
                    <a:cs typeface="+mn-cs"/>
                    <a:sym typeface="Helvetica Neue"/>
                  </a:rPr>
                  <a:t>Payroll</a:t>
                </a:r>
              </a:p>
            </p:txBody>
          </p:sp>
        </p:grpSp>
      </p:grpSp>
      <p:grpSp>
        <p:nvGrpSpPr>
          <p:cNvPr id="9" name="Group 8"/>
          <p:cNvGrpSpPr/>
          <p:nvPr/>
        </p:nvGrpSpPr>
        <p:grpSpPr>
          <a:xfrm>
            <a:off x="5490523" y="6232051"/>
            <a:ext cx="1536192" cy="1442093"/>
            <a:chOff x="5490523" y="6014432"/>
            <a:chExt cx="1986757" cy="1857764"/>
          </a:xfrm>
        </p:grpSpPr>
        <p:sp>
          <p:nvSpPr>
            <p:cNvPr id="13" name="Rectangle 12"/>
            <p:cNvSpPr/>
            <p:nvPr/>
          </p:nvSpPr>
          <p:spPr>
            <a:xfrm>
              <a:off x="5490523" y="6117024"/>
              <a:ext cx="1986757" cy="1755172"/>
            </a:xfrm>
            <a:prstGeom prst="rect">
              <a:avLst/>
            </a:prstGeom>
            <a:solidFill>
              <a:srgbClr val="F0554D"/>
            </a:solidFill>
            <a:ln w="12700" cap="flat">
              <a:noFill/>
              <a:miter lim="400000"/>
            </a:ln>
            <a:effectLst/>
            <a:scene3d>
              <a:camera prst="orthographicFront"/>
              <a:lightRig rig="threePt" dir="t"/>
            </a:scene3d>
            <a:sp3d>
              <a:bevelT w="114300" prst="hardEdge"/>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grpSp>
          <p:nvGrpSpPr>
            <p:cNvPr id="27" name="Group 26"/>
            <p:cNvGrpSpPr/>
            <p:nvPr/>
          </p:nvGrpSpPr>
          <p:grpSpPr>
            <a:xfrm>
              <a:off x="5621527" y="6014432"/>
              <a:ext cx="1729589" cy="1422624"/>
              <a:chOff x="5621527" y="6055376"/>
              <a:chExt cx="1729589" cy="1422624"/>
            </a:xfrm>
          </p:grpSpPr>
          <p:sp>
            <p:nvSpPr>
              <p:cNvPr id="23" name="TextBox 22"/>
              <p:cNvSpPr txBox="1"/>
              <p:nvPr/>
            </p:nvSpPr>
            <p:spPr>
              <a:xfrm>
                <a:off x="5621527" y="6757289"/>
                <a:ext cx="1729589" cy="720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1500" b="1" i="0" u="none" strike="noStrike" cap="none" spc="0" normalizeH="0" baseline="0" dirty="0">
                    <a:ln>
                      <a:noFill/>
                    </a:ln>
                    <a:solidFill>
                      <a:schemeClr val="bg1"/>
                    </a:solidFill>
                    <a:effectLst/>
                    <a:uFillTx/>
                    <a:latin typeface="+mn-lt"/>
                    <a:ea typeface="+mn-ea"/>
                    <a:cs typeface="+mn-cs"/>
                    <a:sym typeface="Helvetica Neue"/>
                  </a:rPr>
                  <a:t>Daily Attendance</a:t>
                </a:r>
              </a:p>
            </p:txBody>
          </p:sp>
          <p:sp>
            <p:nvSpPr>
              <p:cNvPr id="18" name="TextBox 17"/>
              <p:cNvSpPr txBox="1"/>
              <p:nvPr/>
            </p:nvSpPr>
            <p:spPr>
              <a:xfrm>
                <a:off x="5621527" y="6055376"/>
                <a:ext cx="1729589" cy="11960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lang="en-US" b="1" dirty="0">
                    <a:solidFill>
                      <a:schemeClr val="bg1"/>
                    </a:solidFill>
                  </a:rPr>
                  <a:t>1.56M</a:t>
                </a:r>
                <a:endParaRPr kumimoji="0" lang="en-US" sz="3000" b="1" i="0" u="none" strike="noStrike" cap="none" spc="0" normalizeH="0" baseline="0" dirty="0">
                  <a:ln>
                    <a:noFill/>
                  </a:ln>
                  <a:solidFill>
                    <a:schemeClr val="bg1"/>
                  </a:solidFill>
                  <a:effectLst/>
                  <a:uFillTx/>
                  <a:latin typeface="+mn-lt"/>
                  <a:ea typeface="+mn-ea"/>
                  <a:cs typeface="+mn-cs"/>
                  <a:sym typeface="Helvetica Neue"/>
                </a:endParaRPr>
              </a:p>
            </p:txBody>
          </p:sp>
        </p:grpSp>
      </p:grpSp>
      <p:grpSp>
        <p:nvGrpSpPr>
          <p:cNvPr id="11" name="Group 10"/>
          <p:cNvGrpSpPr/>
          <p:nvPr/>
        </p:nvGrpSpPr>
        <p:grpSpPr>
          <a:xfrm>
            <a:off x="7822986" y="6232051"/>
            <a:ext cx="1536192" cy="1442093"/>
            <a:chOff x="7822986" y="6014432"/>
            <a:chExt cx="1986757" cy="1857764"/>
          </a:xfrm>
        </p:grpSpPr>
        <p:sp>
          <p:nvSpPr>
            <p:cNvPr id="14" name="Rectangle 13"/>
            <p:cNvSpPr/>
            <p:nvPr/>
          </p:nvSpPr>
          <p:spPr>
            <a:xfrm>
              <a:off x="7822986" y="6117024"/>
              <a:ext cx="1986757" cy="1755172"/>
            </a:xfrm>
            <a:prstGeom prst="rect">
              <a:avLst/>
            </a:prstGeom>
            <a:solidFill>
              <a:srgbClr val="FEDD26"/>
            </a:solidFill>
            <a:ln w="12700" cap="flat">
              <a:noFill/>
              <a:miter lim="400000"/>
            </a:ln>
            <a:effectLst/>
            <a:scene3d>
              <a:camera prst="orthographicFront"/>
              <a:lightRig rig="threePt" dir="t"/>
            </a:scene3d>
            <a:sp3d>
              <a:bevelT w="114300" prst="hardEdge"/>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grpSp>
          <p:nvGrpSpPr>
            <p:cNvPr id="28" name="Group 27"/>
            <p:cNvGrpSpPr/>
            <p:nvPr/>
          </p:nvGrpSpPr>
          <p:grpSpPr>
            <a:xfrm>
              <a:off x="7951570" y="6014432"/>
              <a:ext cx="1729589" cy="1422625"/>
              <a:chOff x="7951570" y="6055375"/>
              <a:chExt cx="1729589" cy="1422627"/>
            </a:xfrm>
          </p:grpSpPr>
          <p:sp>
            <p:nvSpPr>
              <p:cNvPr id="24" name="TextBox 23"/>
              <p:cNvSpPr txBox="1"/>
              <p:nvPr/>
            </p:nvSpPr>
            <p:spPr>
              <a:xfrm>
                <a:off x="7951570" y="6757291"/>
                <a:ext cx="1729589" cy="720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1500" b="1" i="0" u="none" strike="noStrike" cap="none" spc="0" normalizeH="0" baseline="0" dirty="0">
                    <a:ln>
                      <a:noFill/>
                    </a:ln>
                    <a:solidFill>
                      <a:schemeClr val="bg2">
                        <a:lumMod val="75000"/>
                      </a:schemeClr>
                    </a:solidFill>
                    <a:effectLst/>
                    <a:uFillTx/>
                    <a:latin typeface="+mn-lt"/>
                    <a:ea typeface="+mn-ea"/>
                    <a:cs typeface="+mn-cs"/>
                    <a:sym typeface="Helvetica Neue"/>
                  </a:rPr>
                  <a:t>Total Insured</a:t>
                </a:r>
                <a:r>
                  <a:rPr kumimoji="0" lang="en-US" sz="1500" b="1" i="0" u="none" strike="noStrike" cap="none" spc="0" normalizeH="0" dirty="0">
                    <a:ln>
                      <a:noFill/>
                    </a:ln>
                    <a:solidFill>
                      <a:schemeClr val="bg2">
                        <a:lumMod val="75000"/>
                      </a:schemeClr>
                    </a:solidFill>
                    <a:effectLst/>
                    <a:uFillTx/>
                    <a:latin typeface="+mn-lt"/>
                    <a:ea typeface="+mn-ea"/>
                    <a:cs typeface="+mn-cs"/>
                    <a:sym typeface="Helvetica Neue"/>
                  </a:rPr>
                  <a:t> Val.</a:t>
                </a:r>
                <a:endParaRPr kumimoji="0" lang="en-US" sz="1500" b="1" i="0" u="none" strike="noStrike" cap="none" spc="0" normalizeH="0" baseline="0" dirty="0">
                  <a:ln>
                    <a:noFill/>
                  </a:ln>
                  <a:solidFill>
                    <a:schemeClr val="bg2">
                      <a:lumMod val="75000"/>
                    </a:schemeClr>
                  </a:solidFill>
                  <a:effectLst/>
                  <a:uFillTx/>
                  <a:latin typeface="+mn-lt"/>
                  <a:ea typeface="+mn-ea"/>
                  <a:cs typeface="+mn-cs"/>
                  <a:sym typeface="Helvetica Neue"/>
                </a:endParaRPr>
              </a:p>
            </p:txBody>
          </p:sp>
          <p:sp>
            <p:nvSpPr>
              <p:cNvPr id="19" name="TextBox 18"/>
              <p:cNvSpPr txBox="1"/>
              <p:nvPr/>
            </p:nvSpPr>
            <p:spPr>
              <a:xfrm>
                <a:off x="7951570" y="6055375"/>
                <a:ext cx="1729589" cy="11960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3000" b="1" i="0" u="none" strike="noStrike" cap="none" spc="0" normalizeH="0" baseline="0" dirty="0">
                    <a:ln>
                      <a:noFill/>
                    </a:ln>
                    <a:solidFill>
                      <a:schemeClr val="bg2">
                        <a:lumMod val="75000"/>
                      </a:schemeClr>
                    </a:solidFill>
                    <a:effectLst/>
                    <a:uFillTx/>
                    <a:latin typeface="+mn-lt"/>
                    <a:ea typeface="+mn-ea"/>
                    <a:cs typeface="+mn-cs"/>
                    <a:sym typeface="Helvetica Neue"/>
                  </a:rPr>
                  <a:t>94B</a:t>
                </a:r>
              </a:p>
            </p:txBody>
          </p:sp>
        </p:grpSp>
      </p:grpSp>
      <p:grpSp>
        <p:nvGrpSpPr>
          <p:cNvPr id="30" name="Group 29"/>
          <p:cNvGrpSpPr/>
          <p:nvPr/>
        </p:nvGrpSpPr>
        <p:grpSpPr>
          <a:xfrm>
            <a:off x="10155450" y="6232051"/>
            <a:ext cx="1536192" cy="1442093"/>
            <a:chOff x="10155450" y="6014432"/>
            <a:chExt cx="1986757" cy="1857764"/>
          </a:xfrm>
        </p:grpSpPr>
        <p:sp>
          <p:nvSpPr>
            <p:cNvPr id="15" name="Rectangle 14"/>
            <p:cNvSpPr/>
            <p:nvPr/>
          </p:nvSpPr>
          <p:spPr>
            <a:xfrm>
              <a:off x="10155450" y="6117024"/>
              <a:ext cx="1986757" cy="1755172"/>
            </a:xfrm>
            <a:prstGeom prst="rect">
              <a:avLst/>
            </a:prstGeom>
            <a:solidFill>
              <a:schemeClr val="tx1"/>
            </a:solidFill>
            <a:ln w="12700" cap="flat">
              <a:noFill/>
              <a:miter lim="400000"/>
            </a:ln>
            <a:effectLst/>
            <a:scene3d>
              <a:camera prst="orthographicFront"/>
              <a:lightRig rig="threePt" dir="t"/>
            </a:scene3d>
            <a:sp3d>
              <a:bevelT w="114300" prst="hardEdge"/>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grpSp>
          <p:nvGrpSpPr>
            <p:cNvPr id="29" name="Group 28"/>
            <p:cNvGrpSpPr/>
            <p:nvPr/>
          </p:nvGrpSpPr>
          <p:grpSpPr>
            <a:xfrm>
              <a:off x="10294740" y="6014432"/>
              <a:ext cx="1729589" cy="1422625"/>
              <a:chOff x="10294740" y="6055373"/>
              <a:chExt cx="1729589" cy="1422627"/>
            </a:xfrm>
          </p:grpSpPr>
          <p:sp>
            <p:nvSpPr>
              <p:cNvPr id="25" name="TextBox 24"/>
              <p:cNvSpPr txBox="1"/>
              <p:nvPr/>
            </p:nvSpPr>
            <p:spPr>
              <a:xfrm>
                <a:off x="10294740" y="6757289"/>
                <a:ext cx="1729589" cy="720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1500" b="1" i="0" u="none" strike="noStrike" cap="none" spc="0" normalizeH="0" baseline="0" dirty="0">
                    <a:ln>
                      <a:noFill/>
                    </a:ln>
                    <a:solidFill>
                      <a:schemeClr val="bg1"/>
                    </a:solidFill>
                    <a:effectLst/>
                    <a:uFillTx/>
                    <a:latin typeface="+mn-lt"/>
                    <a:ea typeface="+mn-ea"/>
                    <a:cs typeface="+mn-cs"/>
                    <a:sym typeface="Helvetica Neue"/>
                  </a:rPr>
                  <a:t>Employee Lives</a:t>
                </a:r>
              </a:p>
            </p:txBody>
          </p:sp>
          <p:sp>
            <p:nvSpPr>
              <p:cNvPr id="20" name="TextBox 19"/>
              <p:cNvSpPr txBox="1"/>
              <p:nvPr/>
            </p:nvSpPr>
            <p:spPr>
              <a:xfrm>
                <a:off x="10294740" y="6055373"/>
                <a:ext cx="1729589" cy="11960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3000" b="1" i="0" u="none" strike="noStrike" cap="none" spc="0" normalizeH="0" baseline="0" dirty="0">
                    <a:ln>
                      <a:noFill/>
                    </a:ln>
                    <a:solidFill>
                      <a:schemeClr val="bg1"/>
                    </a:solidFill>
                    <a:effectLst/>
                    <a:uFillTx/>
                    <a:latin typeface="+mn-lt"/>
                    <a:ea typeface="+mn-ea"/>
                    <a:cs typeface="+mn-cs"/>
                    <a:sym typeface="Helvetica Neue"/>
                  </a:rPr>
                  <a:t>140K</a:t>
                </a:r>
              </a:p>
            </p:txBody>
          </p:sp>
        </p:grpSp>
      </p:grpSp>
      <p:sp>
        <p:nvSpPr>
          <p:cNvPr id="33" name="Content Placeholder 2"/>
          <p:cNvSpPr txBox="1">
            <a:spLocks/>
          </p:cNvSpPr>
          <p:nvPr/>
        </p:nvSpPr>
        <p:spPr>
          <a:xfrm>
            <a:off x="698500" y="2461743"/>
            <a:ext cx="11607800" cy="5950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952500" lvl="1" indent="-571500" hangingPunct="1">
              <a:lnSpc>
                <a:spcPct val="100000"/>
              </a:lnSpc>
              <a:spcBef>
                <a:spcPts val="1200"/>
              </a:spcBef>
              <a:buFont typeface="Arial" panose="020B0604020202020204" pitchFamily="34" charset="0"/>
              <a:buChar char="•"/>
            </a:pPr>
            <a:r>
              <a:rPr lang="en-US" sz="2800" dirty="0">
                <a:solidFill>
                  <a:schemeClr val="tx1"/>
                </a:solidFill>
              </a:rPr>
              <a:t>Established in 1979 – Name Change in July 2020 from CSAC EIA</a:t>
            </a:r>
          </a:p>
          <a:p>
            <a:pPr marL="952500" lvl="1" indent="-571500" hangingPunct="1">
              <a:lnSpc>
                <a:spcPct val="100000"/>
              </a:lnSpc>
              <a:spcBef>
                <a:spcPts val="1200"/>
              </a:spcBef>
              <a:buFont typeface="Arial" panose="020B0604020202020204" pitchFamily="34" charset="0"/>
              <a:buChar char="•"/>
            </a:pPr>
            <a:r>
              <a:rPr lang="en-US" sz="2800" dirty="0">
                <a:solidFill>
                  <a:schemeClr val="tx1"/>
                </a:solidFill>
              </a:rPr>
              <a:t>Joint Powers Authority with primary goal: serve CA public agencies </a:t>
            </a:r>
          </a:p>
          <a:p>
            <a:pPr marL="952500" lvl="1" indent="-571500" hangingPunct="1">
              <a:lnSpc>
                <a:spcPct val="100000"/>
              </a:lnSpc>
              <a:spcBef>
                <a:spcPts val="1200"/>
              </a:spcBef>
              <a:buFont typeface="Arial" panose="020B0604020202020204" pitchFamily="34" charset="0"/>
              <a:buChar char="•"/>
            </a:pPr>
            <a:r>
              <a:rPr lang="en-US" sz="2800" dirty="0">
                <a:solidFill>
                  <a:schemeClr val="tx1"/>
                </a:solidFill>
              </a:rPr>
              <a:t>Create cost effective/member directed insurance risk pools</a:t>
            </a:r>
          </a:p>
          <a:p>
            <a:pPr marL="952500" lvl="1" indent="-571500" hangingPunct="1">
              <a:lnSpc>
                <a:spcPct val="100000"/>
              </a:lnSpc>
              <a:spcBef>
                <a:spcPts val="1200"/>
              </a:spcBef>
              <a:buFont typeface="Arial" panose="020B0604020202020204" pitchFamily="34" charset="0"/>
              <a:buChar char="•"/>
            </a:pPr>
            <a:r>
              <a:rPr lang="en-US" sz="2800" dirty="0">
                <a:solidFill>
                  <a:schemeClr val="tx1"/>
                </a:solidFill>
              </a:rPr>
              <a:t>Contain costs &amp; provide in-depth services</a:t>
            </a:r>
          </a:p>
          <a:p>
            <a:pPr marL="952500" lvl="1" indent="-571500" hangingPunct="1">
              <a:lnSpc>
                <a:spcPct val="100000"/>
              </a:lnSpc>
              <a:spcBef>
                <a:spcPts val="1200"/>
              </a:spcBef>
              <a:buFont typeface="Arial" panose="020B0604020202020204" pitchFamily="34" charset="0"/>
              <a:buChar char="•"/>
            </a:pPr>
            <a:r>
              <a:rPr lang="en-US" sz="2800" dirty="0">
                <a:solidFill>
                  <a:schemeClr val="tx1"/>
                </a:solidFill>
              </a:rPr>
              <a:t>55 of 58 Counties; 311 California Public Entities (approx. 2k organizations); 5 Non-California Participants (approx. 260 organizations)</a:t>
            </a:r>
          </a:p>
          <a:p>
            <a:pPr marL="650230" lvl="1" indent="0" hangingPunct="1">
              <a:buFontTx/>
              <a:buNone/>
            </a:pPr>
            <a:endParaRPr lang="en-US" sz="1800" b="1" dirty="0">
              <a:solidFill>
                <a:srgbClr val="5A9DD3"/>
              </a:solidFill>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106008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8500" y="711567"/>
            <a:ext cx="11607800" cy="1016001"/>
          </a:xfrm>
          <a:prstGeom prst="rect">
            <a:avLst/>
          </a:prstGeom>
        </p:spPr>
        <p:txBody>
          <a:bodyPr/>
          <a:lst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a:lstStyle>
          <a:p>
            <a:pPr hangingPunct="1"/>
            <a:r>
              <a:rPr lang="en-US" dirty="0"/>
              <a:t>Risk Sharing</a:t>
            </a:r>
          </a:p>
        </p:txBody>
      </p:sp>
      <p:grpSp>
        <p:nvGrpSpPr>
          <p:cNvPr id="39" name="Group 38"/>
          <p:cNvGrpSpPr/>
          <p:nvPr/>
        </p:nvGrpSpPr>
        <p:grpSpPr>
          <a:xfrm>
            <a:off x="990501" y="3540533"/>
            <a:ext cx="3056668" cy="4234998"/>
            <a:chOff x="399944" y="3585581"/>
            <a:chExt cx="3599099" cy="4986534"/>
          </a:xfrm>
        </p:grpSpPr>
        <p:pic>
          <p:nvPicPr>
            <p:cNvPr id="2" name="Picture 1"/>
            <p:cNvPicPr>
              <a:picLocks noChangeAspect="1"/>
            </p:cNvPicPr>
            <p:nvPr/>
          </p:nvPicPr>
          <p:blipFill>
            <a:blip r:embed="rId3" cstate="email">
              <a:duotone>
                <a:prstClr val="black"/>
                <a:srgbClr val="7D328B">
                  <a:tint val="45000"/>
                  <a:satMod val="400000"/>
                </a:srgbClr>
              </a:duotone>
              <a:extLst>
                <a:ext uri="{28A0092B-C50C-407E-A947-70E740481C1C}">
                  <a14:useLocalDpi xmlns:a14="http://schemas.microsoft.com/office/drawing/2010/main"/>
                </a:ext>
              </a:extLst>
            </a:blip>
            <a:stretch>
              <a:fillRect/>
            </a:stretch>
          </p:blipFill>
          <p:spPr>
            <a:xfrm>
              <a:off x="482124" y="3939289"/>
              <a:ext cx="1650691" cy="1371600"/>
            </a:xfrm>
            <a:prstGeom prst="rect">
              <a:avLst/>
            </a:prstGeom>
          </p:spPr>
        </p:pic>
        <p:pic>
          <p:nvPicPr>
            <p:cNvPr id="9" name="Picture 8"/>
            <p:cNvPicPr>
              <a:picLocks noChangeAspect="1"/>
            </p:cNvPicPr>
            <p:nvPr/>
          </p:nvPicPr>
          <p:blipFill>
            <a:blip r:embed="rId4" cstate="email">
              <a:duotone>
                <a:prstClr val="black"/>
                <a:srgbClr val="E65E51">
                  <a:tint val="45000"/>
                  <a:satMod val="400000"/>
                </a:srgbClr>
              </a:duotone>
              <a:extLst>
                <a:ext uri="{28A0092B-C50C-407E-A947-70E740481C1C}">
                  <a14:useLocalDpi xmlns:a14="http://schemas.microsoft.com/office/drawing/2010/main"/>
                </a:ext>
              </a:extLst>
            </a:blip>
            <a:stretch>
              <a:fillRect/>
            </a:stretch>
          </p:blipFill>
          <p:spPr>
            <a:xfrm>
              <a:off x="2291795" y="3585581"/>
              <a:ext cx="1471460" cy="1371600"/>
            </a:xfrm>
            <a:prstGeom prst="rect">
              <a:avLst/>
            </a:prstGeom>
          </p:spPr>
        </p:pic>
        <p:pic>
          <p:nvPicPr>
            <p:cNvPr id="10" name="Picture 9"/>
            <p:cNvPicPr>
              <a:picLocks noChangeAspect="1"/>
            </p:cNvPicPr>
            <p:nvPr/>
          </p:nvPicPr>
          <p:blipFill>
            <a:blip r:embed="rId5" cstate="email">
              <a:duotone>
                <a:prstClr val="black"/>
                <a:srgbClr val="4395D1">
                  <a:tint val="45000"/>
                  <a:satMod val="400000"/>
                </a:srgbClr>
              </a:duotone>
              <a:extLst>
                <a:ext uri="{28A0092B-C50C-407E-A947-70E740481C1C}">
                  <a14:useLocalDpi xmlns:a14="http://schemas.microsoft.com/office/drawing/2010/main"/>
                </a:ext>
              </a:extLst>
            </a:blip>
            <a:stretch>
              <a:fillRect/>
            </a:stretch>
          </p:blipFill>
          <p:spPr>
            <a:xfrm>
              <a:off x="598452" y="5638685"/>
              <a:ext cx="1418035" cy="1371600"/>
            </a:xfrm>
            <a:prstGeom prst="rect">
              <a:avLst/>
            </a:prstGeom>
          </p:spPr>
        </p:pic>
        <p:pic>
          <p:nvPicPr>
            <p:cNvPr id="11" name="Picture 10"/>
            <p:cNvPicPr>
              <a:picLocks noChangeAspect="1"/>
            </p:cNvPicPr>
            <p:nvPr/>
          </p:nvPicPr>
          <p:blipFill>
            <a:blip r:embed="rId6" cstate="email">
              <a:duotone>
                <a:prstClr val="black"/>
                <a:srgbClr val="F5C545">
                  <a:tint val="45000"/>
                  <a:satMod val="400000"/>
                </a:srgbClr>
              </a:duotone>
              <a:extLst>
                <a:ext uri="{28A0092B-C50C-407E-A947-70E740481C1C}">
                  <a14:useLocalDpi xmlns:a14="http://schemas.microsoft.com/office/drawing/2010/main"/>
                </a:ext>
              </a:extLst>
            </a:blip>
            <a:stretch>
              <a:fillRect/>
            </a:stretch>
          </p:blipFill>
          <p:spPr>
            <a:xfrm>
              <a:off x="399944" y="7200515"/>
              <a:ext cx="1815050" cy="1371600"/>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99567" y="5585505"/>
              <a:ext cx="1499476" cy="2121137"/>
            </a:xfrm>
            <a:prstGeom prst="rect">
              <a:avLst/>
            </a:prstGeom>
          </p:spPr>
        </p:pic>
        <p:cxnSp>
          <p:nvCxnSpPr>
            <p:cNvPr id="12" name="Straight Connector 11"/>
            <p:cNvCxnSpPr/>
            <p:nvPr/>
          </p:nvCxnSpPr>
          <p:spPr>
            <a:xfrm>
              <a:off x="2097100" y="4969415"/>
              <a:ext cx="672405" cy="1109597"/>
            </a:xfrm>
            <a:prstGeom prst="line">
              <a:avLst/>
            </a:prstGeom>
            <a:ln/>
          </p:spPr>
          <p:style>
            <a:lnRef idx="1">
              <a:schemeClr val="dk1"/>
            </a:lnRef>
            <a:fillRef idx="0">
              <a:schemeClr val="dk1"/>
            </a:fillRef>
            <a:effectRef idx="0">
              <a:schemeClr val="dk1"/>
            </a:effectRef>
            <a:fontRef idx="minor">
              <a:schemeClr val="tx1"/>
            </a:fontRef>
          </p:style>
        </p:cxnSp>
        <p:cxnSp>
          <p:nvCxnSpPr>
            <p:cNvPr id="28" name="Straight Connector 27"/>
            <p:cNvCxnSpPr>
              <a:stCxn id="10" idx="3"/>
            </p:cNvCxnSpPr>
            <p:nvPr/>
          </p:nvCxnSpPr>
          <p:spPr>
            <a:xfrm>
              <a:off x="2016487" y="6324485"/>
              <a:ext cx="918737" cy="215229"/>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2" name="Straight Connector 31"/>
            <p:cNvCxnSpPr>
              <a:stCxn id="11" idx="3"/>
            </p:cNvCxnSpPr>
            <p:nvPr/>
          </p:nvCxnSpPr>
          <p:spPr>
            <a:xfrm flipV="1">
              <a:off x="2214994" y="7010285"/>
              <a:ext cx="1034311" cy="87603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8" name="Straight Connector 37"/>
            <p:cNvCxnSpPr>
              <a:stCxn id="9" idx="2"/>
            </p:cNvCxnSpPr>
            <p:nvPr/>
          </p:nvCxnSpPr>
          <p:spPr>
            <a:xfrm flipH="1">
              <a:off x="2935224" y="4957181"/>
              <a:ext cx="92301" cy="944855"/>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pic>
        <p:nvPicPr>
          <p:cNvPr id="18" name="PRISM_Logo Mark_Acronym_Full Name_Full Color (Mark on left).png" descr="PRISM_Logo Mark_Acronym_Full Name_Full Color (Mark on lef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9020" y="8162671"/>
            <a:ext cx="1853333" cy="711681"/>
          </a:xfrm>
          <a:prstGeom prst="rect">
            <a:avLst/>
          </a:prstGeom>
          <a:ln w="12700">
            <a:miter lim="400000"/>
          </a:ln>
        </p:spPr>
      </p:pic>
      <p:pic>
        <p:nvPicPr>
          <p:cNvPr id="19" name="Image" descr="Image"/>
          <p:cNvPicPr>
            <a:picLocks/>
          </p:cNvPicPr>
          <p:nvPr/>
        </p:nvPicPr>
        <p:blipFill>
          <a:blip r:embed="rId9" cstate="email">
            <a:extLst>
              <a:ext uri="{28A0092B-C50C-407E-A947-70E740481C1C}">
                <a14:useLocalDpi xmlns:a14="http://schemas.microsoft.com/office/drawing/2010/main"/>
              </a:ext>
            </a:extLst>
          </a:blip>
          <a:stretch>
            <a:fillRect/>
          </a:stretch>
        </p:blipFill>
        <p:spPr>
          <a:xfrm>
            <a:off x="2931080" y="8756984"/>
            <a:ext cx="9418043" cy="107351"/>
          </a:xfrm>
          <a:prstGeom prst="rect">
            <a:avLst/>
          </a:prstGeom>
          <a:ln w="12700">
            <a:miter lim="400000"/>
          </a:ln>
        </p:spPr>
      </p:pic>
      <p:sp>
        <p:nvSpPr>
          <p:cNvPr id="7" name="Rectangle 6"/>
          <p:cNvSpPr/>
          <p:nvPr/>
        </p:nvSpPr>
        <p:spPr>
          <a:xfrm>
            <a:off x="4257191" y="3398110"/>
            <a:ext cx="8493288" cy="4524315"/>
          </a:xfrm>
          <a:prstGeom prst="rect">
            <a:avLst/>
          </a:prstGeom>
        </p:spPr>
        <p:txBody>
          <a:bodyPr wrap="square">
            <a:spAutoFit/>
          </a:bodyPr>
          <a:lstStyle/>
          <a:p>
            <a:pPr>
              <a:spcBef>
                <a:spcPts val="0"/>
              </a:spcBef>
            </a:pPr>
            <a:r>
              <a:rPr lang="en-US" sz="3200" dirty="0">
                <a:latin typeface="Arial" panose="020B0604020202020204" pitchFamily="34" charset="0"/>
                <a:ea typeface="Calibri" panose="020F0502020204030204" pitchFamily="34" charset="0"/>
              </a:rPr>
              <a:t> </a:t>
            </a:r>
            <a:endParaRPr lang="en-US" sz="3200" dirty="0">
              <a:latin typeface="Calibri" panose="020F0502020204030204" pitchFamily="34" charset="0"/>
              <a:ea typeface="Calibri" panose="020F0502020204030204" pitchFamily="34" charset="0"/>
            </a:endParaRPr>
          </a:p>
          <a:p>
            <a:pPr>
              <a:spcBef>
                <a:spcPts val="0"/>
              </a:spcBef>
            </a:pPr>
            <a:r>
              <a:rPr lang="en-US" sz="3200" dirty="0">
                <a:latin typeface="Arial" panose="020B0604020202020204" pitchFamily="34" charset="0"/>
                <a:ea typeface="Calibri" panose="020F0502020204030204" pitchFamily="34" charset="0"/>
              </a:rPr>
              <a:t>Member contributions are pooled for:    </a:t>
            </a:r>
          </a:p>
          <a:p>
            <a:pPr>
              <a:spcBef>
                <a:spcPts val="0"/>
              </a:spcBef>
            </a:pPr>
            <a:endParaRPr lang="en-US" sz="3200" dirty="0">
              <a:latin typeface="Arial" panose="020B0604020202020204" pitchFamily="34" charset="0"/>
              <a:ea typeface="Calibri" panose="020F0502020204030204" pitchFamily="34" charset="0"/>
            </a:endParaRPr>
          </a:p>
          <a:p>
            <a:pPr marL="457200" indent="-457200">
              <a:spcBef>
                <a:spcPts val="0"/>
              </a:spcBef>
              <a:buFont typeface="Arial" panose="020B0604020202020204" pitchFamily="34" charset="0"/>
              <a:buChar char="•"/>
            </a:pPr>
            <a:r>
              <a:rPr lang="en-US" sz="3200" dirty="0">
                <a:latin typeface="Arial" panose="020B0604020202020204" pitchFamily="34" charset="0"/>
                <a:ea typeface="Calibri" panose="020F0502020204030204" pitchFamily="34" charset="0"/>
              </a:rPr>
              <a:t>Payment of claims</a:t>
            </a:r>
          </a:p>
          <a:p>
            <a:pPr marL="457200" indent="-457200">
              <a:spcBef>
                <a:spcPts val="0"/>
              </a:spcBef>
              <a:buFont typeface="Arial" panose="020B0604020202020204" pitchFamily="34" charset="0"/>
              <a:buChar char="•"/>
            </a:pPr>
            <a:r>
              <a:rPr lang="en-US" sz="3200" dirty="0">
                <a:latin typeface="Arial" panose="020B0604020202020204" pitchFamily="34" charset="0"/>
                <a:ea typeface="Calibri" panose="020F0502020204030204" pitchFamily="34" charset="0"/>
              </a:rPr>
              <a:t>Purchase of reinsurance</a:t>
            </a:r>
          </a:p>
          <a:p>
            <a:pPr marL="457200" indent="-457200">
              <a:spcBef>
                <a:spcPts val="0"/>
              </a:spcBef>
              <a:buFont typeface="Arial" panose="020B0604020202020204" pitchFamily="34" charset="0"/>
              <a:buChar char="•"/>
            </a:pPr>
            <a:r>
              <a:rPr lang="en-US" sz="3200" dirty="0">
                <a:latin typeface="Arial" panose="020B0604020202020204" pitchFamily="34" charset="0"/>
                <a:ea typeface="Calibri" panose="020F0502020204030204" pitchFamily="34" charset="0"/>
              </a:rPr>
              <a:t>Member services</a:t>
            </a:r>
          </a:p>
          <a:p>
            <a:pPr marL="457200" indent="-457200">
              <a:spcBef>
                <a:spcPts val="0"/>
              </a:spcBef>
              <a:buFont typeface="Arial" panose="020B0604020202020204" pitchFamily="34" charset="0"/>
              <a:buChar char="•"/>
            </a:pPr>
            <a:r>
              <a:rPr lang="en-US" sz="3200" dirty="0">
                <a:latin typeface="Arial" panose="020B0604020202020204" pitchFamily="34" charset="0"/>
                <a:ea typeface="Calibri" panose="020F0502020204030204" pitchFamily="34" charset="0"/>
              </a:rPr>
              <a:t>Administration</a:t>
            </a:r>
          </a:p>
          <a:p>
            <a:pPr marL="457200" indent="-457200">
              <a:spcBef>
                <a:spcPts val="0"/>
              </a:spcBef>
              <a:buFont typeface="Arial" panose="020B0604020202020204" pitchFamily="34" charset="0"/>
              <a:buChar char="•"/>
            </a:pPr>
            <a:r>
              <a:rPr lang="en-US" sz="3200" dirty="0">
                <a:latin typeface="Arial" panose="020B0604020202020204" pitchFamily="34" charset="0"/>
                <a:ea typeface="Calibri" panose="020F0502020204030204" pitchFamily="34" charset="0"/>
              </a:rPr>
              <a:t>Investment</a:t>
            </a:r>
          </a:p>
          <a:p>
            <a:pPr marL="457200" indent="-457200">
              <a:spcBef>
                <a:spcPts val="0"/>
              </a:spcBef>
              <a:buFont typeface="Arial" panose="020B0604020202020204" pitchFamily="34" charset="0"/>
              <a:buChar char="•"/>
            </a:pPr>
            <a:endParaRPr lang="en-US" sz="3200" dirty="0">
              <a:latin typeface="Arial" panose="020B0604020202020204" pitchFamily="34" charset="0"/>
              <a:ea typeface="Calibri" panose="020F0502020204030204" pitchFamily="34" charset="0"/>
            </a:endParaRPr>
          </a:p>
          <a:p>
            <a:pPr>
              <a:spcBef>
                <a:spcPts val="0"/>
              </a:spcBef>
            </a:pPr>
            <a:r>
              <a:rPr lang="en-US" sz="3200" dirty="0">
                <a:latin typeface="Arial" panose="020B0604020202020204" pitchFamily="34" charset="0"/>
                <a:ea typeface="Calibri" panose="020F0502020204030204" pitchFamily="34" charset="0"/>
              </a:rPr>
              <a:t>Contributions are based on annual budget.</a:t>
            </a:r>
          </a:p>
        </p:txBody>
      </p:sp>
      <p:sp>
        <p:nvSpPr>
          <p:cNvPr id="24" name="Text Placeholder 3"/>
          <p:cNvSpPr txBox="1">
            <a:spLocks/>
          </p:cNvSpPr>
          <p:nvPr/>
        </p:nvSpPr>
        <p:spPr>
          <a:xfrm>
            <a:off x="698500" y="1684278"/>
            <a:ext cx="11607801" cy="671803"/>
          </a:xfrm>
          <a:prstGeom prst="rect">
            <a:avLst/>
          </a:prstGeom>
        </p:spPr>
        <p:txBody>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0" indent="0" defTabSz="587022" hangingPunct="1">
              <a:lnSpc>
                <a:spcPct val="100000"/>
              </a:lnSpc>
              <a:spcBef>
                <a:spcPts val="0"/>
              </a:spcBef>
              <a:buSzTx/>
              <a:buNone/>
            </a:pPr>
            <a:r>
              <a:rPr lang="en-US" sz="3800" b="1" dirty="0">
                <a:solidFill>
                  <a:srgbClr val="4395D1"/>
                </a:solidFill>
              </a:rPr>
              <a:t>PRISM is </a:t>
            </a:r>
            <a:r>
              <a:rPr lang="en-US" sz="3800" b="1" u="sng" dirty="0">
                <a:solidFill>
                  <a:srgbClr val="4395D1"/>
                </a:solidFill>
              </a:rPr>
              <a:t>not</a:t>
            </a:r>
            <a:r>
              <a:rPr lang="en-US" sz="3800" b="1" dirty="0">
                <a:solidFill>
                  <a:srgbClr val="4395D1"/>
                </a:solidFill>
              </a:rPr>
              <a:t> traditional insurance, it is a member-directed risk sharing pool. </a:t>
            </a:r>
          </a:p>
        </p:txBody>
      </p:sp>
    </p:spTree>
    <p:extLst>
      <p:ext uri="{BB962C8B-B14F-4D97-AF65-F5344CB8AC3E}">
        <p14:creationId xmlns:p14="http://schemas.microsoft.com/office/powerpoint/2010/main" val="151778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8500" y="711567"/>
            <a:ext cx="11607800" cy="1016001"/>
          </a:xfrm>
          <a:prstGeom prst="rect">
            <a:avLst/>
          </a:prstGeom>
        </p:spPr>
        <p:txBody>
          <a:bodyPr/>
          <a:lst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a:lstStyle>
          <a:p>
            <a:pPr hangingPunct="1"/>
            <a:r>
              <a:rPr lang="en-US" dirty="0"/>
              <a:t>Cost Drivers</a:t>
            </a:r>
          </a:p>
          <a:p>
            <a:pPr hangingPunct="1"/>
            <a:endParaRPr lang="en-US" sz="3200" dirty="0"/>
          </a:p>
        </p:txBody>
      </p:sp>
      <p:sp>
        <p:nvSpPr>
          <p:cNvPr id="5" name="Rectangle 4"/>
          <p:cNvSpPr/>
          <p:nvPr/>
        </p:nvSpPr>
        <p:spPr>
          <a:xfrm>
            <a:off x="698500" y="2972168"/>
            <a:ext cx="10099535" cy="4540217"/>
          </a:xfrm>
          <a:prstGeom prst="rect">
            <a:avLst/>
          </a:prstGeom>
        </p:spPr>
        <p:txBody>
          <a:bodyPr wrap="square">
            <a:spAutoFit/>
          </a:bodyPr>
          <a:lstStyle/>
          <a:p>
            <a:pPr marL="321457" indent="-321457">
              <a:buFont typeface="Arial" panose="020B0604020202020204" pitchFamily="34" charset="0"/>
              <a:buChar char="•"/>
            </a:pPr>
            <a:r>
              <a:rPr lang="en-US" sz="3200" dirty="0">
                <a:latin typeface="Arial" panose="020B0604020202020204" pitchFamily="34" charset="0"/>
                <a:ea typeface="Calibri" panose="020F0502020204030204" pitchFamily="34" charset="0"/>
              </a:rPr>
              <a:t>Exposure base (property values, payroll, etc.)</a:t>
            </a:r>
          </a:p>
          <a:p>
            <a:pPr marL="321457" indent="-321457">
              <a:buFont typeface="Arial" panose="020B0604020202020204" pitchFamily="34" charset="0"/>
              <a:buChar char="•"/>
            </a:pPr>
            <a:r>
              <a:rPr lang="en-US" sz="3200" dirty="0">
                <a:latin typeface="Arial" panose="020B0604020202020204" pitchFamily="34" charset="0"/>
                <a:ea typeface="Calibri" panose="020F0502020204030204" pitchFamily="34" charset="0"/>
              </a:rPr>
              <a:t>Actuarial estimates of losses for pool layers</a:t>
            </a:r>
          </a:p>
          <a:p>
            <a:pPr marL="321457" indent="-321457">
              <a:buFont typeface="Arial" panose="020B0604020202020204" pitchFamily="34" charset="0"/>
              <a:buChar char="•"/>
            </a:pPr>
            <a:r>
              <a:rPr lang="en-US" sz="3200" dirty="0">
                <a:latin typeface="Arial" panose="020B0604020202020204" pitchFamily="34" charset="0"/>
                <a:ea typeface="Calibri" panose="020F0502020204030204" pitchFamily="34" charset="0"/>
              </a:rPr>
              <a:t>Insurance market</a:t>
            </a:r>
          </a:p>
          <a:p>
            <a:pPr marL="321457" indent="-321457">
              <a:buFont typeface="Arial" panose="020B0604020202020204" pitchFamily="34" charset="0"/>
              <a:buChar char="•"/>
            </a:pPr>
            <a:r>
              <a:rPr lang="en-US" sz="3200" dirty="0">
                <a:latin typeface="Arial" panose="020B0604020202020204" pitchFamily="34" charset="0"/>
                <a:ea typeface="Calibri" panose="020F0502020204030204" pitchFamily="34" charset="0"/>
              </a:rPr>
              <a:t>Investment returns</a:t>
            </a:r>
          </a:p>
          <a:p>
            <a:pPr marL="321457" indent="-321457">
              <a:buFont typeface="Arial" panose="020B0604020202020204" pitchFamily="34" charset="0"/>
              <a:buChar char="•"/>
            </a:pPr>
            <a:endParaRPr lang="en-US" sz="2250" dirty="0">
              <a:latin typeface="Arial" panose="020B0604020202020204" pitchFamily="34" charset="0"/>
              <a:ea typeface="Calibri" panose="020F0502020204030204" pitchFamily="34" charset="0"/>
            </a:endParaRPr>
          </a:p>
          <a:p>
            <a:pPr marL="321457" indent="-321457">
              <a:buFont typeface="Arial" panose="020B0604020202020204" pitchFamily="34" charset="0"/>
              <a:buChar char="•"/>
            </a:pPr>
            <a:endParaRPr lang="en-US" sz="2250" dirty="0">
              <a:latin typeface="Calibri" panose="020F0502020204030204" pitchFamily="34" charset="0"/>
              <a:ea typeface="Calibri" panose="020F0502020204030204" pitchFamily="34" charset="0"/>
            </a:endParaRPr>
          </a:p>
        </p:txBody>
      </p:sp>
      <p:pic>
        <p:nvPicPr>
          <p:cNvPr id="23" name="PRISM_Logo Mark_Acronym_Full Name_Full Color (Mark on left).png" descr="PRISM_Logo Mark_Acronym_Full Name_Full Color (Mark on lef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20" y="8162671"/>
            <a:ext cx="1853333" cy="711681"/>
          </a:xfrm>
          <a:prstGeom prst="rect">
            <a:avLst/>
          </a:prstGeom>
          <a:ln w="12700">
            <a:miter lim="400000"/>
          </a:ln>
        </p:spPr>
      </p:pic>
      <p:pic>
        <p:nvPicPr>
          <p:cNvPr id="27" name="Image" descr="Image"/>
          <p:cNvPicPr>
            <a:picLocks/>
          </p:cNvPicPr>
          <p:nvPr/>
        </p:nvPicPr>
        <p:blipFill>
          <a:blip r:embed="rId4" cstate="email">
            <a:extLst>
              <a:ext uri="{28A0092B-C50C-407E-A947-70E740481C1C}">
                <a14:useLocalDpi xmlns:a14="http://schemas.microsoft.com/office/drawing/2010/main"/>
              </a:ext>
            </a:extLst>
          </a:blip>
          <a:stretch>
            <a:fillRect/>
          </a:stretch>
        </p:blipFill>
        <p:spPr>
          <a:xfrm>
            <a:off x="2931080" y="8756984"/>
            <a:ext cx="9418043" cy="107351"/>
          </a:xfrm>
          <a:prstGeom prst="rect">
            <a:avLst/>
          </a:prstGeom>
          <a:ln w="12700">
            <a:miter lim="400000"/>
          </a:ln>
        </p:spPr>
      </p:pic>
      <p:grpSp>
        <p:nvGrpSpPr>
          <p:cNvPr id="25" name="Group 24"/>
          <p:cNvGrpSpPr/>
          <p:nvPr/>
        </p:nvGrpSpPr>
        <p:grpSpPr>
          <a:xfrm>
            <a:off x="5584704" y="4563495"/>
            <a:ext cx="1262846" cy="2419839"/>
            <a:chOff x="5939493" y="5767370"/>
            <a:chExt cx="1743948" cy="3341716"/>
          </a:xfrm>
        </p:grpSpPr>
        <p:grpSp>
          <p:nvGrpSpPr>
            <p:cNvPr id="6" name="Group 5"/>
            <p:cNvGrpSpPr/>
            <p:nvPr/>
          </p:nvGrpSpPr>
          <p:grpSpPr>
            <a:xfrm>
              <a:off x="6495101" y="6207436"/>
              <a:ext cx="632732" cy="2461585"/>
              <a:chOff x="3529355" y="3889642"/>
              <a:chExt cx="632732" cy="2461585"/>
            </a:xfrm>
          </p:grpSpPr>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29355" y="3889642"/>
                <a:ext cx="632732" cy="1466116"/>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22589" y="5729728"/>
                <a:ext cx="446264" cy="621499"/>
              </a:xfrm>
              <a:prstGeom prst="rect">
                <a:avLst/>
              </a:prstGeom>
            </p:spPr>
          </p:pic>
        </p:grpSp>
        <p:sp>
          <p:nvSpPr>
            <p:cNvPr id="22" name="Rounded Rectangle 21"/>
            <p:cNvSpPr/>
            <p:nvPr/>
          </p:nvSpPr>
          <p:spPr>
            <a:xfrm>
              <a:off x="5939493" y="5767370"/>
              <a:ext cx="1743948" cy="3341716"/>
            </a:xfrm>
            <a:prstGeom prst="roundRect">
              <a:avLst/>
            </a:prstGeom>
            <a:noFill/>
            <a:ln w="76200" cap="flat">
              <a:solidFill>
                <a:srgbClr val="7D328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 name="Group 1"/>
          <p:cNvGrpSpPr/>
          <p:nvPr/>
        </p:nvGrpSpPr>
        <p:grpSpPr>
          <a:xfrm>
            <a:off x="7558297" y="4570860"/>
            <a:ext cx="2964923" cy="2464090"/>
            <a:chOff x="8341382" y="5767370"/>
            <a:chExt cx="4094458" cy="3341716"/>
          </a:xfrm>
        </p:grpSpPr>
        <p:grpSp>
          <p:nvGrpSpPr>
            <p:cNvPr id="9" name="Group 8"/>
            <p:cNvGrpSpPr/>
            <p:nvPr/>
          </p:nvGrpSpPr>
          <p:grpSpPr>
            <a:xfrm>
              <a:off x="8860918" y="6073798"/>
              <a:ext cx="3055387" cy="2728861"/>
              <a:chOff x="6706570" y="3622366"/>
              <a:chExt cx="3055387" cy="2728861"/>
            </a:xfrm>
          </p:grpSpPr>
          <p:grpSp>
            <p:nvGrpSpPr>
              <p:cNvPr id="10" name="Group 9"/>
              <p:cNvGrpSpPr/>
              <p:nvPr/>
            </p:nvGrpSpPr>
            <p:grpSpPr>
              <a:xfrm>
                <a:off x="6706570" y="3622366"/>
                <a:ext cx="3055387" cy="1733392"/>
                <a:chOff x="6761166" y="4771685"/>
                <a:chExt cx="4345439" cy="2465268"/>
              </a:xfrm>
            </p:grpSpPr>
            <p:pic>
              <p:nvPicPr>
                <p:cNvPr id="15" name="Picture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61166" y="4771685"/>
                  <a:ext cx="899886" cy="2085143"/>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206719" y="4771685"/>
                  <a:ext cx="899886" cy="2085143"/>
                </a:xfrm>
                <a:prstGeom prst="rect">
                  <a:avLst/>
                </a:prstGeom>
              </p:spPr>
            </p:pic>
            <p:pic>
              <p:nvPicPr>
                <p:cNvPr id="17" name="Picture 1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06833" y="5151810"/>
                  <a:ext cx="899886" cy="2085143"/>
                </a:xfrm>
                <a:prstGeom prst="rect">
                  <a:avLst/>
                </a:prstGeom>
              </p:spPr>
            </p:pic>
            <p:pic>
              <p:nvPicPr>
                <p:cNvPr id="18" name="Picture 1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661052" y="5151810"/>
                  <a:ext cx="899886" cy="2085143"/>
                </a:xfrm>
                <a:prstGeom prst="rect">
                  <a:avLst/>
                </a:prstGeom>
              </p:spPr>
            </p:pic>
            <p:pic>
              <p:nvPicPr>
                <p:cNvPr id="19" name="Picture 1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60926" y="4771686"/>
                  <a:ext cx="899886" cy="2085143"/>
                </a:xfrm>
                <a:prstGeom prst="rect">
                  <a:avLst/>
                </a:prstGeom>
              </p:spPr>
            </p:pic>
          </p:grpSp>
          <p:grpSp>
            <p:nvGrpSpPr>
              <p:cNvPr id="11" name="Group 10"/>
              <p:cNvGrpSpPr/>
              <p:nvPr/>
            </p:nvGrpSpPr>
            <p:grpSpPr>
              <a:xfrm>
                <a:off x="7211552" y="5729728"/>
                <a:ext cx="2013055" cy="621499"/>
                <a:chOff x="7953308" y="8148946"/>
                <a:chExt cx="2863011" cy="883910"/>
              </a:xfrm>
            </p:grpSpPr>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53308" y="8148947"/>
                  <a:ext cx="634687" cy="883909"/>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67470" y="8148946"/>
                  <a:ext cx="634687" cy="883909"/>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81632" y="8148946"/>
                  <a:ext cx="634687" cy="883909"/>
                </a:xfrm>
                <a:prstGeom prst="rect">
                  <a:avLst/>
                </a:prstGeom>
              </p:spPr>
            </p:pic>
          </p:grpSp>
        </p:grpSp>
        <p:sp>
          <p:nvSpPr>
            <p:cNvPr id="24" name="Rounded Rectangle 23"/>
            <p:cNvSpPr/>
            <p:nvPr/>
          </p:nvSpPr>
          <p:spPr>
            <a:xfrm>
              <a:off x="8341382" y="5767370"/>
              <a:ext cx="4094458" cy="3341716"/>
            </a:xfrm>
            <a:prstGeom prst="roundRect">
              <a:avLst/>
            </a:prstGeom>
            <a:noFill/>
            <a:ln w="76200" cap="flat">
              <a:solidFill>
                <a:srgbClr val="7D328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grpSp>
      <p:sp>
        <p:nvSpPr>
          <p:cNvPr id="30" name="Text Placeholder 3"/>
          <p:cNvSpPr txBox="1">
            <a:spLocks/>
          </p:cNvSpPr>
          <p:nvPr/>
        </p:nvSpPr>
        <p:spPr>
          <a:xfrm>
            <a:off x="698500" y="1684278"/>
            <a:ext cx="11607801" cy="671803"/>
          </a:xfrm>
          <a:prstGeom prst="rect">
            <a:avLst/>
          </a:prstGeom>
        </p:spPr>
        <p:txBody>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0" indent="0" defTabSz="587022" hangingPunct="1">
              <a:lnSpc>
                <a:spcPct val="100000"/>
              </a:lnSpc>
              <a:spcBef>
                <a:spcPts val="0"/>
              </a:spcBef>
              <a:buSzTx/>
              <a:buNone/>
            </a:pPr>
            <a:r>
              <a:rPr lang="en-US" sz="3800" b="1" dirty="0">
                <a:solidFill>
                  <a:srgbClr val="4395D1"/>
                </a:solidFill>
              </a:rPr>
              <a:t>Specifics vary by program, but generally:</a:t>
            </a:r>
          </a:p>
        </p:txBody>
      </p:sp>
    </p:spTree>
    <p:extLst>
      <p:ext uri="{BB962C8B-B14F-4D97-AF65-F5344CB8AC3E}">
        <p14:creationId xmlns:p14="http://schemas.microsoft.com/office/powerpoint/2010/main" val="120118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8500" y="711567"/>
            <a:ext cx="11607800" cy="1016001"/>
          </a:xfrm>
          <a:prstGeom prst="rect">
            <a:avLst/>
          </a:prstGeom>
        </p:spPr>
        <p:txBody>
          <a:bodyPr/>
          <a:lst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a:lstStyle>
          <a:p>
            <a:pPr hangingPunct="1"/>
            <a:r>
              <a:rPr lang="en-US" dirty="0"/>
              <a:t>Amador County Participation</a:t>
            </a:r>
            <a:endParaRPr lang="en-US" sz="3200" dirty="0"/>
          </a:p>
        </p:txBody>
      </p:sp>
      <p:sp>
        <p:nvSpPr>
          <p:cNvPr id="5" name="Rectangle 4"/>
          <p:cNvSpPr/>
          <p:nvPr/>
        </p:nvSpPr>
        <p:spPr>
          <a:xfrm>
            <a:off x="848813" y="2596388"/>
            <a:ext cx="10099535" cy="1125949"/>
          </a:xfrm>
          <a:prstGeom prst="rect">
            <a:avLst/>
          </a:prstGeom>
        </p:spPr>
        <p:txBody>
          <a:bodyPr wrap="square">
            <a:spAutoFit/>
          </a:bodyPr>
          <a:lstStyle/>
          <a:p>
            <a:endParaRPr lang="en-US" sz="2250" dirty="0">
              <a:latin typeface="Arial" panose="020B0604020202020204" pitchFamily="34" charset="0"/>
              <a:ea typeface="Calibri" panose="020F0502020204030204" pitchFamily="34" charset="0"/>
            </a:endParaRPr>
          </a:p>
          <a:p>
            <a:pPr marL="321457" indent="-321457">
              <a:buFont typeface="Arial" panose="020B0604020202020204" pitchFamily="34" charset="0"/>
              <a:buChar char="•"/>
            </a:pPr>
            <a:endParaRPr lang="en-US" sz="2250" dirty="0">
              <a:latin typeface="Calibri" panose="020F0502020204030204" pitchFamily="34" charset="0"/>
              <a:ea typeface="Calibri" panose="020F0502020204030204" pitchFamily="34" charset="0"/>
            </a:endParaRPr>
          </a:p>
        </p:txBody>
      </p:sp>
      <p:pic>
        <p:nvPicPr>
          <p:cNvPr id="23" name="PRISM_Logo Mark_Acronym_Full Name_Full Color (Mark on left).png" descr="PRISM_Logo Mark_Acronym_Full Name_Full Color (Mark on lef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20" y="8162671"/>
            <a:ext cx="1853333" cy="711681"/>
          </a:xfrm>
          <a:prstGeom prst="rect">
            <a:avLst/>
          </a:prstGeom>
          <a:ln w="12700">
            <a:miter lim="400000"/>
          </a:ln>
        </p:spPr>
      </p:pic>
      <p:pic>
        <p:nvPicPr>
          <p:cNvPr id="27" name="Image" descr="Image"/>
          <p:cNvPicPr>
            <a:picLocks/>
          </p:cNvPicPr>
          <p:nvPr/>
        </p:nvPicPr>
        <p:blipFill>
          <a:blip r:embed="rId4" cstate="email">
            <a:extLst>
              <a:ext uri="{28A0092B-C50C-407E-A947-70E740481C1C}">
                <a14:useLocalDpi xmlns:a14="http://schemas.microsoft.com/office/drawing/2010/main"/>
              </a:ext>
            </a:extLst>
          </a:blip>
          <a:stretch>
            <a:fillRect/>
          </a:stretch>
        </p:blipFill>
        <p:spPr>
          <a:xfrm>
            <a:off x="2931080" y="8756984"/>
            <a:ext cx="9418043" cy="107351"/>
          </a:xfrm>
          <a:prstGeom prst="rect">
            <a:avLst/>
          </a:prstGeom>
          <a:ln w="12700">
            <a:miter lim="400000"/>
          </a:ln>
        </p:spPr>
      </p:pic>
      <p:graphicFrame>
        <p:nvGraphicFramePr>
          <p:cNvPr id="20" name="Table 20">
            <a:extLst>
              <a:ext uri="{FF2B5EF4-FFF2-40B4-BE49-F238E27FC236}">
                <a16:creationId xmlns:a16="http://schemas.microsoft.com/office/drawing/2014/main" id="{B467F680-0549-4CA8-8EEF-3467DAC1BFA1}"/>
              </a:ext>
            </a:extLst>
          </p:cNvPr>
          <p:cNvGraphicFramePr>
            <a:graphicFrameLocks noGrp="1"/>
          </p:cNvGraphicFramePr>
          <p:nvPr>
            <p:extLst>
              <p:ext uri="{D42A27DB-BD31-4B8C-83A1-F6EECF244321}">
                <p14:modId xmlns:p14="http://schemas.microsoft.com/office/powerpoint/2010/main" val="860106793"/>
              </p:ext>
            </p:extLst>
          </p:nvPr>
        </p:nvGraphicFramePr>
        <p:xfrm>
          <a:off x="848813" y="2422923"/>
          <a:ext cx="11607800" cy="1798320"/>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733028148"/>
                    </a:ext>
                  </a:extLst>
                </a:gridCol>
                <a:gridCol w="2901950">
                  <a:extLst>
                    <a:ext uri="{9D8B030D-6E8A-4147-A177-3AD203B41FA5}">
                      <a16:colId xmlns:a16="http://schemas.microsoft.com/office/drawing/2014/main" val="2680764489"/>
                    </a:ext>
                  </a:extLst>
                </a:gridCol>
                <a:gridCol w="2901950">
                  <a:extLst>
                    <a:ext uri="{9D8B030D-6E8A-4147-A177-3AD203B41FA5}">
                      <a16:colId xmlns:a16="http://schemas.microsoft.com/office/drawing/2014/main" val="1188073365"/>
                    </a:ext>
                  </a:extLst>
                </a:gridCol>
                <a:gridCol w="2901950">
                  <a:extLst>
                    <a:ext uri="{9D8B030D-6E8A-4147-A177-3AD203B41FA5}">
                      <a16:colId xmlns:a16="http://schemas.microsoft.com/office/drawing/2014/main" val="4057236957"/>
                    </a:ext>
                  </a:extLst>
                </a:gridCol>
              </a:tblGrid>
              <a:tr h="370840">
                <a:tc>
                  <a:txBody>
                    <a:bodyPr/>
                    <a:lstStyle/>
                    <a:p>
                      <a:r>
                        <a:rPr lang="en-US" sz="2500" b="1" dirty="0">
                          <a:latin typeface="+mn-lt"/>
                        </a:rPr>
                        <a:t>Program</a:t>
                      </a:r>
                    </a:p>
                  </a:txBody>
                  <a:tcPr/>
                </a:tc>
                <a:tc>
                  <a:txBody>
                    <a:bodyPr/>
                    <a:lstStyle/>
                    <a:p>
                      <a:r>
                        <a:rPr lang="en-US" sz="2500" b="1" dirty="0">
                          <a:latin typeface="+mn-lt"/>
                        </a:rPr>
                        <a:t>Participant Since</a:t>
                      </a:r>
                    </a:p>
                  </a:txBody>
                  <a:tcPr/>
                </a:tc>
                <a:tc>
                  <a:txBody>
                    <a:bodyPr/>
                    <a:lstStyle/>
                    <a:p>
                      <a:r>
                        <a:rPr lang="en-US" sz="2500" b="1" dirty="0">
                          <a:latin typeface="+mn-lt"/>
                        </a:rPr>
                        <a:t>County Retention</a:t>
                      </a:r>
                    </a:p>
                  </a:txBody>
                  <a:tcPr/>
                </a:tc>
                <a:tc>
                  <a:txBody>
                    <a:bodyPr/>
                    <a:lstStyle/>
                    <a:p>
                      <a:r>
                        <a:rPr lang="en-US" sz="2500" b="1" dirty="0">
                          <a:latin typeface="+mn-lt"/>
                        </a:rPr>
                        <a:t>Limits Provided</a:t>
                      </a:r>
                    </a:p>
                  </a:txBody>
                  <a:tcPr/>
                </a:tc>
                <a:extLst>
                  <a:ext uri="{0D108BD9-81ED-4DB2-BD59-A6C34878D82A}">
                    <a16:rowId xmlns:a16="http://schemas.microsoft.com/office/drawing/2014/main" val="901822389"/>
                  </a:ext>
                </a:extLst>
              </a:tr>
              <a:tr h="370840">
                <a:tc>
                  <a:txBody>
                    <a:bodyPr/>
                    <a:lstStyle/>
                    <a:p>
                      <a:r>
                        <a:rPr lang="en-US" sz="2500" dirty="0">
                          <a:latin typeface="+mn-lt"/>
                        </a:rPr>
                        <a:t>Workers’ Comp</a:t>
                      </a:r>
                    </a:p>
                  </a:txBody>
                  <a:tcPr/>
                </a:tc>
                <a:tc>
                  <a:txBody>
                    <a:bodyPr/>
                    <a:lstStyle/>
                    <a:p>
                      <a:r>
                        <a:rPr lang="en-US" sz="2500" dirty="0">
                          <a:latin typeface="+mn-lt"/>
                        </a:rPr>
                        <a:t>11/1/1979 &amp; 7/1/1997</a:t>
                      </a:r>
                    </a:p>
                  </a:txBody>
                  <a:tcPr/>
                </a:tc>
                <a:tc>
                  <a:txBody>
                    <a:bodyPr/>
                    <a:lstStyle/>
                    <a:p>
                      <a:r>
                        <a:rPr lang="en-US" sz="2500" dirty="0">
                          <a:latin typeface="+mn-lt"/>
                        </a:rPr>
                        <a:t>$0</a:t>
                      </a:r>
                    </a:p>
                  </a:txBody>
                  <a:tcPr/>
                </a:tc>
                <a:tc>
                  <a:txBody>
                    <a:bodyPr/>
                    <a:lstStyle/>
                    <a:p>
                      <a:r>
                        <a:rPr lang="en-US" sz="2500" dirty="0">
                          <a:latin typeface="+mn-lt"/>
                        </a:rPr>
                        <a:t>Statutory</a:t>
                      </a:r>
                    </a:p>
                  </a:txBody>
                  <a:tcPr/>
                </a:tc>
                <a:extLst>
                  <a:ext uri="{0D108BD9-81ED-4DB2-BD59-A6C34878D82A}">
                    <a16:rowId xmlns:a16="http://schemas.microsoft.com/office/drawing/2014/main" val="2893469047"/>
                  </a:ext>
                </a:extLst>
              </a:tr>
              <a:tr h="370840">
                <a:tc>
                  <a:txBody>
                    <a:bodyPr/>
                    <a:lstStyle/>
                    <a:p>
                      <a:r>
                        <a:rPr lang="en-US" sz="2500" dirty="0">
                          <a:latin typeface="+mn-lt"/>
                        </a:rPr>
                        <a:t>General Liability</a:t>
                      </a:r>
                    </a:p>
                  </a:txBody>
                  <a:tcPr/>
                </a:tc>
                <a:tc>
                  <a:txBody>
                    <a:bodyPr/>
                    <a:lstStyle/>
                    <a:p>
                      <a:r>
                        <a:rPr lang="en-US" sz="2500" dirty="0">
                          <a:latin typeface="+mn-lt"/>
                        </a:rPr>
                        <a:t>4/20/1986</a:t>
                      </a:r>
                    </a:p>
                  </a:txBody>
                  <a:tcPr/>
                </a:tc>
                <a:tc>
                  <a:txBody>
                    <a:bodyPr/>
                    <a:lstStyle/>
                    <a:p>
                      <a:r>
                        <a:rPr lang="en-US" sz="2500" dirty="0">
                          <a:latin typeface="+mn-lt"/>
                        </a:rPr>
                        <a:t>$10,000</a:t>
                      </a:r>
                    </a:p>
                  </a:txBody>
                  <a:tcPr/>
                </a:tc>
                <a:tc>
                  <a:txBody>
                    <a:bodyPr/>
                    <a:lstStyle/>
                    <a:p>
                      <a:r>
                        <a:rPr lang="en-US" sz="2500" dirty="0">
                          <a:latin typeface="+mn-lt"/>
                        </a:rPr>
                        <a:t>$25,000,000</a:t>
                      </a:r>
                    </a:p>
                  </a:txBody>
                  <a:tcPr/>
                </a:tc>
                <a:extLst>
                  <a:ext uri="{0D108BD9-81ED-4DB2-BD59-A6C34878D82A}">
                    <a16:rowId xmlns:a16="http://schemas.microsoft.com/office/drawing/2014/main" val="3701377068"/>
                  </a:ext>
                </a:extLst>
              </a:tr>
            </a:tbl>
          </a:graphicData>
        </a:graphic>
      </p:graphicFrame>
      <p:sp>
        <p:nvSpPr>
          <p:cNvPr id="21" name="TextBox 20">
            <a:extLst>
              <a:ext uri="{FF2B5EF4-FFF2-40B4-BE49-F238E27FC236}">
                <a16:creationId xmlns:a16="http://schemas.microsoft.com/office/drawing/2014/main" id="{A1278CB8-06F1-423A-A101-8A80A62BD974}"/>
              </a:ext>
            </a:extLst>
          </p:cNvPr>
          <p:cNvSpPr txBox="1"/>
          <p:nvPr/>
        </p:nvSpPr>
        <p:spPr>
          <a:xfrm>
            <a:off x="1359853" y="4705155"/>
            <a:ext cx="4246355" cy="30110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1733930" rtl="0" fontAlgn="auto" latinLnBrk="0" hangingPunct="0">
              <a:lnSpc>
                <a:spcPct val="90000"/>
              </a:lnSpc>
              <a:spcBef>
                <a:spcPts val="0"/>
              </a:spcBef>
              <a:spcAft>
                <a:spcPts val="0"/>
              </a:spcAft>
              <a:buClrTx/>
              <a:buSzTx/>
              <a:buFontTx/>
              <a:buNone/>
              <a:tabLst/>
            </a:pPr>
            <a:r>
              <a:rPr kumimoji="0" lang="en-US" sz="3000" b="0" i="0" u="sng" strike="noStrike" cap="none" spc="0" normalizeH="0" baseline="0" dirty="0">
                <a:ln>
                  <a:noFill/>
                </a:ln>
                <a:solidFill>
                  <a:srgbClr val="000000"/>
                </a:solidFill>
                <a:effectLst/>
                <a:uFillTx/>
                <a:latin typeface="+mn-lt"/>
                <a:ea typeface="+mn-ea"/>
                <a:cs typeface="+mn-cs"/>
                <a:sym typeface="Helvetica Neue"/>
              </a:rPr>
              <a:t>Other Pooled Programs:</a:t>
            </a:r>
          </a:p>
          <a:p>
            <a:pPr marL="0" marR="0" indent="0" algn="l" defTabSz="1733930" rtl="0" fontAlgn="auto" latinLnBrk="0" hangingPunct="0">
              <a:lnSpc>
                <a:spcPct val="90000"/>
              </a:lnSpc>
              <a:spcBef>
                <a:spcPts val="0"/>
              </a:spcBef>
              <a:spcAft>
                <a:spcPts val="0"/>
              </a:spcAft>
              <a:buClrTx/>
              <a:buSzTx/>
              <a:buFontTx/>
              <a:buNone/>
              <a:tabLst/>
            </a:pPr>
            <a:r>
              <a:rPr lang="en-US" dirty="0"/>
              <a:t>Property</a:t>
            </a:r>
          </a:p>
          <a:p>
            <a:pPr marL="0" marR="0" indent="0" algn="l" defTabSz="1733930" rtl="0" fontAlgn="auto" latinLnBrk="0" hangingPunct="0">
              <a:lnSpc>
                <a:spcPct val="9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n-lt"/>
                <a:ea typeface="+mn-ea"/>
                <a:cs typeface="+mn-cs"/>
                <a:sym typeface="Helvetica Neue"/>
              </a:rPr>
              <a:t>Medical </a:t>
            </a:r>
            <a:r>
              <a:rPr lang="en-US" dirty="0"/>
              <a:t>Malpractice</a:t>
            </a:r>
          </a:p>
          <a:p>
            <a:pPr marL="0" marR="0" indent="0" algn="l" defTabSz="1733930" rtl="0" fontAlgn="auto" latinLnBrk="0" hangingPunct="0">
              <a:lnSpc>
                <a:spcPct val="9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n-lt"/>
                <a:ea typeface="+mn-ea"/>
                <a:cs typeface="+mn-cs"/>
                <a:sym typeface="Helvetica Neue"/>
              </a:rPr>
              <a:t>Health</a:t>
            </a:r>
          </a:p>
          <a:p>
            <a:pPr marL="0" marR="0" indent="0" algn="l" defTabSz="1733930" rtl="0" fontAlgn="auto" latinLnBrk="0" hangingPunct="0">
              <a:lnSpc>
                <a:spcPct val="90000"/>
              </a:lnSpc>
              <a:spcBef>
                <a:spcPts val="0"/>
              </a:spcBef>
              <a:spcAft>
                <a:spcPts val="0"/>
              </a:spcAft>
              <a:buClrTx/>
              <a:buSzTx/>
              <a:buFontTx/>
              <a:buNone/>
              <a:tabLst/>
            </a:pPr>
            <a:r>
              <a:rPr lang="en-US" dirty="0"/>
              <a:t>Dental</a:t>
            </a:r>
          </a:p>
          <a:p>
            <a:pPr marL="0" marR="0" indent="0" algn="l" defTabSz="1733930" rtl="0" fontAlgn="auto" latinLnBrk="0" hangingPunct="0">
              <a:lnSpc>
                <a:spcPct val="9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a:p>
            <a:pPr marL="0" marR="0" indent="0" algn="l" defTabSz="1733930" rtl="0" fontAlgn="auto" latinLnBrk="0" hangingPunct="0">
              <a:lnSpc>
                <a:spcPct val="9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
        <p:nvSpPr>
          <p:cNvPr id="29" name="Text Placeholder 3">
            <a:extLst>
              <a:ext uri="{FF2B5EF4-FFF2-40B4-BE49-F238E27FC236}">
                <a16:creationId xmlns:a16="http://schemas.microsoft.com/office/drawing/2014/main" id="{68B10C4D-5092-496A-804A-C73D037FD2D4}"/>
              </a:ext>
            </a:extLst>
          </p:cNvPr>
          <p:cNvSpPr txBox="1">
            <a:spLocks/>
          </p:cNvSpPr>
          <p:nvPr/>
        </p:nvSpPr>
        <p:spPr>
          <a:xfrm>
            <a:off x="741322" y="1473451"/>
            <a:ext cx="11607801" cy="671803"/>
          </a:xfrm>
          <a:prstGeom prst="rect">
            <a:avLst/>
          </a:prstGeom>
        </p:spPr>
        <p:txBody>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0" indent="0" defTabSz="587022" hangingPunct="1">
              <a:lnSpc>
                <a:spcPct val="100000"/>
              </a:lnSpc>
              <a:spcBef>
                <a:spcPts val="0"/>
              </a:spcBef>
              <a:buSzTx/>
              <a:buNone/>
            </a:pPr>
            <a:r>
              <a:rPr lang="en-US" sz="3800" b="1" dirty="0">
                <a:solidFill>
                  <a:srgbClr val="4395D1"/>
                </a:solidFill>
              </a:rPr>
              <a:t>Founding Member since 1979</a:t>
            </a:r>
          </a:p>
        </p:txBody>
      </p:sp>
      <p:sp>
        <p:nvSpPr>
          <p:cNvPr id="31" name="TextBox 30">
            <a:extLst>
              <a:ext uri="{FF2B5EF4-FFF2-40B4-BE49-F238E27FC236}">
                <a16:creationId xmlns:a16="http://schemas.microsoft.com/office/drawing/2014/main" id="{91E53A5B-A034-4964-9640-67EB64DC60A0}"/>
              </a:ext>
            </a:extLst>
          </p:cNvPr>
          <p:cNvSpPr txBox="1"/>
          <p:nvPr/>
        </p:nvSpPr>
        <p:spPr>
          <a:xfrm>
            <a:off x="6337118" y="4705155"/>
            <a:ext cx="4800994"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1733930" rtl="0" fontAlgn="auto" latinLnBrk="0" hangingPunct="0">
              <a:lnSpc>
                <a:spcPct val="90000"/>
              </a:lnSpc>
              <a:spcBef>
                <a:spcPts val="0"/>
              </a:spcBef>
              <a:spcAft>
                <a:spcPts val="0"/>
              </a:spcAft>
              <a:buClrTx/>
              <a:buSzTx/>
              <a:buFontTx/>
              <a:buNone/>
              <a:tabLst/>
            </a:pPr>
            <a:r>
              <a:rPr lang="en-US" u="sng" dirty="0"/>
              <a:t>Group Purchase Programs:</a:t>
            </a:r>
          </a:p>
          <a:p>
            <a:pPr marL="0" marR="0" indent="0" algn="l" defTabSz="1733930" rtl="0" fontAlgn="auto" latinLnBrk="0" hangingPunct="0">
              <a:lnSpc>
                <a:spcPct val="90000"/>
              </a:lnSpc>
              <a:spcBef>
                <a:spcPts val="0"/>
              </a:spcBef>
              <a:spcAft>
                <a:spcPts val="0"/>
              </a:spcAft>
              <a:buClrTx/>
              <a:buSzTx/>
              <a:buFontTx/>
              <a:buNone/>
              <a:tabLst/>
            </a:pPr>
            <a:r>
              <a:rPr lang="en-US" dirty="0"/>
              <a:t>Airport Liability</a:t>
            </a:r>
          </a:p>
          <a:p>
            <a:pPr marL="0" marR="0" indent="0" algn="l" defTabSz="1733930" rtl="0" fontAlgn="auto" latinLnBrk="0" hangingPunct="0">
              <a:lnSpc>
                <a:spcPct val="9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n-lt"/>
                <a:ea typeface="+mn-ea"/>
                <a:cs typeface="+mn-cs"/>
                <a:sym typeface="Helvetica Neue"/>
              </a:rPr>
              <a:t>Cyber Liability</a:t>
            </a:r>
          </a:p>
          <a:p>
            <a:pPr marL="0" marR="0" indent="0" algn="l" defTabSz="1733930" rtl="0" fontAlgn="auto" latinLnBrk="0" hangingPunct="0">
              <a:lnSpc>
                <a:spcPct val="9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n-lt"/>
                <a:ea typeface="+mn-ea"/>
                <a:cs typeface="+mn-cs"/>
                <a:sym typeface="Helvetica Neue"/>
              </a:rPr>
              <a:t>Crime/Faithful Performance</a:t>
            </a:r>
          </a:p>
          <a:p>
            <a:pPr marL="0" marR="0" indent="0" algn="l" defTabSz="1733930" rtl="0" fontAlgn="auto" latinLnBrk="0" hangingPunct="0">
              <a:lnSpc>
                <a:spcPct val="9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n-lt"/>
                <a:ea typeface="+mn-ea"/>
                <a:cs typeface="+mn-cs"/>
                <a:sym typeface="Helvetica Neue"/>
              </a:rPr>
              <a:t>Pollution Liability</a:t>
            </a:r>
          </a:p>
          <a:p>
            <a:pPr marL="0" marR="0" indent="0" algn="l" defTabSz="1733930" rtl="0" fontAlgn="auto" latinLnBrk="0" hangingPunct="0">
              <a:lnSpc>
                <a:spcPct val="90000"/>
              </a:lnSpc>
              <a:spcBef>
                <a:spcPts val="0"/>
              </a:spcBef>
              <a:spcAft>
                <a:spcPts val="0"/>
              </a:spcAft>
              <a:buClrTx/>
              <a:buSzTx/>
              <a:buFontTx/>
              <a:buNone/>
              <a:tabLst/>
            </a:pPr>
            <a:r>
              <a:rPr lang="en-US" dirty="0"/>
              <a:t>Watercraft Liability</a:t>
            </a:r>
          </a:p>
          <a:p>
            <a:pPr marL="0" marR="0" indent="0" algn="l" defTabSz="1733930" rtl="0" fontAlgn="auto" latinLnBrk="0" hangingPunct="0">
              <a:lnSpc>
                <a:spcPct val="9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n-lt"/>
                <a:ea typeface="+mn-ea"/>
                <a:cs typeface="+mn-cs"/>
                <a:sym typeface="Helvetica Neue"/>
              </a:rPr>
              <a:t>Vision</a:t>
            </a:r>
          </a:p>
          <a:p>
            <a:pPr marL="0" marR="0" indent="0" algn="l" defTabSz="1733930" rtl="0" fontAlgn="auto" latinLnBrk="0" hangingPunct="0">
              <a:lnSpc>
                <a:spcPct val="90000"/>
              </a:lnSpc>
              <a:spcBef>
                <a:spcPts val="0"/>
              </a:spcBef>
              <a:spcAft>
                <a:spcPts val="0"/>
              </a:spcAft>
              <a:buClrTx/>
              <a:buSzTx/>
              <a:buFontTx/>
              <a:buNone/>
              <a:tabLst/>
            </a:pPr>
            <a:r>
              <a:rPr lang="en-US" dirty="0"/>
              <a:t>Life &amp; Disability</a:t>
            </a:r>
          </a:p>
          <a:p>
            <a:pPr marL="0" marR="0" indent="0" algn="l" defTabSz="1733930" rtl="0" fontAlgn="auto" latinLnBrk="0" hangingPunct="0">
              <a:lnSpc>
                <a:spcPct val="9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n-lt"/>
                <a:ea typeface="+mn-ea"/>
                <a:cs typeface="+mn-cs"/>
                <a:sym typeface="Helvetica Neue"/>
              </a:rPr>
              <a:t>Employee Assistance</a:t>
            </a:r>
          </a:p>
          <a:p>
            <a:pPr marL="0" marR="0" indent="0" algn="l" defTabSz="1733930" rtl="0" fontAlgn="auto" latinLnBrk="0" hangingPunct="0">
              <a:lnSpc>
                <a:spcPct val="9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55956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8500" y="711567"/>
            <a:ext cx="11607800" cy="1016001"/>
          </a:xfrm>
          <a:prstGeom prst="rect">
            <a:avLst/>
          </a:prstGeom>
        </p:spPr>
        <p:txBody>
          <a:bodyPr/>
          <a:lst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a:lstStyle>
          <a:p>
            <a:pPr hangingPunct="1"/>
            <a:r>
              <a:rPr lang="en-US" dirty="0"/>
              <a:t>Amador County</a:t>
            </a:r>
            <a:endParaRPr lang="en-US" sz="3200" dirty="0"/>
          </a:p>
        </p:txBody>
      </p:sp>
      <p:sp>
        <p:nvSpPr>
          <p:cNvPr id="5" name="Rectangle 4"/>
          <p:cNvSpPr/>
          <p:nvPr/>
        </p:nvSpPr>
        <p:spPr>
          <a:xfrm>
            <a:off x="848813" y="2596388"/>
            <a:ext cx="10099535" cy="1125949"/>
          </a:xfrm>
          <a:prstGeom prst="rect">
            <a:avLst/>
          </a:prstGeom>
        </p:spPr>
        <p:txBody>
          <a:bodyPr wrap="square">
            <a:spAutoFit/>
          </a:bodyPr>
          <a:lstStyle/>
          <a:p>
            <a:endParaRPr lang="en-US" sz="2250" dirty="0">
              <a:latin typeface="Arial" panose="020B0604020202020204" pitchFamily="34" charset="0"/>
              <a:ea typeface="Calibri" panose="020F0502020204030204" pitchFamily="34" charset="0"/>
            </a:endParaRPr>
          </a:p>
          <a:p>
            <a:pPr marL="321457" indent="-321457">
              <a:buFont typeface="Arial" panose="020B0604020202020204" pitchFamily="34" charset="0"/>
              <a:buChar char="•"/>
            </a:pPr>
            <a:endParaRPr lang="en-US" sz="2250" dirty="0">
              <a:latin typeface="Calibri" panose="020F0502020204030204" pitchFamily="34" charset="0"/>
              <a:ea typeface="Calibri" panose="020F0502020204030204" pitchFamily="34" charset="0"/>
            </a:endParaRPr>
          </a:p>
        </p:txBody>
      </p:sp>
      <p:pic>
        <p:nvPicPr>
          <p:cNvPr id="23" name="PRISM_Logo Mark_Acronym_Full Name_Full Color (Mark on left).png" descr="PRISM_Logo Mark_Acronym_Full Name_Full Color (Mark on lef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20" y="8162671"/>
            <a:ext cx="1853333" cy="711681"/>
          </a:xfrm>
          <a:prstGeom prst="rect">
            <a:avLst/>
          </a:prstGeom>
          <a:ln w="12700">
            <a:miter lim="400000"/>
          </a:ln>
        </p:spPr>
      </p:pic>
      <p:sp>
        <p:nvSpPr>
          <p:cNvPr id="26" name="Text Placeholder 3">
            <a:extLst>
              <a:ext uri="{FF2B5EF4-FFF2-40B4-BE49-F238E27FC236}">
                <a16:creationId xmlns:a16="http://schemas.microsoft.com/office/drawing/2014/main" id="{251394A4-D1FA-4AF2-8A33-FD1076DF7729}"/>
              </a:ext>
            </a:extLst>
          </p:cNvPr>
          <p:cNvSpPr txBox="1">
            <a:spLocks/>
          </p:cNvSpPr>
          <p:nvPr/>
        </p:nvSpPr>
        <p:spPr>
          <a:xfrm>
            <a:off x="698500" y="1469533"/>
            <a:ext cx="11607801" cy="671803"/>
          </a:xfrm>
          <a:prstGeom prst="rect">
            <a:avLst/>
          </a:prstGeom>
        </p:spPr>
        <p:txBody>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0" indent="0" defTabSz="587022" hangingPunct="1">
              <a:lnSpc>
                <a:spcPct val="100000"/>
              </a:lnSpc>
              <a:spcBef>
                <a:spcPts val="0"/>
              </a:spcBef>
              <a:buSzTx/>
              <a:buNone/>
            </a:pPr>
            <a:r>
              <a:rPr lang="en-US" sz="3800" b="1" dirty="0">
                <a:solidFill>
                  <a:srgbClr val="4395D1"/>
                </a:solidFill>
              </a:rPr>
              <a:t>Workers’ Compensation</a:t>
            </a:r>
          </a:p>
        </p:txBody>
      </p:sp>
      <p:graphicFrame>
        <p:nvGraphicFramePr>
          <p:cNvPr id="2" name="Table 1">
            <a:extLst>
              <a:ext uri="{FF2B5EF4-FFF2-40B4-BE49-F238E27FC236}">
                <a16:creationId xmlns:a16="http://schemas.microsoft.com/office/drawing/2014/main" id="{69317F64-1BB9-440B-9724-2C873390D2A4}"/>
              </a:ext>
            </a:extLst>
          </p:cNvPr>
          <p:cNvGraphicFramePr>
            <a:graphicFrameLocks noGrp="1"/>
          </p:cNvGraphicFramePr>
          <p:nvPr>
            <p:extLst>
              <p:ext uri="{D42A27DB-BD31-4B8C-83A1-F6EECF244321}">
                <p14:modId xmlns:p14="http://schemas.microsoft.com/office/powerpoint/2010/main" val="2494073071"/>
              </p:ext>
            </p:extLst>
          </p:nvPr>
        </p:nvGraphicFramePr>
        <p:xfrm>
          <a:off x="698499" y="2685405"/>
          <a:ext cx="11650622" cy="994640"/>
        </p:xfrm>
        <a:graphic>
          <a:graphicData uri="http://schemas.openxmlformats.org/drawingml/2006/table">
            <a:tbl>
              <a:tblPr>
                <a:tableStyleId>{5940675A-B579-460E-94D1-54222C63F5DA}</a:tableStyleId>
              </a:tblPr>
              <a:tblGrid>
                <a:gridCol w="1890784">
                  <a:extLst>
                    <a:ext uri="{9D8B030D-6E8A-4147-A177-3AD203B41FA5}">
                      <a16:colId xmlns:a16="http://schemas.microsoft.com/office/drawing/2014/main" val="524179730"/>
                    </a:ext>
                  </a:extLst>
                </a:gridCol>
                <a:gridCol w="1911673">
                  <a:extLst>
                    <a:ext uri="{9D8B030D-6E8A-4147-A177-3AD203B41FA5}">
                      <a16:colId xmlns:a16="http://schemas.microsoft.com/office/drawing/2014/main" val="1673888858"/>
                    </a:ext>
                  </a:extLst>
                </a:gridCol>
                <a:gridCol w="1909461">
                  <a:extLst>
                    <a:ext uri="{9D8B030D-6E8A-4147-A177-3AD203B41FA5}">
                      <a16:colId xmlns:a16="http://schemas.microsoft.com/office/drawing/2014/main" val="3299531650"/>
                    </a:ext>
                  </a:extLst>
                </a:gridCol>
                <a:gridCol w="1991765">
                  <a:extLst>
                    <a:ext uri="{9D8B030D-6E8A-4147-A177-3AD203B41FA5}">
                      <a16:colId xmlns:a16="http://schemas.microsoft.com/office/drawing/2014/main" val="2260958447"/>
                    </a:ext>
                  </a:extLst>
                </a:gridCol>
                <a:gridCol w="1843936">
                  <a:extLst>
                    <a:ext uri="{9D8B030D-6E8A-4147-A177-3AD203B41FA5}">
                      <a16:colId xmlns:a16="http://schemas.microsoft.com/office/drawing/2014/main" val="2052361838"/>
                    </a:ext>
                  </a:extLst>
                </a:gridCol>
                <a:gridCol w="2103003">
                  <a:extLst>
                    <a:ext uri="{9D8B030D-6E8A-4147-A177-3AD203B41FA5}">
                      <a16:colId xmlns:a16="http://schemas.microsoft.com/office/drawing/2014/main" val="1285674952"/>
                    </a:ext>
                  </a:extLst>
                </a:gridCol>
              </a:tblGrid>
              <a:tr h="297687">
                <a:tc>
                  <a:txBody>
                    <a:bodyPr/>
                    <a:lstStyle/>
                    <a:p>
                      <a:pPr algn="ctr" fontAlgn="b"/>
                      <a:r>
                        <a:rPr lang="en-US" sz="2600" u="none" strike="noStrike" dirty="0">
                          <a:effectLst/>
                          <a:latin typeface="+mn-lt"/>
                        </a:rPr>
                        <a:t> 19/20 </a:t>
                      </a:r>
                      <a:endParaRPr lang="en-US" sz="2600" b="1" i="0" u="none" strike="noStrike" dirty="0">
                        <a:solidFill>
                          <a:srgbClr val="000000"/>
                        </a:solidFill>
                        <a:effectLst/>
                        <a:latin typeface="+mn-lt"/>
                      </a:endParaRPr>
                    </a:p>
                  </a:txBody>
                  <a:tcPr marL="9525" marR="9525" marT="9525" marB="0" anchor="b"/>
                </a:tc>
                <a:tc>
                  <a:txBody>
                    <a:bodyPr/>
                    <a:lstStyle/>
                    <a:p>
                      <a:pPr algn="ctr" fontAlgn="b"/>
                      <a:r>
                        <a:rPr lang="en-US" sz="2600" u="none" strike="noStrike" dirty="0">
                          <a:effectLst/>
                          <a:latin typeface="+mn-lt"/>
                        </a:rPr>
                        <a:t> 20/21 </a:t>
                      </a:r>
                      <a:endParaRPr lang="en-US" sz="2600" b="1" i="0" u="none" strike="noStrike" dirty="0">
                        <a:solidFill>
                          <a:srgbClr val="000000"/>
                        </a:solidFill>
                        <a:effectLst/>
                        <a:latin typeface="+mn-lt"/>
                      </a:endParaRPr>
                    </a:p>
                  </a:txBody>
                  <a:tcPr marL="9525" marR="9525" marT="9525" marB="0" anchor="b"/>
                </a:tc>
                <a:tc>
                  <a:txBody>
                    <a:bodyPr/>
                    <a:lstStyle/>
                    <a:p>
                      <a:pPr algn="ctr" fontAlgn="b"/>
                      <a:r>
                        <a:rPr lang="en-US" sz="2600" u="none" strike="noStrike" dirty="0">
                          <a:effectLst/>
                          <a:latin typeface="+mn-lt"/>
                        </a:rPr>
                        <a:t> 21/22 </a:t>
                      </a:r>
                      <a:endParaRPr lang="en-US" sz="2600" b="1" i="0" u="none" strike="noStrike" dirty="0">
                        <a:solidFill>
                          <a:srgbClr val="000000"/>
                        </a:solidFill>
                        <a:effectLst/>
                        <a:latin typeface="+mn-lt"/>
                      </a:endParaRPr>
                    </a:p>
                  </a:txBody>
                  <a:tcPr marL="9525" marR="9525" marT="9525" marB="0" anchor="b"/>
                </a:tc>
                <a:tc>
                  <a:txBody>
                    <a:bodyPr/>
                    <a:lstStyle/>
                    <a:p>
                      <a:pPr algn="ctr" fontAlgn="b"/>
                      <a:r>
                        <a:rPr lang="en-US" sz="2600" u="none" strike="noStrike" dirty="0">
                          <a:effectLst/>
                          <a:latin typeface="+mn-lt"/>
                        </a:rPr>
                        <a:t> 22/23 </a:t>
                      </a:r>
                      <a:endParaRPr lang="en-US" sz="2600" b="1" i="0" u="none" strike="noStrike" dirty="0">
                        <a:solidFill>
                          <a:srgbClr val="000000"/>
                        </a:solidFill>
                        <a:effectLst/>
                        <a:latin typeface="+mn-lt"/>
                      </a:endParaRPr>
                    </a:p>
                  </a:txBody>
                  <a:tcPr marL="9525" marR="9525" marT="9525" marB="0" anchor="b"/>
                </a:tc>
                <a:tc>
                  <a:txBody>
                    <a:bodyPr/>
                    <a:lstStyle/>
                    <a:p>
                      <a:pPr algn="ctr" fontAlgn="b"/>
                      <a:r>
                        <a:rPr lang="en-US" sz="2600" u="none" strike="noStrike" dirty="0">
                          <a:effectLst/>
                          <a:latin typeface="+mn-lt"/>
                        </a:rPr>
                        <a:t> 23/24 </a:t>
                      </a:r>
                      <a:endParaRPr lang="en-US" sz="2600" b="1" i="0" u="none" strike="noStrike" dirty="0">
                        <a:solidFill>
                          <a:srgbClr val="000000"/>
                        </a:solidFill>
                        <a:effectLst/>
                        <a:latin typeface="+mn-lt"/>
                      </a:endParaRPr>
                    </a:p>
                  </a:txBody>
                  <a:tcPr marL="9525" marR="9525" marT="9525" marB="0" anchor="b"/>
                </a:tc>
                <a:tc>
                  <a:txBody>
                    <a:bodyPr/>
                    <a:lstStyle/>
                    <a:p>
                      <a:pPr algn="ctr" fontAlgn="b"/>
                      <a:r>
                        <a:rPr lang="en-US" sz="2600" u="none" strike="noStrike" dirty="0">
                          <a:effectLst/>
                          <a:latin typeface="+mn-lt"/>
                        </a:rPr>
                        <a:t> Est. 24/25 </a:t>
                      </a:r>
                      <a:endParaRPr lang="en-US" sz="26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53939984"/>
                  </a:ext>
                </a:extLst>
              </a:tr>
              <a:tr h="588875">
                <a:tc>
                  <a:txBody>
                    <a:bodyPr/>
                    <a:lstStyle/>
                    <a:p>
                      <a:pPr algn="ctr" fontAlgn="b"/>
                      <a:r>
                        <a:rPr lang="en-US" sz="2600" u="none" strike="noStrike" dirty="0">
                          <a:effectLst/>
                          <a:latin typeface="+mn-lt"/>
                        </a:rPr>
                        <a:t>$559,969 </a:t>
                      </a:r>
                      <a:endParaRPr lang="en-US" sz="2600" b="0" i="0" u="none" strike="noStrike" dirty="0">
                        <a:solidFill>
                          <a:srgbClr val="000000"/>
                        </a:solidFill>
                        <a:effectLst/>
                        <a:latin typeface="+mn-lt"/>
                      </a:endParaRPr>
                    </a:p>
                  </a:txBody>
                  <a:tcPr marL="9525" marR="9525" marT="9525" marB="0" anchor="b"/>
                </a:tc>
                <a:tc>
                  <a:txBody>
                    <a:bodyPr/>
                    <a:lstStyle/>
                    <a:p>
                      <a:pPr algn="ctr" fontAlgn="b"/>
                      <a:r>
                        <a:rPr lang="en-US" sz="2600" u="none" strike="noStrike" dirty="0">
                          <a:effectLst/>
                          <a:latin typeface="+mn-lt"/>
                        </a:rPr>
                        <a:t>$609,437 </a:t>
                      </a:r>
                      <a:endParaRPr lang="en-US" sz="2600" b="0" i="0" u="none" strike="noStrike" dirty="0">
                        <a:solidFill>
                          <a:srgbClr val="000000"/>
                        </a:solidFill>
                        <a:effectLst/>
                        <a:latin typeface="+mn-lt"/>
                      </a:endParaRPr>
                    </a:p>
                  </a:txBody>
                  <a:tcPr marL="9525" marR="9525" marT="9525" marB="0" anchor="b"/>
                </a:tc>
                <a:tc>
                  <a:txBody>
                    <a:bodyPr/>
                    <a:lstStyle/>
                    <a:p>
                      <a:pPr algn="ctr" fontAlgn="b"/>
                      <a:r>
                        <a:rPr lang="en-US" sz="2600" u="none" strike="noStrike" dirty="0">
                          <a:effectLst/>
                          <a:latin typeface="+mn-lt"/>
                        </a:rPr>
                        <a:t>$782,225 </a:t>
                      </a:r>
                      <a:endParaRPr lang="en-US" sz="2600" b="0" i="0" u="none" strike="noStrike" dirty="0">
                        <a:solidFill>
                          <a:srgbClr val="000000"/>
                        </a:solidFill>
                        <a:effectLst/>
                        <a:latin typeface="+mn-lt"/>
                      </a:endParaRPr>
                    </a:p>
                  </a:txBody>
                  <a:tcPr marL="9525" marR="9525" marT="9525" marB="0" anchor="b"/>
                </a:tc>
                <a:tc>
                  <a:txBody>
                    <a:bodyPr/>
                    <a:lstStyle/>
                    <a:p>
                      <a:pPr algn="ctr" fontAlgn="b"/>
                      <a:r>
                        <a:rPr lang="en-US" sz="2600" u="none" strike="noStrike" dirty="0">
                          <a:effectLst/>
                          <a:latin typeface="+mn-lt"/>
                        </a:rPr>
                        <a:t>$866,419 </a:t>
                      </a:r>
                      <a:endParaRPr lang="en-US" sz="2600" b="0" i="0" u="none" strike="noStrike" dirty="0">
                        <a:solidFill>
                          <a:srgbClr val="000000"/>
                        </a:solidFill>
                        <a:effectLst/>
                        <a:latin typeface="+mn-lt"/>
                      </a:endParaRPr>
                    </a:p>
                  </a:txBody>
                  <a:tcPr marL="9525" marR="9525" marT="9525" marB="0" anchor="b"/>
                </a:tc>
                <a:tc>
                  <a:txBody>
                    <a:bodyPr/>
                    <a:lstStyle/>
                    <a:p>
                      <a:pPr algn="ctr" fontAlgn="b"/>
                      <a:r>
                        <a:rPr lang="en-US" sz="2600" u="none" strike="noStrike" dirty="0">
                          <a:effectLst/>
                          <a:latin typeface="+mn-lt"/>
                        </a:rPr>
                        <a:t>$991,634 </a:t>
                      </a:r>
                      <a:endParaRPr lang="en-US" sz="2600" b="0" i="0" u="none" strike="noStrike" dirty="0">
                        <a:solidFill>
                          <a:srgbClr val="000000"/>
                        </a:solidFill>
                        <a:effectLst/>
                        <a:latin typeface="+mn-lt"/>
                      </a:endParaRPr>
                    </a:p>
                  </a:txBody>
                  <a:tcPr marL="9525" marR="9525" marT="9525" marB="0" anchor="b"/>
                </a:tc>
                <a:tc>
                  <a:txBody>
                    <a:bodyPr/>
                    <a:lstStyle/>
                    <a:p>
                      <a:pPr algn="ctr" fontAlgn="b"/>
                      <a:r>
                        <a:rPr lang="en-US" sz="2600" u="none" strike="noStrike" dirty="0">
                          <a:effectLst/>
                          <a:latin typeface="+mn-lt"/>
                        </a:rPr>
                        <a:t>$1,110,000 </a:t>
                      </a:r>
                      <a:endParaRPr lang="en-US" sz="2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866311853"/>
                  </a:ext>
                </a:extLst>
              </a:tr>
            </a:tbl>
          </a:graphicData>
        </a:graphic>
      </p:graphicFrame>
      <p:sp>
        <p:nvSpPr>
          <p:cNvPr id="4" name="TextBox 3">
            <a:extLst>
              <a:ext uri="{FF2B5EF4-FFF2-40B4-BE49-F238E27FC236}">
                <a16:creationId xmlns:a16="http://schemas.microsoft.com/office/drawing/2014/main" id="{8D08CF79-9067-4423-AAB1-A331A5DA21A6}"/>
              </a:ext>
            </a:extLst>
          </p:cNvPr>
          <p:cNvSpPr txBox="1"/>
          <p:nvPr/>
        </p:nvSpPr>
        <p:spPr>
          <a:xfrm>
            <a:off x="698499" y="3730525"/>
            <a:ext cx="11977841" cy="822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0"/>
              </a:spcBef>
              <a:spcAft>
                <a:spcPts val="0"/>
              </a:spcAft>
              <a:buClrTx/>
              <a:buSzTx/>
              <a:buFontTx/>
              <a:buNone/>
              <a:tabLst/>
            </a:pPr>
            <a:r>
              <a:rPr kumimoji="0" lang="en-US" sz="2600" b="0" i="0" u="none" strike="noStrike" cap="none" spc="0" normalizeH="0" baseline="0" dirty="0">
                <a:ln>
                  <a:noFill/>
                </a:ln>
                <a:solidFill>
                  <a:srgbClr val="000000"/>
                </a:solidFill>
                <a:effectLst/>
                <a:uFillTx/>
                <a:latin typeface="+mn-lt"/>
                <a:ea typeface="+mn-ea"/>
                <a:cs typeface="+mn-cs"/>
                <a:sym typeface="Helvetica Neue"/>
              </a:rPr>
              <a:t>Premium for 24/25 estimated to increase 12%</a:t>
            </a:r>
            <a:endParaRPr lang="en-US" sz="2600" dirty="0"/>
          </a:p>
          <a:p>
            <a:pPr marL="0" marR="0" indent="0" algn="l" defTabSz="1733930" rtl="0" fontAlgn="auto" latinLnBrk="0" hangingPunct="0">
              <a:lnSpc>
                <a:spcPct val="90000"/>
              </a:lnSpc>
              <a:spcBef>
                <a:spcPts val="0"/>
              </a:spcBef>
              <a:spcAft>
                <a:spcPts val="0"/>
              </a:spcAft>
              <a:buClrTx/>
              <a:buSzTx/>
              <a:buFontTx/>
              <a:buNone/>
              <a:tabLst/>
            </a:pPr>
            <a:r>
              <a:rPr lang="en-US" sz="2600" dirty="0"/>
              <a:t>Mostly driven by payroll increase of 8%</a:t>
            </a:r>
            <a:endParaRPr kumimoji="0" lang="en-US" sz="2600" b="0" i="0" u="none" strike="noStrike" cap="none" spc="0" normalizeH="0" baseline="0" dirty="0">
              <a:ln>
                <a:noFill/>
              </a:ln>
              <a:solidFill>
                <a:srgbClr val="000000"/>
              </a:solidFill>
              <a:effectLst/>
              <a:uFillTx/>
              <a:latin typeface="+mn-lt"/>
              <a:ea typeface="+mn-ea"/>
              <a:cs typeface="+mn-cs"/>
              <a:sym typeface="Helvetica Neue"/>
            </a:endParaRPr>
          </a:p>
        </p:txBody>
      </p:sp>
      <p:sp>
        <p:nvSpPr>
          <p:cNvPr id="6" name="TextBox 5">
            <a:extLst>
              <a:ext uri="{FF2B5EF4-FFF2-40B4-BE49-F238E27FC236}">
                <a16:creationId xmlns:a16="http://schemas.microsoft.com/office/drawing/2014/main" id="{80D28140-272F-448B-A3DD-738308D28087}"/>
              </a:ext>
            </a:extLst>
          </p:cNvPr>
          <p:cNvSpPr txBox="1"/>
          <p:nvPr/>
        </p:nvSpPr>
        <p:spPr>
          <a:xfrm flipH="1">
            <a:off x="698499" y="1772834"/>
            <a:ext cx="4522671" cy="8730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2600" b="0" i="0" u="none" strike="noStrike" cap="none" spc="0" normalizeH="0" baseline="0" dirty="0">
                <a:ln>
                  <a:noFill/>
                </a:ln>
                <a:solidFill>
                  <a:srgbClr val="000000"/>
                </a:solidFill>
                <a:effectLst/>
                <a:uFillTx/>
                <a:latin typeface="+mn-lt"/>
                <a:ea typeface="+mn-ea"/>
                <a:cs typeface="+mn-cs"/>
                <a:sym typeface="Helvetica Neue"/>
              </a:rPr>
              <a:t>Recent Premium History</a:t>
            </a:r>
          </a:p>
        </p:txBody>
      </p:sp>
      <p:graphicFrame>
        <p:nvGraphicFramePr>
          <p:cNvPr id="10" name="Chart 9">
            <a:extLst>
              <a:ext uri="{FF2B5EF4-FFF2-40B4-BE49-F238E27FC236}">
                <a16:creationId xmlns:a16="http://schemas.microsoft.com/office/drawing/2014/main" id="{1A2D32B1-0D1D-424C-B037-FF1E1C5E0CBB}"/>
              </a:ext>
            </a:extLst>
          </p:cNvPr>
          <p:cNvGraphicFramePr>
            <a:graphicFrameLocks/>
          </p:cNvGraphicFramePr>
          <p:nvPr>
            <p:extLst>
              <p:ext uri="{D42A27DB-BD31-4B8C-83A1-F6EECF244321}">
                <p14:modId xmlns:p14="http://schemas.microsoft.com/office/powerpoint/2010/main" val="2923115797"/>
              </p:ext>
            </p:extLst>
          </p:nvPr>
        </p:nvGraphicFramePr>
        <p:xfrm>
          <a:off x="5338427" y="4876800"/>
          <a:ext cx="7337913" cy="469072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37F336E7-126E-459D-B459-C2FA18CEE600}"/>
              </a:ext>
            </a:extLst>
          </p:cNvPr>
          <p:cNvSpPr txBox="1"/>
          <p:nvPr/>
        </p:nvSpPr>
        <p:spPr>
          <a:xfrm>
            <a:off x="581241" y="6012451"/>
            <a:ext cx="4462223" cy="16763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2800" i="0" u="none" strike="noStrike" cap="none" spc="0" normalizeH="0" baseline="0" dirty="0">
                <a:ln>
                  <a:noFill/>
                </a:ln>
                <a:solidFill>
                  <a:srgbClr val="75328B"/>
                </a:solidFill>
                <a:effectLst/>
                <a:uFillTx/>
                <a:latin typeface="+mn-lt"/>
                <a:ea typeface="+mn-ea"/>
                <a:cs typeface="+mn-cs"/>
                <a:sym typeface="Helvetica Neue"/>
              </a:rPr>
              <a:t>Largest claim was $390k in 2008/09 (trended value would be $851k)</a:t>
            </a:r>
          </a:p>
        </p:txBody>
      </p:sp>
      <p:sp>
        <p:nvSpPr>
          <p:cNvPr id="12" name="TextBox 11">
            <a:extLst>
              <a:ext uri="{FF2B5EF4-FFF2-40B4-BE49-F238E27FC236}">
                <a16:creationId xmlns:a16="http://schemas.microsoft.com/office/drawing/2014/main" id="{0B88FEAD-464D-4A93-B431-B60E444F86D4}"/>
              </a:ext>
            </a:extLst>
          </p:cNvPr>
          <p:cNvSpPr txBox="1"/>
          <p:nvPr/>
        </p:nvSpPr>
        <p:spPr>
          <a:xfrm flipH="1">
            <a:off x="1356115" y="4912441"/>
            <a:ext cx="3207438" cy="12885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Helvetica Neue"/>
              </a:rPr>
              <a:t>Recent Claims History</a:t>
            </a:r>
          </a:p>
        </p:txBody>
      </p:sp>
      <p:pic>
        <p:nvPicPr>
          <p:cNvPr id="13" name="Image" descr="Image">
            <a:extLst>
              <a:ext uri="{FF2B5EF4-FFF2-40B4-BE49-F238E27FC236}">
                <a16:creationId xmlns:a16="http://schemas.microsoft.com/office/drawing/2014/main" id="{756B1696-71C8-4C8B-B7B8-4ECB9CE64824}"/>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a:off x="1356115" y="4688763"/>
            <a:ext cx="9418043" cy="107351"/>
          </a:xfrm>
          <a:prstGeom prst="rect">
            <a:avLst/>
          </a:prstGeom>
          <a:ln w="12700">
            <a:miter lim="400000"/>
          </a:ln>
        </p:spPr>
      </p:pic>
    </p:spTree>
    <p:extLst>
      <p:ext uri="{BB962C8B-B14F-4D97-AF65-F5344CB8AC3E}">
        <p14:creationId xmlns:p14="http://schemas.microsoft.com/office/powerpoint/2010/main" val="889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1E43-E853-487B-A371-F5AD26C67B90}"/>
              </a:ext>
            </a:extLst>
          </p:cNvPr>
          <p:cNvSpPr>
            <a:spLocks noGrp="1"/>
          </p:cNvSpPr>
          <p:nvPr>
            <p:ph type="title"/>
          </p:nvPr>
        </p:nvSpPr>
        <p:spPr/>
        <p:txBody>
          <a:bodyPr/>
          <a:lstStyle/>
          <a:p>
            <a:r>
              <a:rPr lang="en-US" dirty="0"/>
              <a:t>Amador County</a:t>
            </a:r>
          </a:p>
        </p:txBody>
      </p:sp>
      <p:sp>
        <p:nvSpPr>
          <p:cNvPr id="3" name="Content Placeholder 2">
            <a:extLst>
              <a:ext uri="{FF2B5EF4-FFF2-40B4-BE49-F238E27FC236}">
                <a16:creationId xmlns:a16="http://schemas.microsoft.com/office/drawing/2014/main" id="{7A7B4955-8E01-4814-9373-C051BE45ECEC}"/>
              </a:ext>
            </a:extLst>
          </p:cNvPr>
          <p:cNvSpPr>
            <a:spLocks noGrp="1"/>
          </p:cNvSpPr>
          <p:nvPr>
            <p:ph idx="1"/>
          </p:nvPr>
        </p:nvSpPr>
        <p:spPr>
          <a:xfrm>
            <a:off x="741322" y="2315650"/>
            <a:ext cx="11829492" cy="7291614"/>
          </a:xfrm>
        </p:spPr>
        <p:txBody>
          <a:bodyPr>
            <a:normAutofit/>
          </a:bodyPr>
          <a:lstStyle/>
          <a:p>
            <a:pPr marL="0" indent="0">
              <a:buNone/>
            </a:pPr>
            <a:r>
              <a:rPr lang="en-US" b="1" u="sng" dirty="0"/>
              <a:t>Premiums Based On:</a:t>
            </a:r>
          </a:p>
          <a:p>
            <a:pPr marL="0" indent="0">
              <a:spcBef>
                <a:spcPts val="0"/>
              </a:spcBef>
              <a:buNone/>
            </a:pPr>
            <a:r>
              <a:rPr lang="en-US" dirty="0"/>
              <a:t>Exposure = measured by Payroll</a:t>
            </a:r>
          </a:p>
          <a:p>
            <a:pPr marL="0" indent="0">
              <a:spcBef>
                <a:spcPts val="0"/>
              </a:spcBef>
              <a:buNone/>
            </a:pPr>
            <a:r>
              <a:rPr lang="en-US" dirty="0"/>
              <a:t>Experience = measured by losses compared to other members</a:t>
            </a:r>
          </a:p>
          <a:p>
            <a:pPr marL="0" indent="0">
              <a:spcBef>
                <a:spcPts val="0"/>
              </a:spcBef>
              <a:buNone/>
            </a:pPr>
            <a:endParaRPr lang="en-US" sz="2800" dirty="0"/>
          </a:p>
          <a:p>
            <a:endParaRPr lang="en-US" sz="2400" b="1" u="sng" dirty="0"/>
          </a:p>
          <a:p>
            <a:pPr lvl="1">
              <a:lnSpc>
                <a:spcPct val="100000"/>
              </a:lnSpc>
              <a:spcBef>
                <a:spcPts val="600"/>
              </a:spcBef>
            </a:pPr>
            <a:endParaRPr lang="en-US" sz="2400" dirty="0"/>
          </a:p>
        </p:txBody>
      </p:sp>
      <p:pic>
        <p:nvPicPr>
          <p:cNvPr id="4" name="Content Placeholder 4">
            <a:extLst>
              <a:ext uri="{FF2B5EF4-FFF2-40B4-BE49-F238E27FC236}">
                <a16:creationId xmlns:a16="http://schemas.microsoft.com/office/drawing/2014/main" id="{ACBFCE20-2809-4B6A-BBF1-BA4D04B82C37}"/>
              </a:ext>
            </a:extLst>
          </p:cNvPr>
          <p:cNvPicPr>
            <a:picLocks noChangeAspect="1"/>
          </p:cNvPicPr>
          <p:nvPr/>
        </p:nvPicPr>
        <p:blipFill rotWithShape="1">
          <a:blip r:embed="rId2"/>
          <a:srcRect t="19883"/>
          <a:stretch/>
        </p:blipFill>
        <p:spPr>
          <a:xfrm>
            <a:off x="587654" y="3784019"/>
            <a:ext cx="11829492" cy="28257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
        <p:nvSpPr>
          <p:cNvPr id="5" name="TextBox 4">
            <a:extLst>
              <a:ext uri="{FF2B5EF4-FFF2-40B4-BE49-F238E27FC236}">
                <a16:creationId xmlns:a16="http://schemas.microsoft.com/office/drawing/2014/main" id="{E9CE241B-2FEA-46AE-933E-C78A45BEC43D}"/>
              </a:ext>
            </a:extLst>
          </p:cNvPr>
          <p:cNvSpPr txBox="1"/>
          <p:nvPr/>
        </p:nvSpPr>
        <p:spPr>
          <a:xfrm>
            <a:off x="6245003" y="6906943"/>
            <a:ext cx="5040948" cy="1255728"/>
          </a:xfrm>
          <a:prstGeom prst="rect">
            <a:avLst/>
          </a:prstGeom>
          <a:noFill/>
          <a:ln w="19050">
            <a:noFill/>
          </a:ln>
        </p:spPr>
        <p:txBody>
          <a:bodyPr wrap="square" rtlCol="0">
            <a:spAutoFit/>
          </a:bodyPr>
          <a:lstStyle/>
          <a:p>
            <a:pPr>
              <a:spcBef>
                <a:spcPts val="0"/>
              </a:spcBef>
            </a:pPr>
            <a:r>
              <a:rPr lang="en-US" sz="2800" b="1" u="sng" dirty="0">
                <a:latin typeface="Arial" panose="020B0604020202020204" pitchFamily="34" charset="0"/>
                <a:cs typeface="Arial" panose="020B0604020202020204" pitchFamily="34" charset="0"/>
              </a:rPr>
              <a:t>24/25 Premium Credits:</a:t>
            </a:r>
          </a:p>
          <a:p>
            <a:pPr>
              <a:spcBef>
                <a:spcPts val="0"/>
              </a:spcBef>
            </a:pPr>
            <a:r>
              <a:rPr lang="en-US" sz="2800" dirty="0">
                <a:latin typeface="Arial" panose="020B0604020202020204" pitchFamily="34" charset="0"/>
                <a:cs typeface="Arial" panose="020B0604020202020204" pitchFamily="34" charset="0"/>
              </a:rPr>
              <a:t>Favorable </a:t>
            </a:r>
            <a:r>
              <a:rPr lang="en-US" sz="2800" dirty="0" err="1">
                <a:latin typeface="Arial" panose="020B0604020202020204" pitchFamily="34" charset="0"/>
                <a:cs typeface="Arial" panose="020B0604020202020204" pitchFamily="34" charset="0"/>
              </a:rPr>
              <a:t>ExMod</a:t>
            </a:r>
            <a:r>
              <a:rPr lang="en-US" sz="2800" dirty="0">
                <a:latin typeface="Arial" panose="020B0604020202020204" pitchFamily="34" charset="0"/>
                <a:cs typeface="Arial" panose="020B0604020202020204" pitchFamily="34" charset="0"/>
              </a:rPr>
              <a:t>: $41,432</a:t>
            </a:r>
          </a:p>
          <a:p>
            <a:pPr>
              <a:spcBef>
                <a:spcPts val="0"/>
              </a:spcBef>
            </a:pPr>
            <a:r>
              <a:rPr lang="en-US" sz="2800" dirty="0">
                <a:latin typeface="Arial" panose="020B0604020202020204" pitchFamily="34" charset="0"/>
                <a:cs typeface="Arial" panose="020B0604020202020204" pitchFamily="34" charset="0"/>
              </a:rPr>
              <a:t>No Large Losses: $7,218</a:t>
            </a:r>
          </a:p>
        </p:txBody>
      </p:sp>
      <p:pic>
        <p:nvPicPr>
          <p:cNvPr id="8" name="PRISM_Logo Mark_Acronym_Full Name_Full Color (Mark on left).png" descr="PRISM_Logo Mark_Acronym_Full Name_Full Color (Mark on left).png">
            <a:extLst>
              <a:ext uri="{FF2B5EF4-FFF2-40B4-BE49-F238E27FC236}">
                <a16:creationId xmlns:a16="http://schemas.microsoft.com/office/drawing/2014/main" id="{1D0236BC-0F7E-4F41-A908-5B316C8BD8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20" y="8162671"/>
            <a:ext cx="1853333" cy="711681"/>
          </a:xfrm>
          <a:prstGeom prst="rect">
            <a:avLst/>
          </a:prstGeom>
          <a:ln w="12700">
            <a:miter lim="400000"/>
          </a:ln>
        </p:spPr>
      </p:pic>
      <p:pic>
        <p:nvPicPr>
          <p:cNvPr id="9" name="Image" descr="Image">
            <a:extLst>
              <a:ext uri="{FF2B5EF4-FFF2-40B4-BE49-F238E27FC236}">
                <a16:creationId xmlns:a16="http://schemas.microsoft.com/office/drawing/2014/main" id="{F96C36BE-5E81-4C6A-863C-AE219BED578A}"/>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2931080" y="8756984"/>
            <a:ext cx="9418043" cy="107351"/>
          </a:xfrm>
          <a:prstGeom prst="rect">
            <a:avLst/>
          </a:prstGeom>
          <a:ln w="12700">
            <a:miter lim="400000"/>
          </a:ln>
        </p:spPr>
      </p:pic>
      <p:sp>
        <p:nvSpPr>
          <p:cNvPr id="10" name="Text Placeholder 3">
            <a:extLst>
              <a:ext uri="{FF2B5EF4-FFF2-40B4-BE49-F238E27FC236}">
                <a16:creationId xmlns:a16="http://schemas.microsoft.com/office/drawing/2014/main" id="{D4E1A53D-AE12-4AEA-9022-42C1BDD63C5F}"/>
              </a:ext>
            </a:extLst>
          </p:cNvPr>
          <p:cNvSpPr txBox="1">
            <a:spLocks/>
          </p:cNvSpPr>
          <p:nvPr/>
        </p:nvSpPr>
        <p:spPr>
          <a:xfrm>
            <a:off x="741322" y="1137228"/>
            <a:ext cx="11607801" cy="671803"/>
          </a:xfrm>
          <a:prstGeom prst="rect">
            <a:avLst/>
          </a:prstGeom>
        </p:spPr>
        <p:txBody>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0" indent="0" defTabSz="587022" hangingPunct="1">
              <a:lnSpc>
                <a:spcPct val="100000"/>
              </a:lnSpc>
              <a:spcBef>
                <a:spcPts val="0"/>
              </a:spcBef>
              <a:buSzTx/>
              <a:buNone/>
            </a:pPr>
            <a:r>
              <a:rPr lang="en-US" sz="3800" b="1" dirty="0">
                <a:solidFill>
                  <a:srgbClr val="4395D1"/>
                </a:solidFill>
              </a:rPr>
              <a:t>Workers’ Compensation</a:t>
            </a:r>
          </a:p>
        </p:txBody>
      </p:sp>
    </p:spTree>
    <p:extLst>
      <p:ext uri="{BB962C8B-B14F-4D97-AF65-F5344CB8AC3E}">
        <p14:creationId xmlns:p14="http://schemas.microsoft.com/office/powerpoint/2010/main" val="2091708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8500" y="711567"/>
            <a:ext cx="11607800" cy="1016001"/>
          </a:xfrm>
          <a:prstGeom prst="rect">
            <a:avLst/>
          </a:prstGeom>
        </p:spPr>
        <p:txBody>
          <a:bodyPr/>
          <a:lst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a:lstStyle>
          <a:p>
            <a:pPr hangingPunct="1"/>
            <a:r>
              <a:rPr lang="en-US" dirty="0"/>
              <a:t>Amador County</a:t>
            </a:r>
          </a:p>
          <a:p>
            <a:pPr hangingPunct="1"/>
            <a:endParaRPr lang="en-US" sz="3200" dirty="0"/>
          </a:p>
        </p:txBody>
      </p:sp>
      <p:sp>
        <p:nvSpPr>
          <p:cNvPr id="5" name="Rectangle 4"/>
          <p:cNvSpPr/>
          <p:nvPr/>
        </p:nvSpPr>
        <p:spPr>
          <a:xfrm>
            <a:off x="848813" y="2596388"/>
            <a:ext cx="10099535" cy="1125949"/>
          </a:xfrm>
          <a:prstGeom prst="rect">
            <a:avLst/>
          </a:prstGeom>
        </p:spPr>
        <p:txBody>
          <a:bodyPr wrap="square">
            <a:spAutoFit/>
          </a:bodyPr>
          <a:lstStyle/>
          <a:p>
            <a:endParaRPr lang="en-US" sz="2250" dirty="0">
              <a:latin typeface="Arial" panose="020B0604020202020204" pitchFamily="34" charset="0"/>
              <a:ea typeface="Calibri" panose="020F0502020204030204" pitchFamily="34" charset="0"/>
            </a:endParaRPr>
          </a:p>
          <a:p>
            <a:pPr marL="321457" indent="-321457">
              <a:buFont typeface="Arial" panose="020B0604020202020204" pitchFamily="34" charset="0"/>
              <a:buChar char="•"/>
            </a:pPr>
            <a:endParaRPr lang="en-US" sz="2250" dirty="0">
              <a:latin typeface="Calibri" panose="020F0502020204030204" pitchFamily="34" charset="0"/>
              <a:ea typeface="Calibri" panose="020F0502020204030204" pitchFamily="34" charset="0"/>
            </a:endParaRPr>
          </a:p>
        </p:txBody>
      </p:sp>
      <p:pic>
        <p:nvPicPr>
          <p:cNvPr id="23" name="PRISM_Logo Mark_Acronym_Full Name_Full Color (Mark on left).png" descr="PRISM_Logo Mark_Acronym_Full Name_Full Color (Mark on lef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8370304"/>
            <a:ext cx="1853333" cy="711681"/>
          </a:xfrm>
          <a:prstGeom prst="rect">
            <a:avLst/>
          </a:prstGeom>
          <a:ln w="12700">
            <a:miter lim="400000"/>
          </a:ln>
        </p:spPr>
      </p:pic>
      <p:sp>
        <p:nvSpPr>
          <p:cNvPr id="26" name="Text Placeholder 3">
            <a:extLst>
              <a:ext uri="{FF2B5EF4-FFF2-40B4-BE49-F238E27FC236}">
                <a16:creationId xmlns:a16="http://schemas.microsoft.com/office/drawing/2014/main" id="{251394A4-D1FA-4AF2-8A33-FD1076DF7729}"/>
              </a:ext>
            </a:extLst>
          </p:cNvPr>
          <p:cNvSpPr txBox="1">
            <a:spLocks/>
          </p:cNvSpPr>
          <p:nvPr/>
        </p:nvSpPr>
        <p:spPr>
          <a:xfrm>
            <a:off x="698500" y="1469533"/>
            <a:ext cx="11607801" cy="671803"/>
          </a:xfrm>
          <a:prstGeom prst="rect">
            <a:avLst/>
          </a:prstGeom>
        </p:spPr>
        <p:txBody>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0" indent="0" defTabSz="587022" hangingPunct="1">
              <a:lnSpc>
                <a:spcPct val="100000"/>
              </a:lnSpc>
              <a:spcBef>
                <a:spcPts val="0"/>
              </a:spcBef>
              <a:buSzTx/>
              <a:buNone/>
            </a:pPr>
            <a:r>
              <a:rPr lang="en-US" sz="3800" b="1" dirty="0">
                <a:solidFill>
                  <a:srgbClr val="4395D1"/>
                </a:solidFill>
              </a:rPr>
              <a:t>Liability</a:t>
            </a:r>
          </a:p>
          <a:p>
            <a:pPr marL="0" indent="0" defTabSz="587022" hangingPunct="1">
              <a:lnSpc>
                <a:spcPct val="100000"/>
              </a:lnSpc>
              <a:spcBef>
                <a:spcPts val="0"/>
              </a:spcBef>
              <a:buSzTx/>
              <a:buNone/>
            </a:pPr>
            <a:endParaRPr lang="en-US" sz="3800" b="1" dirty="0">
              <a:solidFill>
                <a:srgbClr val="4395D1"/>
              </a:solidFill>
            </a:endParaRPr>
          </a:p>
        </p:txBody>
      </p:sp>
      <p:graphicFrame>
        <p:nvGraphicFramePr>
          <p:cNvPr id="2" name="Table 1">
            <a:extLst>
              <a:ext uri="{FF2B5EF4-FFF2-40B4-BE49-F238E27FC236}">
                <a16:creationId xmlns:a16="http://schemas.microsoft.com/office/drawing/2014/main" id="{69317F64-1BB9-440B-9724-2C873390D2A4}"/>
              </a:ext>
            </a:extLst>
          </p:cNvPr>
          <p:cNvGraphicFramePr>
            <a:graphicFrameLocks noGrp="1"/>
          </p:cNvGraphicFramePr>
          <p:nvPr>
            <p:extLst>
              <p:ext uri="{D42A27DB-BD31-4B8C-83A1-F6EECF244321}">
                <p14:modId xmlns:p14="http://schemas.microsoft.com/office/powerpoint/2010/main" val="3475232705"/>
              </p:ext>
            </p:extLst>
          </p:nvPr>
        </p:nvGraphicFramePr>
        <p:xfrm>
          <a:off x="758129" y="2783824"/>
          <a:ext cx="11488542" cy="750570"/>
        </p:xfrm>
        <a:graphic>
          <a:graphicData uri="http://schemas.openxmlformats.org/drawingml/2006/table">
            <a:tbl>
              <a:tblPr>
                <a:tableStyleId>{5940675A-B579-460E-94D1-54222C63F5DA}</a:tableStyleId>
              </a:tblPr>
              <a:tblGrid>
                <a:gridCol w="1784271">
                  <a:extLst>
                    <a:ext uri="{9D8B030D-6E8A-4147-A177-3AD203B41FA5}">
                      <a16:colId xmlns:a16="http://schemas.microsoft.com/office/drawing/2014/main" val="524179730"/>
                    </a:ext>
                  </a:extLst>
                </a:gridCol>
                <a:gridCol w="1784270">
                  <a:extLst>
                    <a:ext uri="{9D8B030D-6E8A-4147-A177-3AD203B41FA5}">
                      <a16:colId xmlns:a16="http://schemas.microsoft.com/office/drawing/2014/main" val="1673888858"/>
                    </a:ext>
                  </a:extLst>
                </a:gridCol>
                <a:gridCol w="1935479">
                  <a:extLst>
                    <a:ext uri="{9D8B030D-6E8A-4147-A177-3AD203B41FA5}">
                      <a16:colId xmlns:a16="http://schemas.microsoft.com/office/drawing/2014/main" val="3299531650"/>
                    </a:ext>
                  </a:extLst>
                </a:gridCol>
                <a:gridCol w="1905238">
                  <a:extLst>
                    <a:ext uri="{9D8B030D-6E8A-4147-A177-3AD203B41FA5}">
                      <a16:colId xmlns:a16="http://schemas.microsoft.com/office/drawing/2014/main" val="2260958447"/>
                    </a:ext>
                  </a:extLst>
                </a:gridCol>
                <a:gridCol w="2147467">
                  <a:extLst>
                    <a:ext uri="{9D8B030D-6E8A-4147-A177-3AD203B41FA5}">
                      <a16:colId xmlns:a16="http://schemas.microsoft.com/office/drawing/2014/main" val="2052361838"/>
                    </a:ext>
                  </a:extLst>
                </a:gridCol>
                <a:gridCol w="1931817">
                  <a:extLst>
                    <a:ext uri="{9D8B030D-6E8A-4147-A177-3AD203B41FA5}">
                      <a16:colId xmlns:a16="http://schemas.microsoft.com/office/drawing/2014/main" val="1285674952"/>
                    </a:ext>
                  </a:extLst>
                </a:gridCol>
              </a:tblGrid>
              <a:tr h="332351">
                <a:tc>
                  <a:txBody>
                    <a:bodyPr/>
                    <a:lstStyle/>
                    <a:p>
                      <a:pPr algn="ctr" fontAlgn="b"/>
                      <a:r>
                        <a:rPr lang="en-US" sz="2400" u="none" strike="noStrike" dirty="0">
                          <a:effectLst/>
                          <a:latin typeface="+mn-lt"/>
                        </a:rPr>
                        <a:t> 19/20 </a:t>
                      </a:r>
                      <a:endParaRPr lang="en-US" sz="2400" b="1" i="0" u="none" strike="noStrike" dirty="0">
                        <a:solidFill>
                          <a:srgbClr val="000000"/>
                        </a:solidFill>
                        <a:effectLst/>
                        <a:latin typeface="+mn-lt"/>
                      </a:endParaRPr>
                    </a:p>
                  </a:txBody>
                  <a:tcPr marL="9525" marR="9525" marT="9525" marB="0" anchor="b"/>
                </a:tc>
                <a:tc>
                  <a:txBody>
                    <a:bodyPr/>
                    <a:lstStyle/>
                    <a:p>
                      <a:pPr algn="ctr" fontAlgn="b"/>
                      <a:r>
                        <a:rPr lang="en-US" sz="2400" u="none" strike="noStrike" dirty="0">
                          <a:effectLst/>
                          <a:latin typeface="+mn-lt"/>
                        </a:rPr>
                        <a:t> 20/21 </a:t>
                      </a:r>
                      <a:endParaRPr lang="en-US" sz="2400" b="1" i="0" u="none" strike="noStrike" dirty="0">
                        <a:solidFill>
                          <a:srgbClr val="000000"/>
                        </a:solidFill>
                        <a:effectLst/>
                        <a:latin typeface="+mn-lt"/>
                      </a:endParaRPr>
                    </a:p>
                  </a:txBody>
                  <a:tcPr marL="9525" marR="9525" marT="9525" marB="0" anchor="b"/>
                </a:tc>
                <a:tc>
                  <a:txBody>
                    <a:bodyPr/>
                    <a:lstStyle/>
                    <a:p>
                      <a:pPr algn="ctr" fontAlgn="b"/>
                      <a:r>
                        <a:rPr lang="en-US" sz="2400" u="none" strike="noStrike" dirty="0">
                          <a:effectLst/>
                          <a:latin typeface="+mn-lt"/>
                        </a:rPr>
                        <a:t> 21/22 </a:t>
                      </a:r>
                      <a:endParaRPr lang="en-US" sz="2400" b="1" i="0" u="none" strike="noStrike" dirty="0">
                        <a:solidFill>
                          <a:srgbClr val="000000"/>
                        </a:solidFill>
                        <a:effectLst/>
                        <a:latin typeface="+mn-lt"/>
                      </a:endParaRPr>
                    </a:p>
                  </a:txBody>
                  <a:tcPr marL="9525" marR="9525" marT="9525" marB="0" anchor="b"/>
                </a:tc>
                <a:tc>
                  <a:txBody>
                    <a:bodyPr/>
                    <a:lstStyle/>
                    <a:p>
                      <a:pPr algn="ctr" fontAlgn="b"/>
                      <a:r>
                        <a:rPr lang="en-US" sz="2400" u="none" strike="noStrike" dirty="0">
                          <a:effectLst/>
                          <a:latin typeface="+mn-lt"/>
                        </a:rPr>
                        <a:t> 22/23 </a:t>
                      </a:r>
                      <a:endParaRPr lang="en-US" sz="2400" b="1" i="0" u="none" strike="noStrike" dirty="0">
                        <a:solidFill>
                          <a:srgbClr val="000000"/>
                        </a:solidFill>
                        <a:effectLst/>
                        <a:latin typeface="+mn-lt"/>
                      </a:endParaRPr>
                    </a:p>
                  </a:txBody>
                  <a:tcPr marL="9525" marR="9525" marT="9525" marB="0" anchor="b"/>
                </a:tc>
                <a:tc>
                  <a:txBody>
                    <a:bodyPr/>
                    <a:lstStyle/>
                    <a:p>
                      <a:pPr algn="ctr" fontAlgn="b"/>
                      <a:r>
                        <a:rPr lang="en-US" sz="2400" u="none" strike="noStrike" dirty="0">
                          <a:effectLst/>
                          <a:latin typeface="+mn-lt"/>
                        </a:rPr>
                        <a:t> 23/24 </a:t>
                      </a:r>
                      <a:endParaRPr lang="en-US" sz="2400" b="1" i="0" u="none" strike="noStrike" dirty="0">
                        <a:solidFill>
                          <a:srgbClr val="000000"/>
                        </a:solidFill>
                        <a:effectLst/>
                        <a:latin typeface="+mn-lt"/>
                      </a:endParaRPr>
                    </a:p>
                  </a:txBody>
                  <a:tcPr marL="9525" marR="9525" marT="9525" marB="0" anchor="b"/>
                </a:tc>
                <a:tc>
                  <a:txBody>
                    <a:bodyPr/>
                    <a:lstStyle/>
                    <a:p>
                      <a:pPr algn="ctr" fontAlgn="b"/>
                      <a:r>
                        <a:rPr lang="en-US" sz="2400" u="none" strike="noStrike" dirty="0">
                          <a:effectLst/>
                          <a:latin typeface="+mn-lt"/>
                        </a:rPr>
                        <a:t> Est. 24/25 </a:t>
                      </a:r>
                      <a:endParaRPr lang="en-US" sz="24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53939984"/>
                  </a:ext>
                </a:extLst>
              </a:tr>
              <a:tr h="193619">
                <a:tc>
                  <a:txBody>
                    <a:bodyPr/>
                    <a:lstStyle/>
                    <a:p>
                      <a:pPr algn="ctr" fontAlgn="b"/>
                      <a:r>
                        <a:rPr lang="en-US" sz="2400" b="0" i="0" u="none" strike="noStrike" dirty="0">
                          <a:solidFill>
                            <a:srgbClr val="000000"/>
                          </a:solidFill>
                          <a:effectLst/>
                          <a:latin typeface="Arial" panose="020B0604020202020204" pitchFamily="34" charset="0"/>
                        </a:rPr>
                        <a:t>565,978 </a:t>
                      </a:r>
                    </a:p>
                  </a:txBody>
                  <a:tcPr marL="9525" marR="9525" marT="9525" marB="0" anchor="b"/>
                </a:tc>
                <a:tc>
                  <a:txBody>
                    <a:bodyPr/>
                    <a:lstStyle/>
                    <a:p>
                      <a:pPr algn="ctr" fontAlgn="b"/>
                      <a:r>
                        <a:rPr lang="en-US" sz="2400" b="0" i="0" u="none" strike="noStrike" dirty="0">
                          <a:solidFill>
                            <a:srgbClr val="000000"/>
                          </a:solidFill>
                          <a:effectLst/>
                          <a:latin typeface="Arial" panose="020B0604020202020204" pitchFamily="34" charset="0"/>
                        </a:rPr>
                        <a:t>659,268 </a:t>
                      </a:r>
                    </a:p>
                  </a:txBody>
                  <a:tcPr marL="9525" marR="9525" marT="9525" marB="0" anchor="b"/>
                </a:tc>
                <a:tc>
                  <a:txBody>
                    <a:bodyPr/>
                    <a:lstStyle/>
                    <a:p>
                      <a:pPr algn="ctr" fontAlgn="b"/>
                      <a:r>
                        <a:rPr lang="en-US" sz="2400" b="0" i="0" u="none" strike="noStrike" dirty="0">
                          <a:solidFill>
                            <a:srgbClr val="000000"/>
                          </a:solidFill>
                          <a:effectLst/>
                          <a:latin typeface="Arial" panose="020B0604020202020204" pitchFamily="34" charset="0"/>
                        </a:rPr>
                        <a:t>        807,096 </a:t>
                      </a:r>
                    </a:p>
                  </a:txBody>
                  <a:tcPr marL="9525" marR="9525" marT="9525" marB="0" anchor="b"/>
                </a:tc>
                <a:tc>
                  <a:txBody>
                    <a:bodyPr/>
                    <a:lstStyle/>
                    <a:p>
                      <a:pPr algn="ctr" fontAlgn="b"/>
                      <a:r>
                        <a:rPr lang="en-US" sz="2400" b="0" i="0" u="none" strike="noStrike" dirty="0">
                          <a:solidFill>
                            <a:srgbClr val="000000"/>
                          </a:solidFill>
                          <a:effectLst/>
                          <a:latin typeface="Arial" panose="020B0604020202020204" pitchFamily="34" charset="0"/>
                        </a:rPr>
                        <a:t>        938,400 </a:t>
                      </a:r>
                    </a:p>
                  </a:txBody>
                  <a:tcPr marL="9525" marR="9525" marT="9525" marB="0" anchor="b"/>
                </a:tc>
                <a:tc>
                  <a:txBody>
                    <a:bodyPr/>
                    <a:lstStyle/>
                    <a:p>
                      <a:pPr algn="ctr" fontAlgn="b"/>
                      <a:r>
                        <a:rPr lang="en-US" sz="2400" b="0" i="0" u="none" strike="noStrike" dirty="0">
                          <a:solidFill>
                            <a:srgbClr val="000000"/>
                          </a:solidFill>
                          <a:effectLst/>
                          <a:latin typeface="Arial" panose="020B0604020202020204" pitchFamily="34" charset="0"/>
                        </a:rPr>
                        <a:t>     1,318,983 </a:t>
                      </a:r>
                    </a:p>
                  </a:txBody>
                  <a:tcPr marL="9525" marR="9525" marT="9525" marB="0" anchor="b"/>
                </a:tc>
                <a:tc>
                  <a:txBody>
                    <a:bodyPr/>
                    <a:lstStyle/>
                    <a:p>
                      <a:pPr algn="ctr" fontAlgn="b"/>
                      <a:r>
                        <a:rPr lang="en-US" sz="2400" b="0" i="0" u="none" strike="noStrike" dirty="0">
                          <a:solidFill>
                            <a:srgbClr val="000000"/>
                          </a:solidFill>
                          <a:effectLst/>
                          <a:latin typeface="Arial" panose="020B0604020202020204" pitchFamily="34" charset="0"/>
                        </a:rPr>
                        <a:t>     1,967,000 </a:t>
                      </a:r>
                    </a:p>
                  </a:txBody>
                  <a:tcPr marL="9525" marR="9525" marT="9525" marB="0" anchor="b"/>
                </a:tc>
                <a:extLst>
                  <a:ext uri="{0D108BD9-81ED-4DB2-BD59-A6C34878D82A}">
                    <a16:rowId xmlns:a16="http://schemas.microsoft.com/office/drawing/2014/main" val="1866311853"/>
                  </a:ext>
                </a:extLst>
              </a:tr>
            </a:tbl>
          </a:graphicData>
        </a:graphic>
      </p:graphicFrame>
      <p:graphicFrame>
        <p:nvGraphicFramePr>
          <p:cNvPr id="10" name="Chart 9">
            <a:extLst>
              <a:ext uri="{FF2B5EF4-FFF2-40B4-BE49-F238E27FC236}">
                <a16:creationId xmlns:a16="http://schemas.microsoft.com/office/drawing/2014/main" id="{D327BBE1-69F8-438B-90C8-D7C99141ABD1}"/>
              </a:ext>
            </a:extLst>
          </p:cNvPr>
          <p:cNvGraphicFramePr>
            <a:graphicFrameLocks/>
          </p:cNvGraphicFramePr>
          <p:nvPr>
            <p:extLst>
              <p:ext uri="{D42A27DB-BD31-4B8C-83A1-F6EECF244321}">
                <p14:modId xmlns:p14="http://schemas.microsoft.com/office/powerpoint/2010/main" val="1348633356"/>
              </p:ext>
            </p:extLst>
          </p:nvPr>
        </p:nvGraphicFramePr>
        <p:xfrm>
          <a:off x="4322079" y="4060181"/>
          <a:ext cx="8517709" cy="457959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Rounded Corners 6">
            <a:extLst>
              <a:ext uri="{FF2B5EF4-FFF2-40B4-BE49-F238E27FC236}">
                <a16:creationId xmlns:a16="http://schemas.microsoft.com/office/drawing/2014/main" id="{006D86AC-0AB4-47E9-A837-2DE16F36E0FE}"/>
              </a:ext>
            </a:extLst>
          </p:cNvPr>
          <p:cNvSpPr/>
          <p:nvPr/>
        </p:nvSpPr>
        <p:spPr>
          <a:xfrm>
            <a:off x="9190383" y="3936477"/>
            <a:ext cx="1383770" cy="3328480"/>
          </a:xfrm>
          <a:prstGeom prst="roundRect">
            <a:avLst/>
          </a:prstGeom>
          <a:noFill/>
          <a:ln w="5715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E006ECEB-EF98-455C-97D5-7315993A81A6}"/>
              </a:ext>
            </a:extLst>
          </p:cNvPr>
          <p:cNvSpPr txBox="1"/>
          <p:nvPr/>
        </p:nvSpPr>
        <p:spPr>
          <a:xfrm>
            <a:off x="632564" y="2319644"/>
            <a:ext cx="6501008" cy="4524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2600" b="1" i="0" u="none" strike="noStrike" cap="none" spc="0" normalizeH="0" baseline="0" dirty="0">
                <a:ln>
                  <a:noFill/>
                </a:ln>
                <a:solidFill>
                  <a:srgbClr val="000000"/>
                </a:solidFill>
                <a:effectLst/>
                <a:uFillTx/>
                <a:latin typeface="+mn-lt"/>
                <a:ea typeface="+mn-ea"/>
                <a:cs typeface="+mn-cs"/>
                <a:sym typeface="Helvetica Neue"/>
              </a:rPr>
              <a:t>Recent Premium History</a:t>
            </a:r>
          </a:p>
        </p:txBody>
      </p:sp>
      <p:sp>
        <p:nvSpPr>
          <p:cNvPr id="4" name="TextBox 3">
            <a:extLst>
              <a:ext uri="{FF2B5EF4-FFF2-40B4-BE49-F238E27FC236}">
                <a16:creationId xmlns:a16="http://schemas.microsoft.com/office/drawing/2014/main" id="{D0942F4C-E552-47A1-8A09-3FFBFDE523A5}"/>
              </a:ext>
            </a:extLst>
          </p:cNvPr>
          <p:cNvSpPr txBox="1"/>
          <p:nvPr/>
        </p:nvSpPr>
        <p:spPr>
          <a:xfrm>
            <a:off x="443745" y="5317900"/>
            <a:ext cx="3439323" cy="20641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2800" i="0" u="none" strike="noStrike" cap="none" spc="0" normalizeH="0" baseline="0" dirty="0">
                <a:ln>
                  <a:noFill/>
                </a:ln>
                <a:solidFill>
                  <a:srgbClr val="75328B"/>
                </a:solidFill>
                <a:effectLst/>
                <a:uFillTx/>
                <a:latin typeface="+mn-lt"/>
                <a:ea typeface="+mn-ea"/>
                <a:cs typeface="+mn-cs"/>
                <a:sym typeface="Helvetica Neue"/>
              </a:rPr>
              <a:t>Largest claim was $4.37M in 2006/07 (trended value would be $15.8M)</a:t>
            </a:r>
          </a:p>
        </p:txBody>
      </p:sp>
      <p:sp>
        <p:nvSpPr>
          <p:cNvPr id="11" name="TextBox 10">
            <a:extLst>
              <a:ext uri="{FF2B5EF4-FFF2-40B4-BE49-F238E27FC236}">
                <a16:creationId xmlns:a16="http://schemas.microsoft.com/office/drawing/2014/main" id="{6B7354E1-9C8C-42F5-8CD1-441A547AB554}"/>
              </a:ext>
            </a:extLst>
          </p:cNvPr>
          <p:cNvSpPr txBox="1"/>
          <p:nvPr/>
        </p:nvSpPr>
        <p:spPr>
          <a:xfrm>
            <a:off x="758129" y="4403803"/>
            <a:ext cx="2819226"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mn-lt"/>
                <a:ea typeface="+mn-ea"/>
                <a:cs typeface="+mn-cs"/>
                <a:sym typeface="Helvetica Neue"/>
              </a:rPr>
              <a:t>Recent Claims History</a:t>
            </a:r>
          </a:p>
        </p:txBody>
      </p:sp>
      <p:pic>
        <p:nvPicPr>
          <p:cNvPr id="12" name="Image" descr="Image">
            <a:extLst>
              <a:ext uri="{FF2B5EF4-FFF2-40B4-BE49-F238E27FC236}">
                <a16:creationId xmlns:a16="http://schemas.microsoft.com/office/drawing/2014/main" id="{547FF32F-DADE-4756-BDCA-9AFC0297CD5C}"/>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a:off x="1530305" y="3613436"/>
            <a:ext cx="9418043" cy="107351"/>
          </a:xfrm>
          <a:prstGeom prst="rect">
            <a:avLst/>
          </a:prstGeom>
          <a:ln w="12700">
            <a:miter lim="400000"/>
          </a:ln>
        </p:spPr>
      </p:pic>
    </p:spTree>
    <p:extLst>
      <p:ext uri="{BB962C8B-B14F-4D97-AF65-F5344CB8AC3E}">
        <p14:creationId xmlns:p14="http://schemas.microsoft.com/office/powerpoint/2010/main" val="8078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1E43-E853-487B-A371-F5AD26C67B90}"/>
              </a:ext>
            </a:extLst>
          </p:cNvPr>
          <p:cNvSpPr>
            <a:spLocks noGrp="1"/>
          </p:cNvSpPr>
          <p:nvPr>
            <p:ph type="title"/>
          </p:nvPr>
        </p:nvSpPr>
        <p:spPr/>
        <p:txBody>
          <a:bodyPr/>
          <a:lstStyle/>
          <a:p>
            <a:r>
              <a:rPr lang="en-US" dirty="0"/>
              <a:t>Amador County</a:t>
            </a:r>
          </a:p>
        </p:txBody>
      </p:sp>
      <p:sp>
        <p:nvSpPr>
          <p:cNvPr id="3" name="Content Placeholder 2">
            <a:extLst>
              <a:ext uri="{FF2B5EF4-FFF2-40B4-BE49-F238E27FC236}">
                <a16:creationId xmlns:a16="http://schemas.microsoft.com/office/drawing/2014/main" id="{7A7B4955-8E01-4814-9373-C051BE45ECEC}"/>
              </a:ext>
            </a:extLst>
          </p:cNvPr>
          <p:cNvSpPr>
            <a:spLocks noGrp="1"/>
          </p:cNvSpPr>
          <p:nvPr>
            <p:ph idx="1"/>
          </p:nvPr>
        </p:nvSpPr>
        <p:spPr>
          <a:xfrm>
            <a:off x="741322" y="2315650"/>
            <a:ext cx="11829492" cy="7291614"/>
          </a:xfrm>
        </p:spPr>
        <p:txBody>
          <a:bodyPr>
            <a:normAutofit/>
          </a:bodyPr>
          <a:lstStyle/>
          <a:p>
            <a:pPr marL="0" indent="0">
              <a:buNone/>
            </a:pPr>
            <a:r>
              <a:rPr lang="en-US" b="1" u="sng" dirty="0"/>
              <a:t>Premiums Based On:</a:t>
            </a:r>
          </a:p>
          <a:p>
            <a:pPr marL="0" indent="0">
              <a:spcBef>
                <a:spcPts val="0"/>
              </a:spcBef>
              <a:buNone/>
            </a:pPr>
            <a:r>
              <a:rPr lang="en-US" dirty="0"/>
              <a:t>Exposure = measured by Payroll</a:t>
            </a:r>
          </a:p>
          <a:p>
            <a:pPr marL="0" indent="0">
              <a:spcBef>
                <a:spcPts val="0"/>
              </a:spcBef>
              <a:buNone/>
            </a:pPr>
            <a:r>
              <a:rPr lang="en-US" dirty="0"/>
              <a:t>Experience = measured by losses compared to other members</a:t>
            </a:r>
          </a:p>
          <a:p>
            <a:pPr marL="0" indent="0">
              <a:spcBef>
                <a:spcPts val="0"/>
              </a:spcBef>
              <a:buNone/>
            </a:pPr>
            <a:endParaRPr lang="en-US" sz="2800" dirty="0"/>
          </a:p>
          <a:p>
            <a:endParaRPr lang="en-US" sz="2400" b="1" u="sng" dirty="0"/>
          </a:p>
          <a:p>
            <a:pPr lvl="1">
              <a:lnSpc>
                <a:spcPct val="100000"/>
              </a:lnSpc>
              <a:spcBef>
                <a:spcPts val="600"/>
              </a:spcBef>
            </a:pPr>
            <a:endParaRPr lang="en-US" sz="2400" dirty="0"/>
          </a:p>
        </p:txBody>
      </p:sp>
      <p:sp>
        <p:nvSpPr>
          <p:cNvPr id="5" name="TextBox 4">
            <a:extLst>
              <a:ext uri="{FF2B5EF4-FFF2-40B4-BE49-F238E27FC236}">
                <a16:creationId xmlns:a16="http://schemas.microsoft.com/office/drawing/2014/main" id="{E9CE241B-2FEA-46AE-933E-C78A45BEC43D}"/>
              </a:ext>
            </a:extLst>
          </p:cNvPr>
          <p:cNvSpPr txBox="1"/>
          <p:nvPr/>
        </p:nvSpPr>
        <p:spPr>
          <a:xfrm>
            <a:off x="6245002" y="6906943"/>
            <a:ext cx="5516937" cy="1255728"/>
          </a:xfrm>
          <a:prstGeom prst="rect">
            <a:avLst/>
          </a:prstGeom>
          <a:noFill/>
          <a:ln w="19050">
            <a:noFill/>
          </a:ln>
        </p:spPr>
        <p:txBody>
          <a:bodyPr wrap="square" rtlCol="0">
            <a:spAutoFit/>
          </a:bodyPr>
          <a:lstStyle/>
          <a:p>
            <a:pPr>
              <a:spcBef>
                <a:spcPts val="0"/>
              </a:spcBef>
            </a:pPr>
            <a:r>
              <a:rPr lang="en-US" sz="2800" b="1" u="sng" dirty="0">
                <a:latin typeface="Arial" panose="020B0604020202020204" pitchFamily="34" charset="0"/>
                <a:cs typeface="Arial" panose="020B0604020202020204" pitchFamily="34" charset="0"/>
              </a:rPr>
              <a:t>24/25 Premium Credits:</a:t>
            </a:r>
          </a:p>
          <a:p>
            <a:pPr>
              <a:spcBef>
                <a:spcPts val="0"/>
              </a:spcBef>
            </a:pPr>
            <a:r>
              <a:rPr lang="en-US" sz="2800" dirty="0">
                <a:latin typeface="Arial" panose="020B0604020202020204" pitchFamily="34" charset="0"/>
                <a:cs typeface="Arial" panose="020B0604020202020204" pitchFamily="34" charset="0"/>
              </a:rPr>
              <a:t>Favorable </a:t>
            </a:r>
            <a:r>
              <a:rPr lang="en-US" sz="2800" dirty="0" err="1">
                <a:latin typeface="Arial" panose="020B0604020202020204" pitchFamily="34" charset="0"/>
                <a:cs typeface="Arial" panose="020B0604020202020204" pitchFamily="34" charset="0"/>
              </a:rPr>
              <a:t>ExMod</a:t>
            </a:r>
            <a:r>
              <a:rPr lang="en-US" sz="2800" dirty="0">
                <a:latin typeface="Arial" panose="020B0604020202020204" pitchFamily="34" charset="0"/>
                <a:cs typeface="Arial" panose="020B0604020202020204" pitchFamily="34" charset="0"/>
              </a:rPr>
              <a:t>: $69,963</a:t>
            </a:r>
          </a:p>
          <a:p>
            <a:pPr>
              <a:spcBef>
                <a:spcPts val="0"/>
              </a:spcBef>
            </a:pPr>
            <a:r>
              <a:rPr lang="en-US" sz="2800" dirty="0">
                <a:latin typeface="Arial" panose="020B0604020202020204" pitchFamily="34" charset="0"/>
                <a:cs typeface="Arial" panose="020B0604020202020204" pitchFamily="34" charset="0"/>
              </a:rPr>
              <a:t>No Large Losses: N/A for 24/25</a:t>
            </a:r>
          </a:p>
        </p:txBody>
      </p:sp>
      <p:pic>
        <p:nvPicPr>
          <p:cNvPr id="8" name="PRISM_Logo Mark_Acronym_Full Name_Full Color (Mark on left).png" descr="PRISM_Logo Mark_Acronym_Full Name_Full Color (Mark on left).png">
            <a:extLst>
              <a:ext uri="{FF2B5EF4-FFF2-40B4-BE49-F238E27FC236}">
                <a16:creationId xmlns:a16="http://schemas.microsoft.com/office/drawing/2014/main" id="{1D0236BC-0F7E-4F41-A908-5B316C8BD8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9020" y="8162671"/>
            <a:ext cx="1853333" cy="711681"/>
          </a:xfrm>
          <a:prstGeom prst="rect">
            <a:avLst/>
          </a:prstGeom>
          <a:ln w="12700">
            <a:miter lim="400000"/>
          </a:ln>
        </p:spPr>
      </p:pic>
      <p:pic>
        <p:nvPicPr>
          <p:cNvPr id="9" name="Image" descr="Image">
            <a:extLst>
              <a:ext uri="{FF2B5EF4-FFF2-40B4-BE49-F238E27FC236}">
                <a16:creationId xmlns:a16="http://schemas.microsoft.com/office/drawing/2014/main" id="{F96C36BE-5E81-4C6A-863C-AE219BED578A}"/>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2931080" y="8756984"/>
            <a:ext cx="9418043" cy="107351"/>
          </a:xfrm>
          <a:prstGeom prst="rect">
            <a:avLst/>
          </a:prstGeom>
          <a:ln w="12700">
            <a:miter lim="400000"/>
          </a:ln>
        </p:spPr>
      </p:pic>
      <p:sp>
        <p:nvSpPr>
          <p:cNvPr id="10" name="Text Placeholder 3">
            <a:extLst>
              <a:ext uri="{FF2B5EF4-FFF2-40B4-BE49-F238E27FC236}">
                <a16:creationId xmlns:a16="http://schemas.microsoft.com/office/drawing/2014/main" id="{D4E1A53D-AE12-4AEA-9022-42C1BDD63C5F}"/>
              </a:ext>
            </a:extLst>
          </p:cNvPr>
          <p:cNvSpPr txBox="1">
            <a:spLocks/>
          </p:cNvSpPr>
          <p:nvPr/>
        </p:nvSpPr>
        <p:spPr>
          <a:xfrm>
            <a:off x="741322" y="1137228"/>
            <a:ext cx="11607801" cy="671803"/>
          </a:xfrm>
          <a:prstGeom prst="rect">
            <a:avLst/>
          </a:prstGeom>
        </p:spPr>
        <p:txBody>
          <a:bodyPr/>
          <a:lst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a:lstStyle>
          <a:p>
            <a:pPr marL="0" indent="0" defTabSz="587022" hangingPunct="1">
              <a:lnSpc>
                <a:spcPct val="100000"/>
              </a:lnSpc>
              <a:spcBef>
                <a:spcPts val="0"/>
              </a:spcBef>
              <a:buSzTx/>
              <a:buNone/>
            </a:pPr>
            <a:r>
              <a:rPr lang="en-US" sz="3800" b="1" dirty="0">
                <a:solidFill>
                  <a:srgbClr val="4395D1"/>
                </a:solidFill>
              </a:rPr>
              <a:t>Liability</a:t>
            </a:r>
          </a:p>
        </p:txBody>
      </p:sp>
      <p:pic>
        <p:nvPicPr>
          <p:cNvPr id="11" name="Picture 10">
            <a:extLst>
              <a:ext uri="{FF2B5EF4-FFF2-40B4-BE49-F238E27FC236}">
                <a16:creationId xmlns:a16="http://schemas.microsoft.com/office/drawing/2014/main" id="{3751B969-45E8-43AC-AF75-D4A23B8CC566}"/>
              </a:ext>
            </a:extLst>
          </p:cNvPr>
          <p:cNvPicPr>
            <a:picLocks noChangeAspect="1"/>
          </p:cNvPicPr>
          <p:nvPr/>
        </p:nvPicPr>
        <p:blipFill rotWithShape="1">
          <a:blip r:embed="rId4"/>
          <a:srcRect t="18917"/>
          <a:stretch/>
        </p:blipFill>
        <p:spPr>
          <a:xfrm>
            <a:off x="1049417" y="3952009"/>
            <a:ext cx="11290595" cy="2724363"/>
          </a:xfrm>
          <a:prstGeom prst="rect">
            <a:avLst/>
          </a:prstGeom>
        </p:spPr>
      </p:pic>
    </p:spTree>
    <p:extLst>
      <p:ext uri="{BB962C8B-B14F-4D97-AF65-F5344CB8AC3E}">
        <p14:creationId xmlns:p14="http://schemas.microsoft.com/office/powerpoint/2010/main" val="1799175429"/>
      </p:ext>
    </p:extLst>
  </p:cSld>
  <p:clrMapOvr>
    <a:masterClrMapping/>
  </p:clrMapOvr>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10587</TotalTime>
  <Words>2084</Words>
  <Application>Microsoft Office PowerPoint</Application>
  <PresentationFormat>Custom</PresentationFormat>
  <Paragraphs>266</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Helvetica Neue</vt:lpstr>
      <vt:lpstr>Helvetica Neue Medium</vt:lpstr>
      <vt:lpstr>Trade Gothic Next LT Pro</vt:lpstr>
      <vt:lpstr>Trade Gothic Next LT Pro Bold</vt:lpstr>
      <vt:lpstr>21_BasicWhite</vt:lpstr>
      <vt:lpstr>PowerPoint Presentation</vt:lpstr>
      <vt:lpstr>About PRISM</vt:lpstr>
      <vt:lpstr>PowerPoint Presentation</vt:lpstr>
      <vt:lpstr>PowerPoint Presentation</vt:lpstr>
      <vt:lpstr>PowerPoint Presentation</vt:lpstr>
      <vt:lpstr>PowerPoint Presentation</vt:lpstr>
      <vt:lpstr>Amador County</vt:lpstr>
      <vt:lpstr>PowerPoint Presentation</vt:lpstr>
      <vt:lpstr>Amador County</vt:lpstr>
      <vt:lpstr>A Complicated Series of Events</vt:lpstr>
      <vt:lpstr>Why Are Costs Continuing to Increase?</vt:lpstr>
      <vt:lpstr>Why Are Costs Continuing to Increase?</vt:lpstr>
      <vt:lpstr>Why Are Costs Continuing to Increase?</vt:lpstr>
      <vt:lpstr>Why Are Costs Continuing to Increase?</vt:lpstr>
      <vt:lpstr>Why Are Costs Continuing to Increase?</vt:lpstr>
      <vt:lpstr>What is PRISM Doing About it?</vt:lpstr>
      <vt:lpstr>What is PRISM Doing About it?</vt:lpstr>
      <vt:lpstr>What Can the County Do?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Montalvo (Pimley)</dc:creator>
  <cp:lastModifiedBy>Gina Dean</cp:lastModifiedBy>
  <cp:revision>316</cp:revision>
  <dcterms:modified xsi:type="dcterms:W3CDTF">2024-03-25T23:26:41Z</dcterms:modified>
</cp:coreProperties>
</file>