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94" r:id="rId4"/>
    <p:sldId id="284" r:id="rId5"/>
    <p:sldId id="286" r:id="rId6"/>
    <p:sldId id="296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55C7-7483-43D5-BC44-1CA2FF3DDE7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0694" y="1769537"/>
            <a:ext cx="9440037" cy="1828800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01AB8-3EB9-41B9-87AC-DD81269905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0694" y="3773491"/>
            <a:ext cx="9440037" cy="104986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05D30-D856-49C2-AE61-994CE961E8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45277F-CD4E-4CF1-B4C1-881F5398B17D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D86AD-68D8-440A-BD23-9350CAB595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22890-98A8-4B76-AA8C-C8893C2DEF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C3FF97-BEB7-4FC6-B47E-11D5B6DC51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63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Slate-V2-HD-panoPhotoInset.png">
            <a:extLst>
              <a:ext uri="{FF2B5EF4-FFF2-40B4-BE49-F238E27FC236}">
                <a16:creationId xmlns:a16="http://schemas.microsoft.com/office/drawing/2014/main" id="{72F05B91-C164-47DB-B427-FF848214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86" y="547807"/>
            <a:ext cx="10141802" cy="38168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80DA0E6-4A28-4C10-BF83-43662EA7E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805" y="4565251"/>
            <a:ext cx="10355323" cy="543473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854FA13-4DD0-4411-BC61-CEF5E2F6FF5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69353" y="695008"/>
            <a:ext cx="9845344" cy="3525670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6048DB4-682B-4BBE-9094-D007451CB0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5247732"/>
            <a:ext cx="10353760" cy="54347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C94F944-3B30-4DEA-9313-720E872421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1ACAE1-0A63-42C7-BF5F-D4351FE487A7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931AFD3-80BC-438C-B98B-735DB19917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F5382DB-254B-4443-81CF-89CE50680E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490A5-CB98-4F16-84AC-B6291C4979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2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F0E2-C087-4362-A408-BB290A53EA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8432"/>
            <a:ext cx="10353760" cy="353434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3BD043-2E95-42F7-BA56-CA6CE9B32C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295183"/>
            <a:ext cx="10353760" cy="1501828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9C7F28A-5ADA-4345-A50F-ED9A7458F8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62C5D9-A4B7-4980-9645-58A3A1E80A76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D15126C-EE20-4B2F-8D61-6359DBEFA1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6CAF841-F287-4BEF-B9BD-F0B51669EF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5AF0FA-C96E-4F9A-9AA6-A456F41CB5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0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D687-1C6A-427B-9120-235E0DC030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493FE8-BC87-4B45-9D8C-16F31E0176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3274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B5E62-B3DE-4E33-AA03-20AAB407C1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304355"/>
            <a:ext cx="10353760" cy="1489493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5006F-401E-4B69-8045-84EF5E7574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EEFCD-CCDD-4AC8-98B6-D9D8D3734297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2EA30-676E-4846-8CFE-32E8772EE1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21F68-C999-4940-9AC1-6742EF71C3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42F320-28AD-4835-A6DF-02EA4D77F7F7}" type="slidenum">
              <a:t>‹#›</a:t>
            </a:fld>
            <a:endParaRPr lang="en-US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80D8C31-6868-4F2A-A6F4-B412001576B5}"/>
              </a:ext>
            </a:extLst>
          </p:cNvPr>
          <p:cNvSpPr txBox="1"/>
          <p:nvPr/>
        </p:nvSpPr>
        <p:spPr>
          <a:xfrm>
            <a:off x="990596" y="88479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Arial Nova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4E4DE4B-58DD-417E-BBFE-87FAFCB82806}"/>
              </a:ext>
            </a:extLst>
          </p:cNvPr>
          <p:cNvSpPr txBox="1"/>
          <p:nvPr/>
        </p:nvSpPr>
        <p:spPr>
          <a:xfrm>
            <a:off x="10504718" y="292825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Arial Nov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416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1A62-D4FC-4254-844D-1815FA326F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2126940"/>
            <a:ext cx="10353760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2C5B48-3162-43E2-B016-2BB198F445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87" y="4650556"/>
            <a:ext cx="10352196" cy="114064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5424B30-9B9A-4676-9860-DF3E67BDC0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85215B-E2E3-4F9B-B5C2-33ED4810405B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346A274-321F-435F-A93C-A1DD5B67B4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2AC4E0-7BCF-4830-9C8E-463CC7E0BD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F7142B-14F8-4DAB-8780-B3F68AA6E9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5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A06A-F869-4272-8C1D-48F748FBF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64ED-F46B-461C-9F95-72F9357A46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1885950"/>
            <a:ext cx="3300984" cy="764785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C40C7-5832-48B7-869F-9048D0C85B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2768108"/>
            <a:ext cx="3300984" cy="302308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9AD879-6166-4212-8A12-589C30A99E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6708" y="1885950"/>
            <a:ext cx="3300984" cy="764785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61A9B1E-1758-4DE0-9108-946956BCE7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2768108"/>
            <a:ext cx="3300984" cy="302308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0AD1405-5FE9-4B28-88E5-1A25714C35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1885950"/>
            <a:ext cx="3300984" cy="764785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FA12AC-ED42-4A63-8309-7B6AD33CF9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2768108"/>
            <a:ext cx="3300984" cy="302308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EB52AA5D-E88F-4138-A8AC-9D97B07EAA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355B9-7A2A-4874-ABF3-D968F1513228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1D18D9C-5F78-4923-BF1A-50128C4447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9376F1E-9EB7-451A-9F0C-B774F939D8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0F58D0-3694-43D1-8177-C363198AA8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70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9BC955FA-62B6-40BA-B69F-CD3D4345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59" y="1818211"/>
            <a:ext cx="3339974" cy="1847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5" descr="Slate-V2-HD-3colPhotoInset.png">
            <a:extLst>
              <a:ext uri="{FF2B5EF4-FFF2-40B4-BE49-F238E27FC236}">
                <a16:creationId xmlns:a16="http://schemas.microsoft.com/office/drawing/2014/main" id="{D5BED12C-17A9-4986-928B-7E21608B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796" y="1818211"/>
            <a:ext cx="3339974" cy="1847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6" descr="Slate-V2-HD-3colPhotoInset.png">
            <a:extLst>
              <a:ext uri="{FF2B5EF4-FFF2-40B4-BE49-F238E27FC236}">
                <a16:creationId xmlns:a16="http://schemas.microsoft.com/office/drawing/2014/main" id="{6A642D2A-BDC4-46E0-B795-C628646C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50" y="1818211"/>
            <a:ext cx="3339974" cy="18478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EC7A4-39AA-4DEF-96F4-AC16B7349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6AF09D-00F0-4C6F-86D7-C14C42E3B3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D90D0FD-AADA-47B3-A175-84FEE08BAA3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18102" y="1938921"/>
            <a:ext cx="3092363" cy="1602952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96F714-4E1F-4514-A169-EDFCA52903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572438"/>
            <a:ext cx="3300984" cy="121875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9C1D35-6DCE-44EA-AF97-8BEB5AF083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8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08724D2-92AF-44B5-85BA-A37DDDCD6BC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45738" y="1939094"/>
            <a:ext cx="3092363" cy="160816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7553D02-F382-46A2-B1A7-40BEBCE74D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4572438"/>
            <a:ext cx="3300984" cy="121875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91C4F0-3644-443D-A5AA-470D4511D8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700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A5C5C1A-586F-4922-8A11-A346BDE54E0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75697" y="1934431"/>
            <a:ext cx="3092363" cy="1607295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AA5D877-B7B1-4C1E-9F4A-AFFADD26D9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4572438"/>
            <a:ext cx="3300984" cy="121875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3215C9D-9253-43CC-948F-E43B1492A0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0CA05C-9B09-4441-97DF-50177C64FBC4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D9DAB2A-56C7-4D13-8925-D89DF52DC5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39596A1-59A0-4459-B3A7-DF05A709E9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399259-AAA4-4705-922C-F9F5630C98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2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A217-85C4-418F-8FE3-128B0DF233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D3A5-8C45-40C8-811F-39677B02D5F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0BABA-6D93-4C0D-A9D9-07FA8E30ED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F95D35-6A63-4350-8EE9-2C93D3AE5645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E5020-2ABF-4D1F-A91A-2DA88E80C6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1A393-DE55-4F87-AE45-0047D87974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71007C-7B11-49DB-804D-69457F3E96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50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42AF-7559-4BDC-9228-47DD9CA473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761070"/>
            <a:ext cx="9590547" cy="1828809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CD8B-9993-421E-9B36-A17D21FDFF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3763441"/>
            <a:ext cx="9590547" cy="1333496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B598A-8CB3-4579-B1C6-4CD8210489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6B5204-5A14-46C0-8289-CC310833005B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FBF89-00CA-423B-B892-D177DE4F9E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66135-FB46-4C79-AFDC-D9B49C975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1FF0C-8FCC-49F8-897E-BE8AADCFEC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81C8-6A3C-4A1C-AE82-ED1B308786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261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357FB-8E9C-4E70-B7E3-C7B5EA6AB6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2076446"/>
            <a:ext cx="4856844" cy="36226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76F98-8DEE-485A-967F-CDE76DB3ACB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10712" y="2076446"/>
            <a:ext cx="4856844" cy="36226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1366-12D4-4C90-ABA6-EB8CFF898B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D3AEB0-C193-4869-A65F-76474279BE4A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93F7C-69F3-43CD-969A-BE13424D3C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C4411-AC00-4119-B5C3-B71F2581C8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B97106-F9B1-419C-AE29-5370317BB7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Slate-V2-HD-compPhotoInset.png">
            <a:extLst>
              <a:ext uri="{FF2B5EF4-FFF2-40B4-BE49-F238E27FC236}">
                <a16:creationId xmlns:a16="http://schemas.microsoft.com/office/drawing/2014/main" id="{BAC4D18B-46C2-41C5-B1DE-8DDF951D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6" y="1734507"/>
            <a:ext cx="5029200" cy="4099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0" descr="Slate-V2-HD-compPhotoInset.png">
            <a:extLst>
              <a:ext uri="{FF2B5EF4-FFF2-40B4-BE49-F238E27FC236}">
                <a16:creationId xmlns:a16="http://schemas.microsoft.com/office/drawing/2014/main" id="{03E276E6-CB9D-47E3-8794-D15BE245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356" y="1734507"/>
            <a:ext cx="5029200" cy="40999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872F2C-010F-4C1B-A41F-BB882F9DF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F28F33-D082-44E8-9D67-9DA4F0DD54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6009" y="1855153"/>
            <a:ext cx="4764764" cy="692493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F591BD7-F262-4ECE-A5AD-16A5019A35A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46009" y="2702106"/>
            <a:ext cx="4764764" cy="3043534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0D7E10C-8333-4134-A67B-CC14B53B7FA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63163" y="1855153"/>
            <a:ext cx="4779577" cy="692493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5FD1F4D-E373-49E2-B8D3-F98E6E53CDB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63163" y="2702106"/>
            <a:ext cx="4779577" cy="3043534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04E9442-A42D-48BD-B36E-F4074B9BB6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607702-6020-4ED1-A9F4-551F1E428219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95BDA8-099C-4FC4-84B1-6762677DFD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71607258-0BF4-47A3-B553-13630FD4BA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E5C7D-1F00-47ED-85B2-CF1557101D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1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F63C-D448-4BBE-86ED-F40547B891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15D77-A141-4756-BE00-4F1A3BBCDF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A6C719-378D-42EB-99DD-2356F8B147B5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E562D-DE3D-438D-9562-72BD2643D5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17FAD-2730-4C71-9C03-73EA495341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8205DC-9621-4757-A4FE-C239FBFEC8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C160E-EEB6-45BE-ADA2-2C066633DD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E86289-3834-4759-9F68-4F5F297EF024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B6937-C10C-46FC-B693-4153FA35E2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0A0B-6AF5-4420-AE44-82C9CB92DB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8F027C-171B-42D6-8A66-3D128049C5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4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63EC-B43F-46FB-8125-7926F5FDF6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3706886" cy="1821914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B801-992A-491F-AC78-1BB30AA7FB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55628" y="609603"/>
            <a:ext cx="6411928" cy="50800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EFAD8-4F84-48E2-9BCA-E2B97BDDF6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673348"/>
            <a:ext cx="3706886" cy="3016248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CC99D-2855-442F-B353-11F8883302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BDB27E-76B2-41F5-A361-DCBB0F275EEB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7756D-5060-4710-B5D5-03BDAF863B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195F0-2E64-4900-9AEF-7B712DAEF0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B4BE0-4332-45BB-9FD8-E90519C54B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2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late-V2-HD-vertPhotoInset.png">
            <a:extLst>
              <a:ext uri="{FF2B5EF4-FFF2-40B4-BE49-F238E27FC236}">
                <a16:creationId xmlns:a16="http://schemas.microsoft.com/office/drawing/2014/main" id="{80A39847-43B0-41BF-93CB-4F278AB3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665" y="609603"/>
            <a:ext cx="3584164" cy="52048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DFEAE2-3D59-41C7-B19A-DF0A30DCE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763697"/>
            <a:ext cx="5707895" cy="1675555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BE67881-FEBD-42D4-B065-EE5997F4365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42548" y="763697"/>
            <a:ext cx="3275746" cy="491282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C8FF8B8-7BE8-45DA-9D3E-B74D401EA65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73701" y="2679694"/>
            <a:ext cx="4588093" cy="3135697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78A08BB-1425-45C8-B54D-56B3325EE0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7F6388-36E9-4EC8-97BB-D87E84ED45C8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E33E71E-46C7-4479-AA0E-5B3EB21768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0D0AA7C-1AB2-4B6E-B812-CFB6437A0D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95F2F6-D31A-4384-99FB-5AD55AF259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7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D245E1-52A1-4CB2-8473-DE5320EC67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257300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13A3-755B-453F-B492-ED90DDA786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96" y="2076446"/>
            <a:ext cx="10353760" cy="3714749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78C29-8239-4BA9-A7C6-4CD3FAD2A5F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600074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 Nova"/>
              </a:defRPr>
            </a:lvl1pPr>
          </a:lstStyle>
          <a:p>
            <a:pPr lvl="0"/>
            <a:fld id="{A7BCE4A6-5AA4-476B-95FB-402FA72E5F17}" type="datetime1">
              <a:rPr lang="en-US"/>
              <a:pPr lvl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D00E0-658D-485A-B8F7-C01EB8A7EA6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96" y="6000749"/>
            <a:ext cx="667286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 Nova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D794C-2AFE-4BD7-B19E-395A24A3F71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6000749"/>
            <a:ext cx="75354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 Nova"/>
              </a:defRPr>
            </a:lvl1pPr>
          </a:lstStyle>
          <a:p>
            <a:pPr lvl="0"/>
            <a:fld id="{DF4ED9FF-978E-4327-A7BB-1775209FEED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algn="ctr" defTabSz="4572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600" b="0" i="0" u="none" strike="noStrike" kern="1200" cap="none" spc="0" baseline="0">
          <a:solidFill>
            <a:srgbClr val="CEDBE6"/>
          </a:solidFill>
          <a:effectLst>
            <a:outerShdw dist="25403" dir="14639867">
              <a:srgbClr val="000000"/>
            </a:outerShdw>
          </a:effectLst>
          <a:uFillTx/>
          <a:latin typeface="Arial Nova Light"/>
          <a:cs typeface="Trebuchet MS"/>
        </a:defRPr>
      </a:lvl1pPr>
    </p:titleStyle>
    <p:bodyStyle>
      <a:lvl1pPr marL="342900" marR="0" lvl="0" indent="-306003" algn="l" defTabSz="457200" rtl="0" fontAlgn="auto" hangingPunct="1">
        <a:lnSpc>
          <a:spcPct val="110000"/>
        </a:lnSpc>
        <a:spcBef>
          <a:spcPts val="600"/>
        </a:spcBef>
        <a:spcAft>
          <a:spcPts val="600"/>
        </a:spcAft>
        <a:buClr>
          <a:srgbClr val="CEDBE6"/>
        </a:buClr>
        <a:buSzPct val="70000"/>
        <a:buFont typeface="Wingdings 2"/>
        <a:buChar char=""/>
        <a:tabLst/>
        <a:defRPr lang="en-US" sz="2300" b="0" i="0" u="none" strike="noStrike" kern="1200" cap="none" spc="0" baseline="0">
          <a:solidFill>
            <a:srgbClr val="CEDBE6"/>
          </a:solidFill>
          <a:effectLst>
            <a:outerShdw dist="25403" dir="14639867">
              <a:srgbClr val="000000"/>
            </a:outerShdw>
          </a:effectLst>
          <a:uFillTx/>
          <a:latin typeface="Arial Nova"/>
        </a:defRPr>
      </a:lvl1pPr>
      <a:lvl2pPr marL="719998" marR="0" lvl="1" indent="-270004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CEDBE6"/>
        </a:buClr>
        <a:buSzPct val="70000"/>
        <a:buFont typeface="Wingdings 2"/>
        <a:buChar char=""/>
        <a:tabLst/>
        <a:defRPr lang="en-US" sz="2100" b="0" i="0" u="none" strike="noStrike" kern="1200" cap="none" spc="0" baseline="0">
          <a:solidFill>
            <a:srgbClr val="CEDBE6"/>
          </a:solidFill>
          <a:effectLst>
            <a:outerShdw dist="25403" dir="14639867">
              <a:srgbClr val="000000"/>
            </a:outerShdw>
          </a:effectLst>
          <a:uFillTx/>
          <a:latin typeface="Arial Nova"/>
        </a:defRPr>
      </a:lvl2pPr>
      <a:lvl3pPr marL="1026002" marR="0" lvl="2" indent="-215999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CEDBE6"/>
        </a:buClr>
        <a:buSzPct val="70000"/>
        <a:buFont typeface="Wingdings 2"/>
        <a:buChar char=""/>
        <a:tabLst/>
        <a:defRPr lang="en-US" sz="1800" b="0" i="0" u="none" strike="noStrike" kern="1200" cap="none" spc="0" baseline="0">
          <a:solidFill>
            <a:srgbClr val="CEDBE6"/>
          </a:solidFill>
          <a:effectLst>
            <a:outerShdw dist="25403" dir="14639867">
              <a:srgbClr val="000000"/>
            </a:outerShdw>
          </a:effectLst>
          <a:uFillTx/>
          <a:latin typeface="Arial Nova"/>
        </a:defRPr>
      </a:lvl3pPr>
      <a:lvl4pPr marL="1386001" marR="0" lvl="3" indent="-215999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CEDBE6"/>
        </a:buClr>
        <a:buSzPct val="70000"/>
        <a:buFont typeface="Wingdings 2"/>
        <a:buChar char=""/>
        <a:tabLst/>
        <a:defRPr lang="en-US" sz="1600" b="0" i="0" u="none" strike="noStrike" kern="1200" cap="none" spc="0" baseline="0">
          <a:solidFill>
            <a:srgbClr val="CEDBE6"/>
          </a:solidFill>
          <a:effectLst>
            <a:outerShdw dist="25403" dir="14639867">
              <a:srgbClr val="000000"/>
            </a:outerShdw>
          </a:effectLst>
          <a:uFillTx/>
          <a:latin typeface="Arial Nova"/>
        </a:defRPr>
      </a:lvl4pPr>
      <a:lvl5pPr marL="1674001" marR="0" lvl="4" indent="-215999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CEDBE6"/>
        </a:buClr>
        <a:buSzPct val="70000"/>
        <a:buFont typeface="Wingdings 2"/>
        <a:buChar char=""/>
        <a:tabLst/>
        <a:defRPr lang="en-US" sz="1600" b="0" i="0" u="none" strike="noStrike" kern="1200" cap="none" spc="0" baseline="0">
          <a:solidFill>
            <a:srgbClr val="CEDBE6"/>
          </a:solidFill>
          <a:effectLst>
            <a:outerShdw dist="25403" dir="14639867">
              <a:srgbClr val="000000"/>
            </a:outerShdw>
          </a:effectLst>
          <a:uFillTx/>
          <a:latin typeface="Arial Nov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large, sitting, white, numbers">
            <a:extLst>
              <a:ext uri="{FF2B5EF4-FFF2-40B4-BE49-F238E27FC236}">
                <a16:creationId xmlns:a16="http://schemas.microsoft.com/office/drawing/2014/main" id="{E93AAAD0-24B2-4D80-8616-CB5E4641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" y="0"/>
            <a:ext cx="1219135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B912B761-E528-4BE4-91D8-C695BE76E5C9}"/>
              </a:ext>
            </a:extLst>
          </p:cNvPr>
          <p:cNvSpPr>
            <a:spLocks noMove="1" noResize="1"/>
          </p:cNvSpPr>
          <p:nvPr/>
        </p:nvSpPr>
        <p:spPr>
          <a:xfrm rot="5400013">
            <a:off x="7131744" y="1386002"/>
            <a:ext cx="4031415" cy="41004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1"/>
              <a:gd name="f7" fmla="val 696"/>
              <a:gd name="f8" fmla="val 1577"/>
              <a:gd name="f9" fmla="val 833"/>
              <a:gd name="f10" fmla="val 768"/>
              <a:gd name="f11" fmla="val 24"/>
              <a:gd name="f12" fmla="val 11"/>
              <a:gd name="f13" fmla="val 12"/>
              <a:gd name="f14" fmla="val 27"/>
              <a:gd name="f15" fmla="val 669"/>
              <a:gd name="f16" fmla="val 684"/>
              <a:gd name="f17" fmla="val 1590"/>
              <a:gd name="f18" fmla="+- 0 0 -90"/>
              <a:gd name="f19" fmla="*/ f3 1 1601"/>
              <a:gd name="f20" fmla="*/ f4 1 696"/>
              <a:gd name="f21" fmla="+- f7 0 f5"/>
              <a:gd name="f22" fmla="+- f6 0 f5"/>
              <a:gd name="f23" fmla="*/ f18 f0 1"/>
              <a:gd name="f24" fmla="*/ f22 1 1601"/>
              <a:gd name="f25" fmla="*/ f21 1 696"/>
              <a:gd name="f26" fmla="*/ 1577 f22 1"/>
              <a:gd name="f27" fmla="*/ 0 f21 1"/>
              <a:gd name="f28" fmla="*/ 833 f22 1"/>
              <a:gd name="f29" fmla="*/ 768 f22 1"/>
              <a:gd name="f30" fmla="*/ 24 f22 1"/>
              <a:gd name="f31" fmla="*/ 0 f22 1"/>
              <a:gd name="f32" fmla="*/ 27 f21 1"/>
              <a:gd name="f33" fmla="*/ 669 f21 1"/>
              <a:gd name="f34" fmla="*/ 696 f21 1"/>
              <a:gd name="f35" fmla="*/ 1601 f22 1"/>
              <a:gd name="f36" fmla="*/ f23 1 f2"/>
              <a:gd name="f37" fmla="*/ f26 1 1601"/>
              <a:gd name="f38" fmla="*/ f27 1 696"/>
              <a:gd name="f39" fmla="*/ f28 1 1601"/>
              <a:gd name="f40" fmla="*/ f29 1 1601"/>
              <a:gd name="f41" fmla="*/ f30 1 1601"/>
              <a:gd name="f42" fmla="*/ f31 1 1601"/>
              <a:gd name="f43" fmla="*/ f32 1 696"/>
              <a:gd name="f44" fmla="*/ f33 1 696"/>
              <a:gd name="f45" fmla="*/ f34 1 696"/>
              <a:gd name="f46" fmla="*/ f35 1 1601"/>
              <a:gd name="f47" fmla="*/ 0 1 f24"/>
              <a:gd name="f48" fmla="*/ f6 1 f24"/>
              <a:gd name="f49" fmla="*/ 0 1 f25"/>
              <a:gd name="f50" fmla="*/ f7 1 f25"/>
              <a:gd name="f51" fmla="+- f36 0 f1"/>
              <a:gd name="f52" fmla="*/ f37 1 f24"/>
              <a:gd name="f53" fmla="*/ f38 1 f25"/>
              <a:gd name="f54" fmla="*/ f39 1 f24"/>
              <a:gd name="f55" fmla="*/ f40 1 f24"/>
              <a:gd name="f56" fmla="*/ f41 1 f24"/>
              <a:gd name="f57" fmla="*/ f42 1 f24"/>
              <a:gd name="f58" fmla="*/ f43 1 f25"/>
              <a:gd name="f59" fmla="*/ f44 1 f25"/>
              <a:gd name="f60" fmla="*/ f45 1 f25"/>
              <a:gd name="f61" fmla="*/ f46 1 f24"/>
              <a:gd name="f62" fmla="*/ f47 f19 1"/>
              <a:gd name="f63" fmla="*/ f48 f19 1"/>
              <a:gd name="f64" fmla="*/ f50 f20 1"/>
              <a:gd name="f65" fmla="*/ f49 f20 1"/>
              <a:gd name="f66" fmla="*/ f52 f19 1"/>
              <a:gd name="f67" fmla="*/ f53 f20 1"/>
              <a:gd name="f68" fmla="*/ f54 f19 1"/>
              <a:gd name="f69" fmla="*/ f55 f19 1"/>
              <a:gd name="f70" fmla="*/ f56 f19 1"/>
              <a:gd name="f71" fmla="*/ f57 f19 1"/>
              <a:gd name="f72" fmla="*/ f58 f20 1"/>
              <a:gd name="f73" fmla="*/ f59 f20 1"/>
              <a:gd name="f74" fmla="*/ f60 f20 1"/>
              <a:gd name="f75" fmla="*/ f6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66" y="f67"/>
              </a:cxn>
              <a:cxn ang="f51">
                <a:pos x="f68" y="f67"/>
              </a:cxn>
              <a:cxn ang="f51">
                <a:pos x="f69" y="f67"/>
              </a:cxn>
              <a:cxn ang="f51">
                <a:pos x="f70" y="f67"/>
              </a:cxn>
              <a:cxn ang="f51">
                <a:pos x="f71" y="f72"/>
              </a:cxn>
              <a:cxn ang="f51">
                <a:pos x="f71" y="f73"/>
              </a:cxn>
              <a:cxn ang="f51">
                <a:pos x="f70" y="f74"/>
              </a:cxn>
              <a:cxn ang="f51">
                <a:pos x="f69" y="f74"/>
              </a:cxn>
              <a:cxn ang="f51">
                <a:pos x="f68" y="f74"/>
              </a:cxn>
              <a:cxn ang="f51">
                <a:pos x="f66" y="f74"/>
              </a:cxn>
              <a:cxn ang="f51">
                <a:pos x="f75" y="f73"/>
              </a:cxn>
              <a:cxn ang="f51">
                <a:pos x="f75" y="f72"/>
              </a:cxn>
              <a:cxn ang="f51">
                <a:pos x="f66" y="f67"/>
              </a:cxn>
            </a:cxnLst>
            <a:rect l="f62" t="f65" r="f63" b="f64"/>
            <a:pathLst>
              <a:path w="1601" h="696">
                <a:moveTo>
                  <a:pt x="f8" y="f5"/>
                </a:moveTo>
                <a:cubicBezTo>
                  <a:pt x="f9" y="f5"/>
                  <a:pt x="f9" y="f5"/>
                  <a:pt x="f9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11" y="f5"/>
                  <a:pt x="f11" y="f5"/>
                  <a:pt x="f11" y="f5"/>
                </a:cubicBezTo>
                <a:cubicBezTo>
                  <a:pt x="f12" y="f5"/>
                  <a:pt x="f5" y="f13"/>
                  <a:pt x="f5" y="f14"/>
                </a:cubicBezTo>
                <a:cubicBezTo>
                  <a:pt x="f5" y="f15"/>
                  <a:pt x="f5" y="f15"/>
                  <a:pt x="f5" y="f15"/>
                </a:cubicBezTo>
                <a:cubicBezTo>
                  <a:pt x="f5" y="f16"/>
                  <a:pt x="f12" y="f7"/>
                  <a:pt x="f11" y="f7"/>
                </a:cubicBezTo>
                <a:cubicBezTo>
                  <a:pt x="f10" y="f7"/>
                  <a:pt x="f10" y="f7"/>
                  <a:pt x="f10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8" y="f7"/>
                  <a:pt x="f8" y="f7"/>
                  <a:pt x="f8" y="f7"/>
                </a:cubicBezTo>
                <a:cubicBezTo>
                  <a:pt x="f17" y="f7"/>
                  <a:pt x="f6" y="f16"/>
                  <a:pt x="f6" y="f15"/>
                </a:cubicBezTo>
                <a:cubicBezTo>
                  <a:pt x="f6" y="f14"/>
                  <a:pt x="f6" y="f14"/>
                  <a:pt x="f6" y="f14"/>
                </a:cubicBezTo>
                <a:cubicBezTo>
                  <a:pt x="f6" y="f13"/>
                  <a:pt x="f17" y="f5"/>
                  <a:pt x="f8" y="f5"/>
                </a:cubicBez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st="38103" dir="54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CB7451-35F6-45CF-A23A-71A880B9B43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89961" y="1673525"/>
            <a:ext cx="3485071" cy="2420508"/>
          </a:xfrm>
        </p:spPr>
        <p:txBody>
          <a:bodyPr anchor="ctr"/>
          <a:lstStyle/>
          <a:p>
            <a:pPr lvl="0"/>
            <a:r>
              <a:rPr lang="en-US" sz="2800"/>
              <a:t>2024 ASSESSMENT INFORMATION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D64CBF-0ACD-43E2-B6FE-6F5267516A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89961" y="4157932"/>
            <a:ext cx="3485071" cy="1026542"/>
          </a:xfrm>
        </p:spPr>
        <p:txBody>
          <a:bodyPr/>
          <a:lstStyle/>
          <a:p>
            <a:pPr lvl="0"/>
            <a:r>
              <a:rPr lang="en-US">
                <a:solidFill>
                  <a:srgbClr val="5792BA"/>
                </a:solidFill>
              </a:rPr>
              <a:t>AMADOR COUNTY ASSESSORS’ OFFICE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786F-4031-42AA-AA3D-86A8F5BEFE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2024-2025 ASSESSMENT CYCLE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06877A0-EA01-4080-B3F8-28AAEF37461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/>
              <a:t>These assessment changes will be reflected in the Property Tax bills coming out later this year:</a:t>
            </a:r>
          </a:p>
          <a:p>
            <a:pPr lvl="0"/>
            <a:r>
              <a:rPr lang="en-US" sz="3200" b="1">
                <a:latin typeface="Source Sans Pro" pitchFamily="34"/>
              </a:rPr>
              <a:t>The Prop 13 annual adjustment for this tax year is 2%.</a:t>
            </a:r>
          </a:p>
          <a:p>
            <a:pPr lvl="0"/>
            <a:r>
              <a:rPr lang="en-US" sz="3200" b="1">
                <a:latin typeface="Source Sans Pro" pitchFamily="34"/>
              </a:rPr>
              <a:t>Every assessable property that didn’t have a change of ownership or new construction had the 2% increase.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bg>
      <p:bgPr>
        <a:solidFill>
          <a:srgbClr val="AB3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26E7-D9AC-4D19-8AC8-698D4A00C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2362196"/>
          </a:xfrm>
        </p:spPr>
        <p:txBody>
          <a:bodyPr>
            <a:noAutofit/>
          </a:bodyPr>
          <a:lstStyle/>
          <a:p>
            <a:pPr lvl="0"/>
            <a:r>
              <a:rPr lang="en-US" sz="4400"/>
              <a:t>THE INCREASE IN ASSESSED VALUES</a:t>
            </a:r>
            <a:br>
              <a:rPr lang="en-US" sz="4400"/>
            </a:br>
            <a:r>
              <a:rPr lang="en-US" sz="4400"/>
              <a:t>IN AMADOR COUNTY FOR THE 2024-25 TAX YEAR WAS: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D4BD78A-4031-4150-B5A5-4C72D9BB5A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3429000"/>
            <a:ext cx="10353760" cy="2362196"/>
          </a:xfrm>
        </p:spPr>
        <p:txBody>
          <a:bodyPr anchorCtr="1">
            <a:noAutofit/>
          </a:bodyPr>
          <a:lstStyle/>
          <a:p>
            <a:pPr marL="36896" lvl="0" indent="0" algn="ctr">
              <a:buNone/>
            </a:pPr>
            <a:r>
              <a:rPr lang="en-US" sz="7200">
                <a:latin typeface="Source Sans Pro" pitchFamily="34"/>
              </a:rPr>
              <a:t>3.57%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3185-DEB3-421F-B05C-C245A3F82C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100">
                <a:solidFill>
                  <a:srgbClr val="44546A"/>
                </a:solidFill>
              </a:rPr>
              <a:t>The Specific Assessment Numbers</a:t>
            </a:r>
            <a:br>
              <a:rPr lang="en-US" sz="4100">
                <a:solidFill>
                  <a:srgbClr val="44546A"/>
                </a:solidFill>
              </a:rPr>
            </a:br>
            <a:r>
              <a:rPr lang="en-US" sz="4100">
                <a:solidFill>
                  <a:srgbClr val="44546A"/>
                </a:solidFill>
              </a:rPr>
              <a:t>for cities and unincorporated areas</a:t>
            </a: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4A9B824B-CD10-4EB6-AC8D-12D3460DD1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834" y="1866903"/>
          <a:ext cx="11206712" cy="445947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00891">
                  <a:extLst>
                    <a:ext uri="{9D8B030D-6E8A-4147-A177-3AD203B41FA5}">
                      <a16:colId xmlns:a16="http://schemas.microsoft.com/office/drawing/2014/main" val="2364144218"/>
                    </a:ext>
                  </a:extLst>
                </a:gridCol>
                <a:gridCol w="747110">
                  <a:extLst>
                    <a:ext uri="{9D8B030D-6E8A-4147-A177-3AD203B41FA5}">
                      <a16:colId xmlns:a16="http://schemas.microsoft.com/office/drawing/2014/main" val="3671834997"/>
                    </a:ext>
                  </a:extLst>
                </a:gridCol>
                <a:gridCol w="637775">
                  <a:extLst>
                    <a:ext uri="{9D8B030D-6E8A-4147-A177-3AD203B41FA5}">
                      <a16:colId xmlns:a16="http://schemas.microsoft.com/office/drawing/2014/main" val="1309175676"/>
                    </a:ext>
                  </a:extLst>
                </a:gridCol>
                <a:gridCol w="747110">
                  <a:extLst>
                    <a:ext uri="{9D8B030D-6E8A-4147-A177-3AD203B41FA5}">
                      <a16:colId xmlns:a16="http://schemas.microsoft.com/office/drawing/2014/main" val="2767570147"/>
                    </a:ext>
                  </a:extLst>
                </a:gridCol>
                <a:gridCol w="574005">
                  <a:extLst>
                    <a:ext uri="{9D8B030D-6E8A-4147-A177-3AD203B41FA5}">
                      <a16:colId xmlns:a16="http://schemas.microsoft.com/office/drawing/2014/main" val="2502703307"/>
                    </a:ext>
                  </a:extLst>
                </a:gridCol>
                <a:gridCol w="867838">
                  <a:extLst>
                    <a:ext uri="{9D8B030D-6E8A-4147-A177-3AD203B41FA5}">
                      <a16:colId xmlns:a16="http://schemas.microsoft.com/office/drawing/2014/main" val="1412501391"/>
                    </a:ext>
                  </a:extLst>
                </a:gridCol>
                <a:gridCol w="621837">
                  <a:extLst>
                    <a:ext uri="{9D8B030D-6E8A-4147-A177-3AD203B41FA5}">
                      <a16:colId xmlns:a16="http://schemas.microsoft.com/office/drawing/2014/main" val="4177403393"/>
                    </a:ext>
                  </a:extLst>
                </a:gridCol>
                <a:gridCol w="747110">
                  <a:extLst>
                    <a:ext uri="{9D8B030D-6E8A-4147-A177-3AD203B41FA5}">
                      <a16:colId xmlns:a16="http://schemas.microsoft.com/office/drawing/2014/main" val="206093092"/>
                    </a:ext>
                  </a:extLst>
                </a:gridCol>
                <a:gridCol w="574005">
                  <a:extLst>
                    <a:ext uri="{9D8B030D-6E8A-4147-A177-3AD203B41FA5}">
                      <a16:colId xmlns:a16="http://schemas.microsoft.com/office/drawing/2014/main" val="1768265240"/>
                    </a:ext>
                  </a:extLst>
                </a:gridCol>
                <a:gridCol w="683340">
                  <a:extLst>
                    <a:ext uri="{9D8B030D-6E8A-4147-A177-3AD203B41FA5}">
                      <a16:colId xmlns:a16="http://schemas.microsoft.com/office/drawing/2014/main" val="3578820032"/>
                    </a:ext>
                  </a:extLst>
                </a:gridCol>
                <a:gridCol w="583112">
                  <a:extLst>
                    <a:ext uri="{9D8B030D-6E8A-4147-A177-3AD203B41FA5}">
                      <a16:colId xmlns:a16="http://schemas.microsoft.com/office/drawing/2014/main" val="3864392938"/>
                    </a:ext>
                  </a:extLst>
                </a:gridCol>
                <a:gridCol w="902000">
                  <a:extLst>
                    <a:ext uri="{9D8B030D-6E8A-4147-A177-3AD203B41FA5}">
                      <a16:colId xmlns:a16="http://schemas.microsoft.com/office/drawing/2014/main" val="684217486"/>
                    </a:ext>
                  </a:extLst>
                </a:gridCol>
                <a:gridCol w="621837">
                  <a:extLst>
                    <a:ext uri="{9D8B030D-6E8A-4147-A177-3AD203B41FA5}">
                      <a16:colId xmlns:a16="http://schemas.microsoft.com/office/drawing/2014/main" val="3389507953"/>
                    </a:ext>
                  </a:extLst>
                </a:gridCol>
                <a:gridCol w="840507">
                  <a:extLst>
                    <a:ext uri="{9D8B030D-6E8A-4147-A177-3AD203B41FA5}">
                      <a16:colId xmlns:a16="http://schemas.microsoft.com/office/drawing/2014/main" val="4251798493"/>
                    </a:ext>
                  </a:extLst>
                </a:gridCol>
                <a:gridCol w="546664">
                  <a:extLst>
                    <a:ext uri="{9D8B030D-6E8A-4147-A177-3AD203B41FA5}">
                      <a16:colId xmlns:a16="http://schemas.microsoft.com/office/drawing/2014/main" val="2240218446"/>
                    </a:ext>
                  </a:extLst>
                </a:gridCol>
                <a:gridCol w="82003">
                  <a:extLst>
                    <a:ext uri="{9D8B030D-6E8A-4147-A177-3AD203B41FA5}">
                      <a16:colId xmlns:a16="http://schemas.microsoft.com/office/drawing/2014/main" val="1282272920"/>
                    </a:ext>
                  </a:extLst>
                </a:gridCol>
                <a:gridCol w="446446">
                  <a:extLst>
                    <a:ext uri="{9D8B030D-6E8A-4147-A177-3AD203B41FA5}">
                      <a16:colId xmlns:a16="http://schemas.microsoft.com/office/drawing/2014/main" val="874370676"/>
                    </a:ext>
                  </a:extLst>
                </a:gridCol>
                <a:gridCol w="583112">
                  <a:extLst>
                    <a:ext uri="{9D8B030D-6E8A-4147-A177-3AD203B41FA5}">
                      <a16:colId xmlns:a16="http://schemas.microsoft.com/office/drawing/2014/main" val="237636366"/>
                    </a:ext>
                  </a:extLst>
                </a:gridCol>
              </a:tblGrid>
              <a:tr h="168423">
                <a:tc>
                  <a:txBody>
                    <a:bodyPr/>
                    <a:lstStyle/>
                    <a:p>
                      <a:pPr lvl="0"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County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4041716376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Ione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Sutter Creek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Jackson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Plymouth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Amador City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Unincorporated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County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8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8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Cumulative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2881839273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2007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350,038,761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600" b="0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% change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277,423,992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600" b="0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% change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474,931,302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600" b="0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% change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69,902,004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600" b="0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% change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22,890,754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600" b="0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% change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3,214,042,233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600" b="0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% change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4,409,229,046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600" b="0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% change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Change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39586684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2008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373,607,261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6.73%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302,329,328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8.98%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483,899,984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1.89%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75,107,287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7.45%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24,377,734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6.50%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3,446,352,668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7.23%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4,705,674,262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6.72%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2008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3353597057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2009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318,338,789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-14.79%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299,713,729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-0.87%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475,546,598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-1.73%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74,931,766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-0.23%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23,601,615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-3.18%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3,394,575,651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-1.50%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4,586,708,148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-2.53%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2009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-2.53%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865509869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2010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302,956,994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-4.83%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287,840,947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-3.96%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460,442,664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-3.18%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72,540,018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-3.19%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23,185,604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-1.76%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3,263,285,324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-3.87%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4,410,251,551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-3.85%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2010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-6.28%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1506068676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2011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279,919,490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-7.60%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281,420,182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-2.23%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439,837,902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-4.47%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71,169,132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-1.89%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22,556,839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-2.71%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3,144,292,311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-3.65%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4,239,195,856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-3.88%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2011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-9.91%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2262696846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2012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271,870,732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-2.88%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271,507,406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-3.52%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424,726,858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-3.44%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68,760,871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-3.38%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21,820,956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-3.26%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3,099,413,577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-1.43%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4,158,100,400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-1.91%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2012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-11.64%</a:t>
                      </a:r>
                    </a:p>
                  </a:txBody>
                  <a:tcPr marL="5641" marR="5641" marT="5641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56588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2013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286,575,411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5.41%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279,827,576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3.06%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419,508,577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-1.23%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68,831,003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0.10%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22,046,993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1.04%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3,133,134,727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1.09%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4,209,924,287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1.25%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2013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-10.54%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591035241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2014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317,639,424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10.84%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286,123,340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2.25%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428,651,932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2.18%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72,841,723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5.83%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22,549,078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2.28%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3,182,213,196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1.57%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4,310,018,693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2.38%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2014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-8.41%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2125664270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2015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331,897,619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4.49%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294,135,797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2.80%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459,255,807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7.14%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74,232,134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1.91%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24,804,236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10.00%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3,275,333,019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2.93%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4,459,658,612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3.47%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2015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-5.23%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1112185071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2016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347,456,163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4.69%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308,989,037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5.05%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497,981,880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8.43%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78,930,588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6.33%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26,315,968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6.09%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3,371,973,413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2.95%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4,631,647,049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3.86%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2016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-1.57%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3581145820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2017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381,735,484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9.87%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321,327,405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3.99%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518,996,631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4.22%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83,538,670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5.84%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28,270,505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7.43%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3,501,849,463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3.85%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4,835,718,158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4.41%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2017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2.76%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1962839121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2018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404,600,186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5.99%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338,037,970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5.20%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527,355,775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1.61%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100,799,379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20.66%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30,288,004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7.14%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3,653,132,068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4.32%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5,054,213,382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4.52%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2018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7.41%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2251893916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2019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456,028,449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12.71%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356,800,975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5.55%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554,802,917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5.20%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120,126,255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19.17%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29,401,962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-2.93%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3,775,066,921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3.34%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5,292,227,479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4.71%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2019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12.46%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2732102605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2020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507,235,770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11.23%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372,113,205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4.29%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578,198,854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4.22%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131,391,595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9.38%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31,543,541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7.28%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3,882,695,488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2.85%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5,503,178,453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3.99%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2020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16.95%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964006261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2021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543,469,099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7.14%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384,186,782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3.24%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596,860,427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3.23%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146,412,376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11.43%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32,952,559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4.47%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4,034,310,508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3.90%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5,738,191,751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4.27%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2021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21.94%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1133832721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2022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625,397,105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15.08%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411,644,872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7.15%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632,717,651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6.01%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154,120,815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5.26%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34,570,306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4.91%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4,287,180,501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6.27%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6,145,631,250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7.10%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2022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30.60%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4056587369"/>
                  </a:ext>
                </a:extLst>
              </a:tr>
              <a:tr h="17516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2023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705,592,862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12.82%</a:t>
                      </a:r>
                    </a:p>
                  </a:txBody>
                  <a:tcPr marL="5641" marR="5641" marT="5641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434,550,697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5.56%</a:t>
                      </a:r>
                    </a:p>
                  </a:txBody>
                  <a:tcPr marL="5641" marR="5641" marT="5641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657,036,008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3.84%</a:t>
                      </a:r>
                    </a:p>
                  </a:txBody>
                  <a:tcPr marL="5641" marR="5641" marT="5641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179,169,310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16.25%</a:t>
                      </a:r>
                    </a:p>
                  </a:txBody>
                  <a:tcPr marL="5641" marR="5641" marT="5641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38,477,939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11.30%</a:t>
                      </a:r>
                    </a:p>
                  </a:txBody>
                  <a:tcPr marL="5641" marR="5641" marT="5641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4,546,162,629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6.04%</a:t>
                      </a:r>
                    </a:p>
                  </a:txBody>
                  <a:tcPr marL="5641" marR="5641" marT="5641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6,560,989,445 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6.76%</a:t>
                      </a:r>
                    </a:p>
                  </a:txBody>
                  <a:tcPr marL="5641" marR="5641" marT="5641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2023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39.43%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1832459012"/>
                  </a:ext>
                </a:extLst>
              </a:tr>
              <a:tr h="206910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2024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747,743,809 </a:t>
                      </a:r>
                    </a:p>
                  </a:txBody>
                  <a:tcPr marL="5641" marR="5641" marT="5641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5.97%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453,842,490 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4.44%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684,284,600 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4.15%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187,686,378 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4.75%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39,623,042 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2.98%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4,682,180,775 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2.99%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6,795,361,094 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3.57%</a:t>
                      </a: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2024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44.41%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788320533"/>
                  </a:ext>
                </a:extLst>
              </a:tr>
              <a:tr h="152311">
                <a:tc>
                  <a:txBody>
                    <a:bodyPr/>
                    <a:lstStyle/>
                    <a:p>
                      <a:pPr lvl="0"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1099521364"/>
                  </a:ext>
                </a:extLst>
              </a:tr>
              <a:tr h="206910"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from 2008-2024</a:t>
                      </a:r>
                    </a:p>
                  </a:txBody>
                  <a:tcPr marL="5641" marR="5641" marT="56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100.14%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43.73%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35.78%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138.55%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57.84%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31.91%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39.43%</a:t>
                      </a:r>
                    </a:p>
                  </a:txBody>
                  <a:tcPr marL="5641" marR="5641" marT="5641" marB="0" anchor="b"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2521307423"/>
                  </a:ext>
                </a:extLst>
              </a:tr>
              <a:tr h="206910"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% Increase from low:</a:t>
                      </a:r>
                    </a:p>
                  </a:txBody>
                  <a:tcPr marL="5641" marR="5641" marT="56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175.04%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60.05%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54.70%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160.57%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76.33%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46.68%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57.79%</a:t>
                      </a:r>
                    </a:p>
                  </a:txBody>
                  <a:tcPr marL="5641" marR="5641" marT="5641" marB="0" anchor="b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3033611897"/>
                  </a:ext>
                </a:extLst>
              </a:tr>
              <a:tr h="13608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5641" marR="5641" marT="5641" marB="0" anchor="b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1514853582"/>
                  </a:ext>
                </a:extLst>
              </a:tr>
              <a:tr h="229057"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Percent of county</a:t>
                      </a:r>
                    </a:p>
                  </a:txBody>
                  <a:tcPr marL="5641" marR="5641" marT="56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10.75%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6.62%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10.01%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2.73%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0.59%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69.29%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19527166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7E11-840E-4F52-9E0C-AECD1D1133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100">
                <a:solidFill>
                  <a:srgbClr val="333333"/>
                </a:solidFill>
                <a:latin typeface="Verdana" pitchFamily="34"/>
              </a:rPr>
              <a:t>Number of residences in each jurisdiction</a:t>
            </a:r>
            <a:endParaRPr lang="en-US" sz="4100">
              <a:solidFill>
                <a:srgbClr val="44546A"/>
              </a:solidFill>
            </a:endParaRPr>
          </a:p>
        </p:txBody>
      </p:sp>
      <p:graphicFrame>
        <p:nvGraphicFramePr>
          <p:cNvPr id="3" name="Content Placeholder 15">
            <a:extLst>
              <a:ext uri="{FF2B5EF4-FFF2-40B4-BE49-F238E27FC236}">
                <a16:creationId xmlns:a16="http://schemas.microsoft.com/office/drawing/2014/main" id="{BB0E7443-F3A7-46A4-9973-993DD3D955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2282" y="1918118"/>
          <a:ext cx="8937912" cy="403141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3676">
                  <a:extLst>
                    <a:ext uri="{9D8B030D-6E8A-4147-A177-3AD203B41FA5}">
                      <a16:colId xmlns:a16="http://schemas.microsoft.com/office/drawing/2014/main" val="144305993"/>
                    </a:ext>
                  </a:extLst>
                </a:gridCol>
                <a:gridCol w="449848">
                  <a:extLst>
                    <a:ext uri="{9D8B030D-6E8A-4147-A177-3AD203B41FA5}">
                      <a16:colId xmlns:a16="http://schemas.microsoft.com/office/drawing/2014/main" val="34291553"/>
                    </a:ext>
                  </a:extLst>
                </a:gridCol>
                <a:gridCol w="551063">
                  <a:extLst>
                    <a:ext uri="{9D8B030D-6E8A-4147-A177-3AD203B41FA5}">
                      <a16:colId xmlns:a16="http://schemas.microsoft.com/office/drawing/2014/main" val="2589546730"/>
                    </a:ext>
                  </a:extLst>
                </a:gridCol>
                <a:gridCol w="449848">
                  <a:extLst>
                    <a:ext uri="{9D8B030D-6E8A-4147-A177-3AD203B41FA5}">
                      <a16:colId xmlns:a16="http://schemas.microsoft.com/office/drawing/2014/main" val="1519938335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433890534"/>
                    </a:ext>
                  </a:extLst>
                </a:gridCol>
                <a:gridCol w="78720">
                  <a:extLst>
                    <a:ext uri="{9D8B030D-6E8A-4147-A177-3AD203B41FA5}">
                      <a16:colId xmlns:a16="http://schemas.microsoft.com/office/drawing/2014/main" val="3149838405"/>
                    </a:ext>
                  </a:extLst>
                </a:gridCol>
                <a:gridCol w="236171">
                  <a:extLst>
                    <a:ext uri="{9D8B030D-6E8A-4147-A177-3AD203B41FA5}">
                      <a16:colId xmlns:a16="http://schemas.microsoft.com/office/drawing/2014/main" val="2430366508"/>
                    </a:ext>
                  </a:extLst>
                </a:gridCol>
                <a:gridCol w="596051">
                  <a:extLst>
                    <a:ext uri="{9D8B030D-6E8A-4147-A177-3AD203B41FA5}">
                      <a16:colId xmlns:a16="http://schemas.microsoft.com/office/drawing/2014/main" val="3801481205"/>
                    </a:ext>
                  </a:extLst>
                </a:gridCol>
                <a:gridCol w="598858">
                  <a:extLst>
                    <a:ext uri="{9D8B030D-6E8A-4147-A177-3AD203B41FA5}">
                      <a16:colId xmlns:a16="http://schemas.microsoft.com/office/drawing/2014/main" val="2184745989"/>
                    </a:ext>
                  </a:extLst>
                </a:gridCol>
                <a:gridCol w="598858">
                  <a:extLst>
                    <a:ext uri="{9D8B030D-6E8A-4147-A177-3AD203B41FA5}">
                      <a16:colId xmlns:a16="http://schemas.microsoft.com/office/drawing/2014/main" val="3918915320"/>
                    </a:ext>
                  </a:extLst>
                </a:gridCol>
                <a:gridCol w="101214">
                  <a:extLst>
                    <a:ext uri="{9D8B030D-6E8A-4147-A177-3AD203B41FA5}">
                      <a16:colId xmlns:a16="http://schemas.microsoft.com/office/drawing/2014/main" val="3626647190"/>
                    </a:ext>
                  </a:extLst>
                </a:gridCol>
                <a:gridCol w="224924">
                  <a:extLst>
                    <a:ext uri="{9D8B030D-6E8A-4147-A177-3AD203B41FA5}">
                      <a16:colId xmlns:a16="http://schemas.microsoft.com/office/drawing/2014/main" val="491416262"/>
                    </a:ext>
                  </a:extLst>
                </a:gridCol>
                <a:gridCol w="641030">
                  <a:extLst>
                    <a:ext uri="{9D8B030D-6E8A-4147-A177-3AD203B41FA5}">
                      <a16:colId xmlns:a16="http://schemas.microsoft.com/office/drawing/2014/main" val="271271181"/>
                    </a:ext>
                  </a:extLst>
                </a:gridCol>
                <a:gridCol w="666341">
                  <a:extLst>
                    <a:ext uri="{9D8B030D-6E8A-4147-A177-3AD203B41FA5}">
                      <a16:colId xmlns:a16="http://schemas.microsoft.com/office/drawing/2014/main" val="4078369356"/>
                    </a:ext>
                  </a:extLst>
                </a:gridCol>
                <a:gridCol w="551063">
                  <a:extLst>
                    <a:ext uri="{9D8B030D-6E8A-4147-A177-3AD203B41FA5}">
                      <a16:colId xmlns:a16="http://schemas.microsoft.com/office/drawing/2014/main" val="3769922899"/>
                    </a:ext>
                  </a:extLst>
                </a:gridCol>
                <a:gridCol w="101214">
                  <a:extLst>
                    <a:ext uri="{9D8B030D-6E8A-4147-A177-3AD203B41FA5}">
                      <a16:colId xmlns:a16="http://schemas.microsoft.com/office/drawing/2014/main" val="3815997348"/>
                    </a:ext>
                  </a:extLst>
                </a:gridCol>
                <a:gridCol w="224924">
                  <a:extLst>
                    <a:ext uri="{9D8B030D-6E8A-4147-A177-3AD203B41FA5}">
                      <a16:colId xmlns:a16="http://schemas.microsoft.com/office/drawing/2014/main" val="10837493"/>
                    </a:ext>
                  </a:extLst>
                </a:gridCol>
                <a:gridCol w="730998">
                  <a:extLst>
                    <a:ext uri="{9D8B030D-6E8A-4147-A177-3AD203B41FA5}">
                      <a16:colId xmlns:a16="http://schemas.microsoft.com/office/drawing/2014/main" val="619739789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3477596719"/>
                    </a:ext>
                  </a:extLst>
                </a:gridCol>
                <a:gridCol w="596051">
                  <a:extLst>
                    <a:ext uri="{9D8B030D-6E8A-4147-A177-3AD203B41FA5}">
                      <a16:colId xmlns:a16="http://schemas.microsoft.com/office/drawing/2014/main" val="190675005"/>
                    </a:ext>
                  </a:extLst>
                </a:gridCol>
                <a:gridCol w="101214">
                  <a:extLst>
                    <a:ext uri="{9D8B030D-6E8A-4147-A177-3AD203B41FA5}">
                      <a16:colId xmlns:a16="http://schemas.microsoft.com/office/drawing/2014/main" val="3748639952"/>
                    </a:ext>
                  </a:extLst>
                </a:gridCol>
              </a:tblGrid>
              <a:tr h="1705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08896759"/>
                  </a:ext>
                </a:extLst>
              </a:tr>
              <a:tr h="34614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 gridSpan="3">
                  <a:txBody>
                    <a:bodyPr/>
                    <a:lstStyle/>
                    <a:p>
                      <a:pPr lvl="0" algn="l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Amador City</a:t>
                      </a:r>
                    </a:p>
                  </a:txBody>
                  <a:tcPr marL="8439" marR="8439" marT="843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Ione</a:t>
                      </a:r>
                    </a:p>
                  </a:txBody>
                  <a:tcPr marL="8439" marR="8439" marT="8439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lvl="0" algn="l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Sutter Creek</a:t>
                      </a:r>
                    </a:p>
                  </a:txBody>
                  <a:tcPr marL="8439" marR="8439" marT="843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Total County</a:t>
                      </a:r>
                    </a:p>
                  </a:txBody>
                  <a:tcPr marL="8439" marR="8439" marT="843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40660074"/>
                  </a:ext>
                </a:extLst>
              </a:tr>
              <a:tr h="1705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PRIMARY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TOTAL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PRIMARY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TOTAL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PRIMARY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TOTAL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PRIMARY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TOTAL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2368498"/>
                  </a:ext>
                </a:extLst>
              </a:tr>
              <a:tr h="22457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2021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44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1,071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1,730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550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N/A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14,975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9964379"/>
                  </a:ext>
                </a:extLst>
              </a:tr>
              <a:tr h="22457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2022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95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1,113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1,821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5.26%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544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966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8,587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15,128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1.02%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7138553"/>
                  </a:ext>
                </a:extLst>
              </a:tr>
              <a:tr h="22457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2023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43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95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0.00%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1,134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1,982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8.84%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531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974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0.83%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8,445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15,434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2.02%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6381809"/>
                  </a:ext>
                </a:extLst>
              </a:tr>
              <a:tr h="22457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2024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45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95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0.00%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1,155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2,014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1.61%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528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 974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0.00%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8,431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15,483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0.32%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4161808"/>
                  </a:ext>
                </a:extLst>
              </a:tr>
              <a:tr h="1705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228552"/>
                  </a:ext>
                </a:extLst>
              </a:tr>
              <a:tr h="170544"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379057"/>
                  </a:ext>
                </a:extLst>
              </a:tr>
              <a:tr h="1705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extLst>
                  <a:ext uri="{0D108BD9-81ED-4DB2-BD59-A6C34878D82A}">
                    <a16:rowId xmlns:a16="http://schemas.microsoft.com/office/drawing/2014/main" val="18828571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 gridSpan="3">
                  <a:txBody>
                    <a:bodyPr/>
                    <a:lstStyle/>
                    <a:p>
                      <a:pPr lvl="0" algn="l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Plymouth</a:t>
                      </a:r>
                    </a:p>
                  </a:txBody>
                  <a:tcPr marL="8439" marR="8439" marT="843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Jackson</a:t>
                      </a:r>
                    </a:p>
                  </a:txBody>
                  <a:tcPr marL="8439" marR="8439" marT="843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lvl="0" algn="l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Unincorporated</a:t>
                      </a:r>
                    </a:p>
                  </a:txBody>
                  <a:tcPr marL="8439" marR="8439" marT="843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extLst>
                  <a:ext uri="{0D108BD9-81ED-4DB2-BD59-A6C34878D82A}">
                    <a16:rowId xmlns:a16="http://schemas.microsoft.com/office/drawing/2014/main" val="1502644867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PRIMARY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TOTAL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PRIMARY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TOTAL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PRIMARY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TOTAL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100" b="1" i="0" u="sng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extLst>
                  <a:ext uri="{0D108BD9-81ED-4DB2-BD59-A6C34878D82A}">
                    <a16:rowId xmlns:a16="http://schemas.microsoft.com/office/drawing/2014/main" val="3140810595"/>
                  </a:ext>
                </a:extLst>
              </a:tr>
              <a:tr h="22457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2021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212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944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N/A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N/A 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extLst>
                  <a:ext uri="{0D108BD9-81ED-4DB2-BD59-A6C34878D82A}">
                    <a16:rowId xmlns:a16="http://schemas.microsoft.com/office/drawing/2014/main" val="2538019501"/>
                  </a:ext>
                </a:extLst>
              </a:tr>
              <a:tr h="22457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2022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216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364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950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1,505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5,719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10,377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extLst>
                  <a:ext uri="{0D108BD9-81ED-4DB2-BD59-A6C34878D82A}">
                    <a16:rowId xmlns:a16="http://schemas.microsoft.com/office/drawing/2014/main" val="2740781399"/>
                  </a:ext>
                </a:extLst>
              </a:tr>
              <a:tr h="22457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2023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226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386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6.04%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942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1,516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0.73%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5,569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10,481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1.00%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extLst>
                  <a:ext uri="{0D108BD9-81ED-4DB2-BD59-A6C34878D82A}">
                    <a16:rowId xmlns:a16="http://schemas.microsoft.com/office/drawing/2014/main" val="446757940"/>
                  </a:ext>
                </a:extLst>
              </a:tr>
              <a:tr h="22457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2024</a:t>
                      </a: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226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391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1.30%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  935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1,515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-0.07%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  5,542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 10,494 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0.12%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extLst>
                  <a:ext uri="{0D108BD9-81ED-4DB2-BD59-A6C34878D82A}">
                    <a16:rowId xmlns:a16="http://schemas.microsoft.com/office/drawing/2014/main" val="1142121265"/>
                  </a:ext>
                </a:extLst>
              </a:tr>
              <a:tr h="1705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8439" marR="8439" marT="8439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439" marR="8439" marT="8439" marB="0" anchor="b"/>
                </a:tc>
                <a:extLst>
                  <a:ext uri="{0D108BD9-81ED-4DB2-BD59-A6C34878D82A}">
                    <a16:rowId xmlns:a16="http://schemas.microsoft.com/office/drawing/2014/main" val="11091646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CB99-F632-440A-86F0-7D9F1E99F7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C55A11"/>
                </a:solidFill>
              </a:rPr>
              <a:t>Prop 19 inter-county transfers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749BB-46EA-4BBA-9B55-06929C48FC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4440" y="1580055"/>
            <a:ext cx="4891564" cy="970452"/>
          </a:xfrm>
          <a:ln w="12701">
            <a:solidFill>
              <a:srgbClr val="4472C4"/>
            </a:solidFill>
            <a:prstDash val="solid"/>
          </a:ln>
        </p:spPr>
        <p:txBody>
          <a:bodyPr anchorCtr="1">
            <a:noAutofit/>
          </a:bodyPr>
          <a:lstStyle/>
          <a:p>
            <a:pPr marL="36896" lvl="0" indent="0" algn="ctr">
              <a:buNone/>
            </a:pPr>
            <a:r>
              <a:rPr lang="en-US" sz="3600">
                <a:solidFill>
                  <a:srgbClr val="0D0D0D"/>
                </a:solidFill>
              </a:rPr>
              <a:t>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495AE-F30A-48EF-A3D0-96BAB3CFCE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2768108"/>
            <a:ext cx="4902217" cy="3611422"/>
          </a:xfrm>
          <a:ln w="12701">
            <a:solidFill>
              <a:srgbClr val="4472C4"/>
            </a:solidFill>
            <a:prstDash val="solid"/>
          </a:ln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sz="2400">
                <a:solidFill>
                  <a:srgbClr val="0D0D0D"/>
                </a:solidFill>
              </a:rPr>
              <a:t>Excluded Assessments: </a:t>
            </a:r>
          </a:p>
          <a:p>
            <a:pPr marL="36896" lvl="0" indent="0">
              <a:lnSpc>
                <a:spcPct val="90000"/>
              </a:lnSpc>
              <a:buNone/>
            </a:pPr>
            <a:r>
              <a:rPr lang="en-US" sz="2400">
                <a:solidFill>
                  <a:srgbClr val="0D0D0D"/>
                </a:solidFill>
              </a:rPr>
              <a:t>                  $13,493,085</a:t>
            </a:r>
          </a:p>
          <a:p>
            <a:pPr lvl="0">
              <a:lnSpc>
                <a:spcPct val="90000"/>
              </a:lnSpc>
            </a:pPr>
            <a:r>
              <a:rPr lang="en-US" sz="2400">
                <a:solidFill>
                  <a:srgbClr val="0D0D0D"/>
                </a:solidFill>
              </a:rPr>
              <a:t>Equivalent Property tax revenue:                 </a:t>
            </a:r>
          </a:p>
          <a:p>
            <a:pPr marL="36896" lvl="0" indent="0">
              <a:lnSpc>
                <a:spcPct val="90000"/>
              </a:lnSpc>
              <a:buNone/>
            </a:pPr>
            <a:r>
              <a:rPr lang="en-US" sz="2400">
                <a:solidFill>
                  <a:srgbClr val="0D0D0D"/>
                </a:solidFill>
              </a:rPr>
              <a:t>                      $134,930</a:t>
            </a:r>
          </a:p>
          <a:p>
            <a:pPr lvl="0">
              <a:lnSpc>
                <a:spcPct val="90000"/>
              </a:lnSpc>
            </a:pPr>
            <a:r>
              <a:rPr lang="en-US" sz="2400">
                <a:solidFill>
                  <a:srgbClr val="0D0D0D"/>
                </a:solidFill>
              </a:rPr>
              <a:t>County’s portion of Property Tax (approx.):  </a:t>
            </a:r>
          </a:p>
          <a:p>
            <a:pPr marL="36896" lvl="0" indent="0">
              <a:lnSpc>
                <a:spcPct val="90000"/>
              </a:lnSpc>
              <a:buNone/>
            </a:pPr>
            <a:r>
              <a:rPr lang="en-US" sz="2400">
                <a:solidFill>
                  <a:srgbClr val="0D0D0D"/>
                </a:solidFill>
              </a:rPr>
              <a:t>                       $43,000</a:t>
            </a:r>
            <a:endParaRPr lang="en-US" sz="2000">
              <a:solidFill>
                <a:srgbClr val="0D0D0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9BF13-ED34-44B3-B887-ABE96CCA0D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53963" y="1580055"/>
            <a:ext cx="5135526" cy="970452"/>
          </a:xfrm>
          <a:ln w="12701">
            <a:solidFill>
              <a:srgbClr val="4472C4"/>
            </a:solidFill>
            <a:prstDash val="solid"/>
          </a:ln>
        </p:spPr>
        <p:txBody>
          <a:bodyPr anchorCtr="1">
            <a:noAutofit/>
          </a:bodyPr>
          <a:lstStyle/>
          <a:p>
            <a:pPr marL="36896" lvl="0" indent="0" algn="ctr">
              <a:buNone/>
            </a:pPr>
            <a:r>
              <a:rPr lang="en-US" sz="3600">
                <a:solidFill>
                  <a:srgbClr val="0D0D0D"/>
                </a:solidFill>
              </a:rPr>
              <a:t>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19217-9008-4B24-AB48-CD99E9833D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53963" y="2768108"/>
            <a:ext cx="5135526" cy="3611422"/>
          </a:xfrm>
          <a:ln w="12701">
            <a:solidFill>
              <a:srgbClr val="4472C4"/>
            </a:solidFill>
            <a:prstDash val="solid"/>
          </a:ln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sz="2400">
                <a:solidFill>
                  <a:srgbClr val="0D0D0D"/>
                </a:solidFill>
              </a:rPr>
              <a:t>Excluded Assessments: </a:t>
            </a:r>
          </a:p>
          <a:p>
            <a:pPr marL="36896" lvl="0" indent="0">
              <a:lnSpc>
                <a:spcPct val="90000"/>
              </a:lnSpc>
              <a:buNone/>
            </a:pPr>
            <a:r>
              <a:rPr lang="en-US" sz="2400">
                <a:solidFill>
                  <a:srgbClr val="0D0D0D"/>
                </a:solidFill>
              </a:rPr>
              <a:t>                  $10,088,960</a:t>
            </a:r>
          </a:p>
          <a:p>
            <a:pPr lvl="0">
              <a:lnSpc>
                <a:spcPct val="90000"/>
              </a:lnSpc>
            </a:pPr>
            <a:r>
              <a:rPr lang="en-US" sz="2400">
                <a:solidFill>
                  <a:srgbClr val="0D0D0D"/>
                </a:solidFill>
              </a:rPr>
              <a:t>Equivalent Property tax revenue:                 </a:t>
            </a:r>
          </a:p>
          <a:p>
            <a:pPr marL="36896" lvl="0" indent="0">
              <a:lnSpc>
                <a:spcPct val="90000"/>
              </a:lnSpc>
              <a:buNone/>
            </a:pPr>
            <a:r>
              <a:rPr lang="en-US" sz="2400">
                <a:solidFill>
                  <a:srgbClr val="0D0D0D"/>
                </a:solidFill>
              </a:rPr>
              <a:t>                      $100,890</a:t>
            </a:r>
          </a:p>
          <a:p>
            <a:pPr lvl="0">
              <a:lnSpc>
                <a:spcPct val="90000"/>
              </a:lnSpc>
            </a:pPr>
            <a:r>
              <a:rPr lang="en-US" sz="2400">
                <a:solidFill>
                  <a:srgbClr val="0D0D0D"/>
                </a:solidFill>
              </a:rPr>
              <a:t>County’s portion of Property Tax (approx.):  </a:t>
            </a:r>
          </a:p>
          <a:p>
            <a:pPr marL="36896" lvl="0" indent="0">
              <a:lnSpc>
                <a:spcPct val="90000"/>
              </a:lnSpc>
              <a:buNone/>
            </a:pPr>
            <a:r>
              <a:rPr lang="en-US" sz="2400">
                <a:solidFill>
                  <a:srgbClr val="0D0D0D"/>
                </a:solidFill>
              </a:rPr>
              <a:t>                       $32,000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3DBA-A26B-4EFE-80FC-78DB3AA8DE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793357"/>
          </a:xfrm>
        </p:spPr>
        <p:txBody>
          <a:bodyPr/>
          <a:lstStyle/>
          <a:p>
            <a:pPr lvl="0"/>
            <a:r>
              <a:rPr lang="en-US" sz="4100" b="1">
                <a:solidFill>
                  <a:srgbClr val="C00000"/>
                </a:solidFill>
              </a:rPr>
              <a:t>Prop 13 Property Tax Revenue</a:t>
            </a:r>
            <a:br>
              <a:rPr lang="en-US" sz="4100" b="1">
                <a:solidFill>
                  <a:srgbClr val="C00000"/>
                </a:solidFill>
              </a:rPr>
            </a:br>
            <a:r>
              <a:rPr lang="en-US" sz="4100" b="1">
                <a:solidFill>
                  <a:srgbClr val="C00000"/>
                </a:solidFill>
              </a:rPr>
              <a:t>compared with Inflation and Population</a:t>
            </a:r>
            <a:br>
              <a:rPr lang="en-US" sz="4100" b="1">
                <a:solidFill>
                  <a:srgbClr val="C00000"/>
                </a:solidFill>
              </a:rPr>
            </a:br>
            <a:r>
              <a:rPr lang="en-US" sz="4100" b="1">
                <a:solidFill>
                  <a:srgbClr val="C00000"/>
                </a:solidFill>
              </a:rPr>
              <a:t>from 1980 to 2023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CA574A5-F4B2-4C8B-928B-8E5B6E9DFC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2402960"/>
            <a:ext cx="10353760" cy="338823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2200">
                <a:solidFill>
                  <a:srgbClr val="000000"/>
                </a:solidFill>
                <a:latin typeface="Calibri"/>
              </a:rPr>
              <a:t>California Population        23,667,764  to 39,109,070           </a:t>
            </a:r>
            <a:r>
              <a:rPr lang="en-US" sz="3000">
                <a:solidFill>
                  <a:srgbClr val="FF0000"/>
                </a:solidFill>
                <a:latin typeface="Calibri"/>
              </a:rPr>
              <a:t>65.24% Increase 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n-US" sz="200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Inflation Index (Based on California CPI)                         </a:t>
            </a:r>
            <a:r>
              <a:rPr lang="en-US" sz="3000">
                <a:solidFill>
                  <a:srgbClr val="FF0000"/>
                </a:solidFill>
                <a:latin typeface="Calibri"/>
              </a:rPr>
              <a:t>290.27% Increase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n-US" sz="200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2700">
                <a:solidFill>
                  <a:srgbClr val="000000"/>
                </a:solidFill>
                <a:latin typeface="Calibri"/>
              </a:rPr>
              <a:t>Property Tax Revenues   </a:t>
            </a:r>
          </a:p>
          <a:p>
            <a:pPr marL="36896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2700">
                <a:solidFill>
                  <a:srgbClr val="000000"/>
                </a:solidFill>
                <a:latin typeface="Calibri"/>
              </a:rPr>
              <a:t>     $657,927,501,000 to  $8,313,809,667,000   </a:t>
            </a:r>
          </a:p>
          <a:p>
            <a:pPr marL="36896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2700">
                <a:solidFill>
                  <a:srgbClr val="000000"/>
                </a:solidFill>
                <a:latin typeface="Calibri"/>
              </a:rPr>
              <a:t>                 or a                                                      </a:t>
            </a:r>
            <a:r>
              <a:rPr lang="en-US" sz="3700">
                <a:solidFill>
                  <a:srgbClr val="FF0000"/>
                </a:solidFill>
                <a:latin typeface="Calibri"/>
              </a:rPr>
              <a:t>1085.33% increase</a:t>
            </a:r>
            <a:endParaRPr lang="en-US" sz="3700">
              <a:solidFill>
                <a:srgbClr val="FF0000"/>
              </a:solidFill>
              <a:latin typeface="Arial Nova" pitchFamily="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%7b1AB89D50-65EC-48E3-B554-18045715FD75%7dtf11665031_win32</Template>
  <TotalTime>9965</TotalTime>
  <Words>1232</Words>
  <Application>Microsoft Office PowerPoint</Application>
  <PresentationFormat>Widescreen</PresentationFormat>
  <Paragraphs>653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Nova</vt:lpstr>
      <vt:lpstr>Arial Nova Light</vt:lpstr>
      <vt:lpstr>Calibri</vt:lpstr>
      <vt:lpstr>Source Sans Pro</vt:lpstr>
      <vt:lpstr>Verdana</vt:lpstr>
      <vt:lpstr>Wingdings 2</vt:lpstr>
      <vt:lpstr>SlateVTI</vt:lpstr>
      <vt:lpstr>2024 ASSESSMENT INFORMATION</vt:lpstr>
      <vt:lpstr>2024-2025 ASSESSMENT CYCLE</vt:lpstr>
      <vt:lpstr>THE INCREASE IN ASSESSED VALUES IN AMADOR COUNTY FOR THE 2024-25 TAX YEAR WAS:</vt:lpstr>
      <vt:lpstr>The Specific Assessment Numbers for cities and unincorporated areas</vt:lpstr>
      <vt:lpstr>Number of residences in each jurisdiction</vt:lpstr>
      <vt:lpstr>Prop 19 inter-county transfers</vt:lpstr>
      <vt:lpstr>Prop 13 Property Tax Revenue compared with Inflation and Population from 1980 to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 19 REPORTING TO CDTFA</dc:title>
  <dc:creator>Jim Rooney</dc:creator>
  <cp:lastModifiedBy>Heather Peek</cp:lastModifiedBy>
  <cp:revision>59</cp:revision>
  <cp:lastPrinted>2024-07-09T15:27:48Z</cp:lastPrinted>
  <dcterms:created xsi:type="dcterms:W3CDTF">2023-04-05T21:53:34Z</dcterms:created>
  <dcterms:modified xsi:type="dcterms:W3CDTF">2024-07-09T18:34:44Z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