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86" r:id="rId4"/>
    <p:sldId id="260" r:id="rId5"/>
    <p:sldId id="290" r:id="rId6"/>
    <p:sldId id="279" r:id="rId7"/>
    <p:sldId id="280" r:id="rId8"/>
    <p:sldId id="289" r:id="rId9"/>
    <p:sldId id="261" r:id="rId10"/>
    <p:sldId id="264" r:id="rId11"/>
    <p:sldId id="288" r:id="rId12"/>
    <p:sldId id="287" r:id="rId13"/>
    <p:sldId id="269" r:id="rId14"/>
    <p:sldId id="270" r:id="rId15"/>
    <p:sldId id="285" r:id="rId16"/>
    <p:sldId id="271" r:id="rId17"/>
    <p:sldId id="292" r:id="rId18"/>
    <p:sldId id="275" r:id="rId19"/>
    <p:sldId id="267" r:id="rId20"/>
    <p:sldId id="266" r:id="rId21"/>
    <p:sldId id="262" r:id="rId22"/>
    <p:sldId id="294" r:id="rId23"/>
    <p:sldId id="295" r:id="rId24"/>
    <p:sldId id="268" r:id="rId25"/>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74"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10/11/2024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AVA Annual Meeting</a:t>
            </a:r>
            <a:endParaRPr lang="en-US" dirty="0"/>
          </a:p>
        </p:txBody>
      </p:sp>
      <p:sp>
        <p:nvSpPr>
          <p:cNvPr id="3" name="Subtitle 2"/>
          <p:cNvSpPr>
            <a:spLocks noGrp="1"/>
          </p:cNvSpPr>
          <p:nvPr>
            <p:ph type="subTitle" idx="1"/>
          </p:nvPr>
        </p:nvSpPr>
        <p:spPr/>
        <p:txBody>
          <a:bodyPr/>
          <a:lstStyle/>
          <a:p>
            <a:r>
              <a:rPr lang="en-US" dirty="0" smtClean="0"/>
              <a:t>FY 2023-2024</a:t>
            </a:r>
            <a:endParaRPr lang="en-US" dirty="0"/>
          </a:p>
        </p:txBody>
      </p:sp>
    </p:spTree>
    <p:extLst>
      <p:ext uri="{BB962C8B-B14F-4D97-AF65-F5344CB8AC3E}">
        <p14:creationId xmlns:p14="http://schemas.microsoft.com/office/powerpoint/2010/main" val="1548078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780175"/>
            <a:ext cx="8596668" cy="1320800"/>
          </a:xfrm>
        </p:spPr>
        <p:txBody>
          <a:bodyPr>
            <a:noAutofit/>
          </a:bodyPr>
          <a:lstStyle/>
          <a:p>
            <a:pPr algn="ctr"/>
            <a:r>
              <a:rPr lang="en-US" sz="8800" dirty="0" smtClean="0"/>
              <a:t>AVA Board List</a:t>
            </a:r>
            <a:endParaRPr lang="en-US" sz="8800" dirty="0"/>
          </a:p>
        </p:txBody>
      </p:sp>
    </p:spTree>
    <p:extLst>
      <p:ext uri="{BB962C8B-B14F-4D97-AF65-F5344CB8AC3E}">
        <p14:creationId xmlns:p14="http://schemas.microsoft.com/office/powerpoint/2010/main" val="992272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02116"/>
            <a:ext cx="8596668" cy="1320800"/>
          </a:xfrm>
        </p:spPr>
        <p:txBody>
          <a:bodyPr>
            <a:normAutofit/>
          </a:bodyPr>
          <a:lstStyle/>
          <a:p>
            <a:pPr algn="ctr"/>
            <a:r>
              <a:rPr lang="en-US" sz="5400" dirty="0" smtClean="0"/>
              <a:t>AVA Board List</a:t>
            </a:r>
            <a:endParaRPr lang="en-US" sz="5400" dirty="0"/>
          </a:p>
        </p:txBody>
      </p:sp>
      <p:sp>
        <p:nvSpPr>
          <p:cNvPr id="3" name="Content Placeholder 2"/>
          <p:cNvSpPr>
            <a:spLocks noGrp="1"/>
          </p:cNvSpPr>
          <p:nvPr>
            <p:ph idx="1"/>
          </p:nvPr>
        </p:nvSpPr>
        <p:spPr>
          <a:xfrm>
            <a:off x="448887" y="1064029"/>
            <a:ext cx="9543011" cy="5661623"/>
          </a:xfrm>
        </p:spPr>
        <p:txBody>
          <a:bodyPr>
            <a:normAutofit fontScale="70000" lnSpcReduction="20000"/>
          </a:bodyPr>
          <a:lstStyle/>
          <a:p>
            <a:r>
              <a:rPr lang="en-US" sz="3300" dirty="0" smtClean="0"/>
              <a:t>Is the list current?  Any changes need to be made?</a:t>
            </a:r>
          </a:p>
          <a:p>
            <a:pPr marL="0" indent="0" algn="ctr" fontAlgn="base">
              <a:buNone/>
            </a:pPr>
            <a:r>
              <a:rPr lang="en-US" b="1" u="sng" dirty="0"/>
              <a:t>AUTHORITY MEMBERSHIP</a:t>
            </a:r>
            <a:r>
              <a:rPr lang="en-US" b="1" dirty="0"/>
              <a:t>:</a:t>
            </a:r>
            <a:r>
              <a:rPr lang="en-US" b="1" u="sng" dirty="0"/>
              <a:t> </a:t>
            </a:r>
            <a:endParaRPr lang="en-US" dirty="0"/>
          </a:p>
          <a:p>
            <a:pPr marL="0" indent="0" fontAlgn="base">
              <a:buNone/>
            </a:pPr>
            <a:endParaRPr lang="en-US" b="1" u="sng" dirty="0"/>
          </a:p>
          <a:p>
            <a:pPr marL="0" indent="0" fontAlgn="base">
              <a:buNone/>
            </a:pPr>
            <a:r>
              <a:rPr lang="en-US" b="1" u="sng" dirty="0" smtClean="0"/>
              <a:t>NAME:							POSITION:				EMAIL: ________________</a:t>
            </a:r>
            <a:r>
              <a:rPr lang="en-US" b="1" dirty="0" smtClean="0"/>
              <a:t>    </a:t>
            </a:r>
            <a:endParaRPr lang="en-US" dirty="0"/>
          </a:p>
          <a:p>
            <a:pPr marL="0" indent="0" algn="ctr" fontAlgn="base">
              <a:buNone/>
            </a:pPr>
            <a:r>
              <a:rPr lang="en-US" dirty="0"/>
              <a:t> </a:t>
            </a:r>
          </a:p>
          <a:p>
            <a:pPr marL="0" indent="0" fontAlgn="base">
              <a:spcBef>
                <a:spcPts val="0"/>
              </a:spcBef>
              <a:buNone/>
            </a:pPr>
            <a:r>
              <a:rPr lang="en-US" dirty="0">
                <a:solidFill>
                  <a:schemeClr val="tx1"/>
                </a:solidFill>
              </a:rPr>
              <a:t>Cathleen Johnson, City of Plymouth	</a:t>
            </a:r>
            <a:r>
              <a:rPr lang="en-US" dirty="0" smtClean="0">
                <a:solidFill>
                  <a:schemeClr val="tx1"/>
                </a:solidFill>
              </a:rPr>
              <a:t>		Director</a:t>
            </a:r>
            <a:r>
              <a:rPr lang="en-US" dirty="0">
                <a:solidFill>
                  <a:schemeClr val="tx1"/>
                </a:solidFill>
              </a:rPr>
              <a:t>		</a:t>
            </a:r>
            <a:r>
              <a:rPr lang="en-US" dirty="0" smtClean="0">
                <a:solidFill>
                  <a:schemeClr val="tx1"/>
                </a:solidFill>
              </a:rPr>
              <a:t>		</a:t>
            </a:r>
            <a:r>
              <a:rPr lang="en-US" u="sng" dirty="0" smtClean="0">
                <a:solidFill>
                  <a:schemeClr val="tx1"/>
                </a:solidFill>
              </a:rPr>
              <a:t>cjohnson@cityofplymouth.org</a:t>
            </a:r>
            <a:endParaRPr lang="en-US" dirty="0">
              <a:solidFill>
                <a:schemeClr val="tx1"/>
              </a:solidFill>
            </a:endParaRPr>
          </a:p>
          <a:p>
            <a:pPr marL="0" indent="0" fontAlgn="base">
              <a:spcBef>
                <a:spcPts val="0"/>
              </a:spcBef>
              <a:buNone/>
            </a:pPr>
            <a:r>
              <a:rPr lang="en-US" dirty="0">
                <a:solidFill>
                  <a:schemeClr val="tx1"/>
                </a:solidFill>
              </a:rPr>
              <a:t>Rex Osborn, City of Plymouth	</a:t>
            </a:r>
            <a:r>
              <a:rPr lang="en-US" dirty="0" smtClean="0">
                <a:solidFill>
                  <a:schemeClr val="tx1"/>
                </a:solidFill>
              </a:rPr>
              <a:t>			Alternative</a:t>
            </a:r>
            <a:r>
              <a:rPr lang="en-US" dirty="0">
                <a:solidFill>
                  <a:schemeClr val="tx1"/>
                </a:solidFill>
              </a:rPr>
              <a:t>	</a:t>
            </a:r>
            <a:r>
              <a:rPr lang="en-US" dirty="0" smtClean="0">
                <a:solidFill>
                  <a:schemeClr val="tx1"/>
                </a:solidFill>
              </a:rPr>
              <a:t>			</a:t>
            </a:r>
            <a:r>
              <a:rPr lang="en-US" u="sng" dirty="0" smtClean="0">
                <a:solidFill>
                  <a:schemeClr val="tx1"/>
                </a:solidFill>
              </a:rPr>
              <a:t>RexO@cityofplymouth.org</a:t>
            </a:r>
            <a:endParaRPr lang="en-US" dirty="0">
              <a:solidFill>
                <a:schemeClr val="tx1"/>
              </a:solidFill>
            </a:endParaRPr>
          </a:p>
          <a:p>
            <a:pPr marL="0" indent="0" fontAlgn="base">
              <a:buNone/>
            </a:pPr>
            <a:r>
              <a:rPr lang="en-US" dirty="0">
                <a:solidFill>
                  <a:schemeClr val="tx1"/>
                </a:solidFill>
              </a:rPr>
              <a:t> </a:t>
            </a:r>
          </a:p>
          <a:p>
            <a:pPr marL="0" indent="0" fontAlgn="base">
              <a:spcBef>
                <a:spcPts val="0"/>
              </a:spcBef>
              <a:buNone/>
            </a:pPr>
            <a:r>
              <a:rPr lang="en-US" dirty="0" smtClean="0">
                <a:solidFill>
                  <a:schemeClr val="tx1"/>
                </a:solidFill>
              </a:rPr>
              <a:t>Jeff </a:t>
            </a:r>
            <a:r>
              <a:rPr lang="en-US" dirty="0">
                <a:solidFill>
                  <a:schemeClr val="tx1"/>
                </a:solidFill>
              </a:rPr>
              <a:t>Brown, Amador County 	</a:t>
            </a:r>
            <a:r>
              <a:rPr lang="en-US" dirty="0" smtClean="0">
                <a:solidFill>
                  <a:schemeClr val="tx1"/>
                </a:solidFill>
              </a:rPr>
              <a:t>			Chairman</a:t>
            </a:r>
            <a:r>
              <a:rPr lang="en-US" dirty="0">
                <a:solidFill>
                  <a:schemeClr val="tx1"/>
                </a:solidFill>
              </a:rPr>
              <a:t>		</a:t>
            </a:r>
            <a:r>
              <a:rPr lang="en-US" dirty="0" smtClean="0">
                <a:solidFill>
                  <a:schemeClr val="tx1"/>
                </a:solidFill>
              </a:rPr>
              <a:t>		</a:t>
            </a:r>
            <a:r>
              <a:rPr lang="en-US" u="sng" dirty="0" smtClean="0">
                <a:solidFill>
                  <a:schemeClr val="tx1"/>
                </a:solidFill>
              </a:rPr>
              <a:t>jeffbrown@amadorgov.org</a:t>
            </a:r>
            <a:endParaRPr lang="en-US" dirty="0" smtClean="0">
              <a:solidFill>
                <a:schemeClr val="tx1"/>
              </a:solidFill>
            </a:endParaRPr>
          </a:p>
          <a:p>
            <a:pPr marL="0" indent="0" fontAlgn="base">
              <a:spcBef>
                <a:spcPts val="0"/>
              </a:spcBef>
              <a:buNone/>
            </a:pPr>
            <a:r>
              <a:rPr lang="en-US" dirty="0" smtClean="0">
                <a:solidFill>
                  <a:schemeClr val="tx1"/>
                </a:solidFill>
              </a:rPr>
              <a:t>Frank </a:t>
            </a:r>
            <a:r>
              <a:rPr lang="en-US" dirty="0">
                <a:solidFill>
                  <a:schemeClr val="tx1"/>
                </a:solidFill>
              </a:rPr>
              <a:t>Axe, Amador County 	</a:t>
            </a:r>
            <a:r>
              <a:rPr lang="en-US" dirty="0" smtClean="0">
                <a:solidFill>
                  <a:schemeClr val="tx1"/>
                </a:solidFill>
              </a:rPr>
              <a:t>			Alternate</a:t>
            </a:r>
            <a:r>
              <a:rPr lang="en-US" dirty="0">
                <a:solidFill>
                  <a:schemeClr val="tx1"/>
                </a:solidFill>
              </a:rPr>
              <a:t>		</a:t>
            </a:r>
            <a:r>
              <a:rPr lang="en-US" dirty="0" smtClean="0">
                <a:solidFill>
                  <a:schemeClr val="tx1"/>
                </a:solidFill>
              </a:rPr>
              <a:t>		</a:t>
            </a:r>
            <a:r>
              <a:rPr lang="en-US" u="sng" dirty="0" smtClean="0">
                <a:solidFill>
                  <a:schemeClr val="tx1"/>
                </a:solidFill>
              </a:rPr>
              <a:t>faxe@amadorgov.org</a:t>
            </a:r>
            <a:endParaRPr lang="en-US" dirty="0">
              <a:solidFill>
                <a:schemeClr val="tx1"/>
              </a:solidFill>
            </a:endParaRPr>
          </a:p>
          <a:p>
            <a:pPr marL="0" indent="0" fontAlgn="base">
              <a:buNone/>
            </a:pPr>
            <a:endParaRPr lang="en-US" dirty="0">
              <a:solidFill>
                <a:schemeClr val="tx1"/>
              </a:solidFill>
            </a:endParaRPr>
          </a:p>
          <a:p>
            <a:pPr marL="0" indent="0" fontAlgn="base">
              <a:lnSpc>
                <a:spcPct val="120000"/>
              </a:lnSpc>
              <a:spcBef>
                <a:spcPts val="0"/>
              </a:spcBef>
              <a:buNone/>
            </a:pPr>
            <a:r>
              <a:rPr lang="en-US" dirty="0" smtClean="0">
                <a:solidFill>
                  <a:schemeClr val="tx1"/>
                </a:solidFill>
              </a:rPr>
              <a:t>Joyce </a:t>
            </a:r>
            <a:r>
              <a:rPr lang="en-US" dirty="0">
                <a:solidFill>
                  <a:schemeClr val="tx1"/>
                </a:solidFill>
              </a:rPr>
              <a:t>Davidson, Amador City	</a:t>
            </a:r>
            <a:r>
              <a:rPr lang="en-US" dirty="0" smtClean="0">
                <a:solidFill>
                  <a:schemeClr val="tx1"/>
                </a:solidFill>
              </a:rPr>
              <a:t>			Director</a:t>
            </a:r>
            <a:r>
              <a:rPr lang="en-US" dirty="0">
                <a:solidFill>
                  <a:schemeClr val="tx1"/>
                </a:solidFill>
              </a:rPr>
              <a:t>		</a:t>
            </a:r>
            <a:r>
              <a:rPr lang="en-US" dirty="0" smtClean="0">
                <a:solidFill>
                  <a:schemeClr val="tx1"/>
                </a:solidFill>
              </a:rPr>
              <a:t>		</a:t>
            </a:r>
            <a:r>
              <a:rPr lang="en-US" u="sng" dirty="0" smtClean="0">
                <a:solidFill>
                  <a:schemeClr val="tx1"/>
                </a:solidFill>
              </a:rPr>
              <a:t>city.clerk@amador-city.com </a:t>
            </a:r>
          </a:p>
          <a:p>
            <a:pPr marL="0" indent="0" fontAlgn="base">
              <a:lnSpc>
                <a:spcPct val="120000"/>
              </a:lnSpc>
              <a:spcBef>
                <a:spcPts val="0"/>
              </a:spcBef>
              <a:buNone/>
            </a:pPr>
            <a:r>
              <a:rPr lang="en-US" dirty="0">
                <a:solidFill>
                  <a:schemeClr val="tx1"/>
                </a:solidFill>
              </a:rPr>
              <a:t> </a:t>
            </a:r>
            <a:r>
              <a:rPr lang="en-US" dirty="0" smtClean="0">
                <a:solidFill>
                  <a:schemeClr val="tx1"/>
                </a:solidFill>
              </a:rPr>
              <a:t>??, </a:t>
            </a:r>
            <a:r>
              <a:rPr lang="en-US" dirty="0">
                <a:solidFill>
                  <a:schemeClr val="tx1"/>
                </a:solidFill>
              </a:rPr>
              <a:t>Amador City					</a:t>
            </a:r>
            <a:r>
              <a:rPr lang="en-US" dirty="0" smtClean="0">
                <a:solidFill>
                  <a:schemeClr val="tx1"/>
                </a:solidFill>
              </a:rPr>
              <a:t>	Alternate			</a:t>
            </a:r>
            <a:r>
              <a:rPr lang="en-US" dirty="0"/>
              <a:t> </a:t>
            </a:r>
            <a:endParaRPr lang="en-US" dirty="0" smtClean="0">
              <a:solidFill>
                <a:schemeClr val="tx1"/>
              </a:solidFill>
            </a:endParaRPr>
          </a:p>
          <a:p>
            <a:pPr marL="0" indent="0" fontAlgn="base">
              <a:lnSpc>
                <a:spcPct val="120000"/>
              </a:lnSpc>
              <a:spcBef>
                <a:spcPts val="0"/>
              </a:spcBef>
              <a:buNone/>
            </a:pPr>
            <a:endParaRPr lang="en-US" dirty="0">
              <a:solidFill>
                <a:schemeClr val="tx1"/>
              </a:solidFill>
            </a:endParaRPr>
          </a:p>
          <a:p>
            <a:pPr marL="0" indent="0" fontAlgn="base">
              <a:lnSpc>
                <a:spcPct val="120000"/>
              </a:lnSpc>
              <a:spcBef>
                <a:spcPts val="0"/>
              </a:spcBef>
              <a:buNone/>
            </a:pPr>
            <a:r>
              <a:rPr lang="en-US" dirty="0">
                <a:solidFill>
                  <a:schemeClr val="tx1"/>
                </a:solidFill>
              </a:rPr>
              <a:t>Jose </a:t>
            </a:r>
            <a:r>
              <a:rPr lang="en-US" dirty="0" err="1">
                <a:solidFill>
                  <a:schemeClr val="tx1"/>
                </a:solidFill>
              </a:rPr>
              <a:t>Arevalos</a:t>
            </a:r>
            <a:r>
              <a:rPr lang="en-US" dirty="0">
                <a:solidFill>
                  <a:schemeClr val="tx1"/>
                </a:solidFill>
              </a:rPr>
              <a:t>, City of </a:t>
            </a:r>
            <a:r>
              <a:rPr lang="en-US" dirty="0" smtClean="0">
                <a:solidFill>
                  <a:schemeClr val="tx1"/>
                </a:solidFill>
              </a:rPr>
              <a:t>Jackson	</a:t>
            </a:r>
            <a:r>
              <a:rPr lang="en-US" dirty="0">
                <a:solidFill>
                  <a:schemeClr val="tx1"/>
                </a:solidFill>
              </a:rPr>
              <a:t>	</a:t>
            </a:r>
            <a:r>
              <a:rPr lang="en-US" dirty="0" smtClean="0">
                <a:solidFill>
                  <a:schemeClr val="tx1"/>
                </a:solidFill>
              </a:rPr>
              <a:t>		Director</a:t>
            </a:r>
            <a:r>
              <a:rPr lang="en-US" dirty="0">
                <a:solidFill>
                  <a:schemeClr val="tx1"/>
                </a:solidFill>
              </a:rPr>
              <a:t>		</a:t>
            </a:r>
            <a:r>
              <a:rPr lang="en-US" dirty="0" smtClean="0">
                <a:solidFill>
                  <a:schemeClr val="tx1"/>
                </a:solidFill>
              </a:rPr>
              <a:t>		</a:t>
            </a:r>
            <a:r>
              <a:rPr lang="en-US" u="sng" dirty="0" smtClean="0">
                <a:solidFill>
                  <a:schemeClr val="tx1"/>
                </a:solidFill>
              </a:rPr>
              <a:t>jarevalos@ci.jackson.ca.us</a:t>
            </a:r>
            <a:endParaRPr lang="en-US" dirty="0">
              <a:solidFill>
                <a:schemeClr val="tx1"/>
              </a:solidFill>
            </a:endParaRPr>
          </a:p>
          <a:p>
            <a:pPr marL="0" indent="0" fontAlgn="base">
              <a:lnSpc>
                <a:spcPct val="120000"/>
              </a:lnSpc>
              <a:spcBef>
                <a:spcPts val="0"/>
              </a:spcBef>
              <a:buNone/>
            </a:pPr>
            <a:r>
              <a:rPr lang="en-US" dirty="0" err="1" smtClean="0">
                <a:solidFill>
                  <a:schemeClr val="tx1"/>
                </a:solidFill>
              </a:rPr>
              <a:t>Sgt</a:t>
            </a:r>
            <a:r>
              <a:rPr lang="en-US" dirty="0" smtClean="0">
                <a:solidFill>
                  <a:schemeClr val="tx1"/>
                </a:solidFill>
              </a:rPr>
              <a:t> </a:t>
            </a:r>
            <a:r>
              <a:rPr lang="en-US" dirty="0" err="1">
                <a:solidFill>
                  <a:schemeClr val="tx1"/>
                </a:solidFill>
              </a:rPr>
              <a:t>Tizok</a:t>
            </a:r>
            <a:r>
              <a:rPr lang="en-US" dirty="0">
                <a:solidFill>
                  <a:schemeClr val="tx1"/>
                </a:solidFill>
              </a:rPr>
              <a:t> </a:t>
            </a:r>
            <a:r>
              <a:rPr lang="en-US" dirty="0" err="1" smtClean="0">
                <a:solidFill>
                  <a:schemeClr val="tx1"/>
                </a:solidFill>
              </a:rPr>
              <a:t>Delrio</a:t>
            </a:r>
            <a:r>
              <a:rPr lang="en-US" dirty="0" smtClean="0">
                <a:solidFill>
                  <a:schemeClr val="tx1"/>
                </a:solidFill>
              </a:rPr>
              <a:t>, City </a:t>
            </a:r>
            <a:r>
              <a:rPr lang="en-US" dirty="0">
                <a:solidFill>
                  <a:schemeClr val="tx1"/>
                </a:solidFill>
              </a:rPr>
              <a:t>of Jackson		</a:t>
            </a:r>
            <a:r>
              <a:rPr lang="en-US" dirty="0" smtClean="0">
                <a:solidFill>
                  <a:schemeClr val="tx1"/>
                </a:solidFill>
              </a:rPr>
              <a:t>	Alternate				</a:t>
            </a:r>
            <a:r>
              <a:rPr lang="en-US" u="sng" dirty="0" smtClean="0">
                <a:solidFill>
                  <a:schemeClr val="tx1"/>
                </a:solidFill>
              </a:rPr>
              <a:t>tdelrio@ci.jackson.ca.us</a:t>
            </a:r>
            <a:endParaRPr lang="en-US" u="sng" dirty="0">
              <a:solidFill>
                <a:schemeClr val="tx1"/>
              </a:solidFill>
            </a:endParaRPr>
          </a:p>
          <a:p>
            <a:pPr marL="0" indent="0" fontAlgn="base">
              <a:lnSpc>
                <a:spcPct val="120000"/>
              </a:lnSpc>
              <a:spcBef>
                <a:spcPts val="0"/>
              </a:spcBef>
              <a:buNone/>
            </a:pPr>
            <a:endParaRPr lang="en-US" dirty="0" smtClean="0">
              <a:solidFill>
                <a:schemeClr val="tx1"/>
              </a:solidFill>
            </a:endParaRPr>
          </a:p>
          <a:p>
            <a:pPr marL="0" indent="0" fontAlgn="base">
              <a:buNone/>
            </a:pPr>
            <a:endParaRPr lang="en-US" dirty="0">
              <a:solidFill>
                <a:schemeClr val="tx1"/>
              </a:solidFill>
            </a:endParaRPr>
          </a:p>
          <a:p>
            <a:pPr marL="0" indent="0" fontAlgn="base">
              <a:buNone/>
            </a:pPr>
            <a:r>
              <a:rPr lang="en-US" dirty="0">
                <a:solidFill>
                  <a:schemeClr val="tx1"/>
                </a:solidFill>
              </a:rPr>
              <a:t>Sergeant Matt Brewer, City of Sutter Creek </a:t>
            </a:r>
            <a:r>
              <a:rPr lang="en-US" dirty="0" smtClean="0">
                <a:solidFill>
                  <a:schemeClr val="tx1"/>
                </a:solidFill>
              </a:rPr>
              <a:t>	Director</a:t>
            </a:r>
            <a:r>
              <a:rPr lang="en-US" dirty="0">
                <a:solidFill>
                  <a:schemeClr val="tx1"/>
                </a:solidFill>
              </a:rPr>
              <a:t>		</a:t>
            </a:r>
            <a:r>
              <a:rPr lang="en-US" dirty="0" smtClean="0">
                <a:solidFill>
                  <a:schemeClr val="tx1"/>
                </a:solidFill>
              </a:rPr>
              <a:t>		</a:t>
            </a:r>
            <a:r>
              <a:rPr lang="en-US" u="sng" dirty="0" smtClean="0">
                <a:solidFill>
                  <a:schemeClr val="tx1"/>
                </a:solidFill>
              </a:rPr>
              <a:t> </a:t>
            </a:r>
            <a:r>
              <a:rPr lang="en-US" u="sng" dirty="0">
                <a:solidFill>
                  <a:schemeClr val="tx1"/>
                </a:solidFill>
              </a:rPr>
              <a:t>mbrewer@cityofsuttercreek.org </a:t>
            </a:r>
            <a:endParaRPr lang="en-US" u="sng" dirty="0" smtClean="0">
              <a:solidFill>
                <a:schemeClr val="tx1"/>
              </a:solidFill>
            </a:endParaRPr>
          </a:p>
          <a:p>
            <a:pPr marL="0" indent="0" fontAlgn="base">
              <a:buNone/>
            </a:pPr>
            <a:r>
              <a:rPr lang="en-US" dirty="0" smtClean="0">
                <a:solidFill>
                  <a:schemeClr val="tx1"/>
                </a:solidFill>
              </a:rPr>
              <a:t>Chief </a:t>
            </a:r>
            <a:r>
              <a:rPr lang="en-US" dirty="0">
                <a:solidFill>
                  <a:schemeClr val="tx1"/>
                </a:solidFill>
              </a:rPr>
              <a:t>Jim O’Connell, City of Sutter Creek 	</a:t>
            </a:r>
            <a:r>
              <a:rPr lang="en-US" dirty="0" smtClean="0">
                <a:solidFill>
                  <a:schemeClr val="tx1"/>
                </a:solidFill>
              </a:rPr>
              <a:t>	Alternate</a:t>
            </a:r>
            <a:r>
              <a:rPr lang="en-US" dirty="0">
                <a:solidFill>
                  <a:schemeClr val="tx1"/>
                </a:solidFill>
              </a:rPr>
              <a:t>	</a:t>
            </a:r>
            <a:r>
              <a:rPr lang="en-US" dirty="0" smtClean="0">
                <a:solidFill>
                  <a:schemeClr val="tx1"/>
                </a:solidFill>
              </a:rPr>
              <a:t>			</a:t>
            </a:r>
            <a:r>
              <a:rPr lang="en-US" u="sng" dirty="0" smtClean="0">
                <a:solidFill>
                  <a:schemeClr val="tx1"/>
                </a:solidFill>
              </a:rPr>
              <a:t> </a:t>
            </a:r>
            <a:r>
              <a:rPr lang="en-US" u="sng" dirty="0">
                <a:solidFill>
                  <a:schemeClr val="tx1"/>
                </a:solidFill>
              </a:rPr>
              <a:t>joconnell@cityofsuttercreek.org </a:t>
            </a:r>
            <a:r>
              <a:rPr lang="en-US" dirty="0">
                <a:solidFill>
                  <a:schemeClr val="tx1"/>
                </a:solidFill>
              </a:rPr>
              <a:t> </a:t>
            </a:r>
            <a:endParaRPr lang="en-US" dirty="0" smtClean="0">
              <a:solidFill>
                <a:schemeClr val="tx1"/>
              </a:solidFill>
            </a:endParaRPr>
          </a:p>
          <a:p>
            <a:pPr marL="0" indent="0" fontAlgn="base">
              <a:buNone/>
            </a:pPr>
            <a:endParaRPr lang="en-US" dirty="0">
              <a:solidFill>
                <a:schemeClr val="tx1"/>
              </a:solidFill>
            </a:endParaRPr>
          </a:p>
          <a:p>
            <a:pPr marL="0" indent="0" fontAlgn="base">
              <a:lnSpc>
                <a:spcPct val="120000"/>
              </a:lnSpc>
              <a:spcBef>
                <a:spcPts val="0"/>
              </a:spcBef>
              <a:buNone/>
            </a:pPr>
            <a:r>
              <a:rPr lang="en-US" dirty="0">
                <a:solidFill>
                  <a:schemeClr val="tx1"/>
                </a:solidFill>
              </a:rPr>
              <a:t>John Alfred, City of Ione </a:t>
            </a:r>
            <a:r>
              <a:rPr lang="en-US" dirty="0" smtClean="0">
                <a:solidFill>
                  <a:schemeClr val="tx1"/>
                </a:solidFill>
              </a:rPr>
              <a:t>			</a:t>
            </a:r>
            <a:r>
              <a:rPr lang="en-US" dirty="0">
                <a:solidFill>
                  <a:schemeClr val="tx1"/>
                </a:solidFill>
              </a:rPr>
              <a:t>	</a:t>
            </a:r>
            <a:r>
              <a:rPr lang="en-US" dirty="0" smtClean="0">
                <a:solidFill>
                  <a:schemeClr val="tx1"/>
                </a:solidFill>
              </a:rPr>
              <a:t>Vice </a:t>
            </a:r>
            <a:r>
              <a:rPr lang="en-US" dirty="0">
                <a:solidFill>
                  <a:schemeClr val="tx1"/>
                </a:solidFill>
              </a:rPr>
              <a:t>Chairman	</a:t>
            </a:r>
            <a:r>
              <a:rPr lang="en-US" dirty="0" smtClean="0">
                <a:solidFill>
                  <a:schemeClr val="tx1"/>
                </a:solidFill>
              </a:rPr>
              <a:t>		</a:t>
            </a:r>
            <a:r>
              <a:rPr lang="en-US" u="sng" dirty="0" smtClean="0">
                <a:solidFill>
                  <a:schemeClr val="tx1"/>
                </a:solidFill>
              </a:rPr>
              <a:t> jalfred@ione-ca.com</a:t>
            </a:r>
          </a:p>
          <a:p>
            <a:pPr marL="0" indent="0" fontAlgn="base">
              <a:lnSpc>
                <a:spcPct val="120000"/>
              </a:lnSpc>
              <a:spcBef>
                <a:spcPts val="0"/>
              </a:spcBef>
              <a:buNone/>
            </a:pPr>
            <a:r>
              <a:rPr lang="en-US" dirty="0" smtClean="0">
                <a:solidFill>
                  <a:schemeClr val="tx1"/>
                </a:solidFill>
              </a:rPr>
              <a:t>??, </a:t>
            </a:r>
            <a:r>
              <a:rPr lang="en-US" dirty="0">
                <a:solidFill>
                  <a:schemeClr val="tx1"/>
                </a:solidFill>
              </a:rPr>
              <a:t>City Of Ione	</a:t>
            </a:r>
            <a:r>
              <a:rPr lang="en-US" dirty="0" smtClean="0">
                <a:solidFill>
                  <a:schemeClr val="tx1"/>
                </a:solidFill>
              </a:rPr>
              <a:t>					Alternate</a:t>
            </a:r>
            <a:r>
              <a:rPr lang="en-US" dirty="0">
                <a:solidFill>
                  <a:schemeClr val="tx1"/>
                </a:solidFill>
              </a:rPr>
              <a:t>		</a:t>
            </a:r>
            <a:endParaRPr lang="en-US" dirty="0"/>
          </a:p>
        </p:txBody>
      </p:sp>
    </p:spTree>
    <p:extLst>
      <p:ext uri="{BB962C8B-B14F-4D97-AF65-F5344CB8AC3E}">
        <p14:creationId xmlns:p14="http://schemas.microsoft.com/office/powerpoint/2010/main" val="1261319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3960" y="1515687"/>
            <a:ext cx="8596668" cy="1320800"/>
          </a:xfrm>
        </p:spPr>
        <p:txBody>
          <a:bodyPr>
            <a:noAutofit/>
          </a:bodyPr>
          <a:lstStyle/>
          <a:p>
            <a:pPr algn="ctr"/>
            <a:r>
              <a:rPr lang="en-US" sz="8000" u="sng" dirty="0" smtClean="0"/>
              <a:t>Public Hearing </a:t>
            </a:r>
            <a:r>
              <a:rPr lang="en-US" sz="8000" dirty="0" smtClean="0"/>
              <a:t>2023-2024 </a:t>
            </a:r>
            <a:br>
              <a:rPr lang="en-US" sz="8000" dirty="0" smtClean="0"/>
            </a:br>
            <a:r>
              <a:rPr lang="en-US" sz="8000" dirty="0" smtClean="0"/>
              <a:t>Budget Year</a:t>
            </a:r>
            <a:endParaRPr lang="en-US" sz="8000" dirty="0"/>
          </a:p>
        </p:txBody>
      </p:sp>
    </p:spTree>
    <p:extLst>
      <p:ext uri="{BB962C8B-B14F-4D97-AF65-F5344CB8AC3E}">
        <p14:creationId xmlns:p14="http://schemas.microsoft.com/office/powerpoint/2010/main" val="676788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2023-2024 Fiscal Budget Report</a:t>
            </a:r>
            <a:br>
              <a:rPr lang="en-US" dirty="0" smtClean="0"/>
            </a:br>
            <a:r>
              <a:rPr lang="en-US" dirty="0" smtClean="0"/>
              <a:t>Income / Expense </a:t>
            </a:r>
            <a:endParaRPr lang="en-US" dirty="0"/>
          </a:p>
        </p:txBody>
      </p:sp>
      <p:sp>
        <p:nvSpPr>
          <p:cNvPr id="9" name="TextBox 8"/>
          <p:cNvSpPr txBox="1"/>
          <p:nvPr/>
        </p:nvSpPr>
        <p:spPr>
          <a:xfrm>
            <a:off x="6077877" y="3819319"/>
            <a:ext cx="1475084" cy="369332"/>
          </a:xfrm>
          <a:prstGeom prst="rect">
            <a:avLst/>
          </a:prstGeom>
          <a:noFill/>
        </p:spPr>
        <p:txBody>
          <a:bodyPr wrap="none" rtlCol="0">
            <a:spAutoFit/>
          </a:bodyPr>
          <a:lstStyle/>
          <a:p>
            <a:r>
              <a:rPr lang="en-US" dirty="0" smtClean="0"/>
              <a:t>Final Budget</a:t>
            </a:r>
            <a:endParaRPr lang="en-US"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688701676"/>
              </p:ext>
            </p:extLst>
          </p:nvPr>
        </p:nvGraphicFramePr>
        <p:xfrm>
          <a:off x="297344" y="1863725"/>
          <a:ext cx="2501900" cy="1428750"/>
        </p:xfrm>
        <a:graphic>
          <a:graphicData uri="http://schemas.openxmlformats.org/drawingml/2006/table">
            <a:tbl>
              <a:tblPr>
                <a:tableStyleId>{5C22544A-7EE6-4342-B048-85BDC9FD1C3A}</a:tableStyleId>
              </a:tblPr>
              <a:tblGrid>
                <a:gridCol w="610375">
                  <a:extLst>
                    <a:ext uri="{9D8B030D-6E8A-4147-A177-3AD203B41FA5}">
                      <a16:colId xmlns:a16="http://schemas.microsoft.com/office/drawing/2014/main" val="547574744"/>
                    </a:ext>
                  </a:extLst>
                </a:gridCol>
                <a:gridCol w="1042723">
                  <a:extLst>
                    <a:ext uri="{9D8B030D-6E8A-4147-A177-3AD203B41FA5}">
                      <a16:colId xmlns:a16="http://schemas.microsoft.com/office/drawing/2014/main" val="408879976"/>
                    </a:ext>
                  </a:extLst>
                </a:gridCol>
                <a:gridCol w="848802">
                  <a:extLst>
                    <a:ext uri="{9D8B030D-6E8A-4147-A177-3AD203B41FA5}">
                      <a16:colId xmlns:a16="http://schemas.microsoft.com/office/drawing/2014/main" val="2198884140"/>
                    </a:ext>
                  </a:extLst>
                </a:gridCol>
              </a:tblGrid>
              <a:tr h="228600">
                <a:tc gridSpan="3">
                  <a:txBody>
                    <a:bodyPr/>
                    <a:lstStyle/>
                    <a:p>
                      <a:pPr algn="ctr" fontAlgn="b"/>
                      <a:r>
                        <a:rPr lang="en-US" sz="1400" u="sng" strike="noStrike" dirty="0">
                          <a:effectLst/>
                        </a:rPr>
                        <a:t>Income</a:t>
                      </a:r>
                      <a:endParaRPr lang="en-US" sz="1400" b="1" i="0" u="sng" strike="noStrike" dirty="0">
                        <a:effectLst/>
                        <a:latin typeface="Arial" panose="020B0604020202020204" pitchFamily="34" charset="0"/>
                      </a:endParaRPr>
                    </a:p>
                  </a:txBody>
                  <a:tcPr marL="9525" marR="9525" marT="9525"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38333256"/>
                  </a:ext>
                </a:extLst>
              </a:tr>
              <a:tr h="161925">
                <a:tc gridSpan="2">
                  <a:txBody>
                    <a:bodyPr/>
                    <a:lstStyle/>
                    <a:p>
                      <a:pPr algn="l" fontAlgn="b"/>
                      <a:r>
                        <a:rPr lang="en-US" sz="1000" u="none" strike="noStrike">
                          <a:effectLst/>
                        </a:rPr>
                        <a:t>First Quarter - JUL/AUG/SEP</a:t>
                      </a:r>
                      <a:endParaRPr lang="en-US" sz="1000" b="1" i="0" u="none" strike="noStrike">
                        <a:effectLst/>
                        <a:latin typeface="Arial" panose="020B0604020202020204" pitchFamily="34" charset="0"/>
                      </a:endParaRPr>
                    </a:p>
                  </a:txBody>
                  <a:tcPr marL="9525" marR="9525" marT="9525" marB="0" anchor="b"/>
                </a:tc>
                <a:tc hMerge="1">
                  <a:txBody>
                    <a:bodyPr/>
                    <a:lstStyle/>
                    <a:p>
                      <a:endParaRPr lang="en-US"/>
                    </a:p>
                  </a:txBody>
                  <a:tcPr/>
                </a:tc>
                <a:tc>
                  <a:txBody>
                    <a:bodyPr/>
                    <a:lstStyle/>
                    <a:p>
                      <a:pPr algn="l" fontAlgn="b"/>
                      <a:r>
                        <a:rPr lang="en-US" sz="1000" u="none" strike="noStrike">
                          <a:effectLst/>
                        </a:rPr>
                        <a:t> </a:t>
                      </a:r>
                      <a:endParaRPr lang="en-US" sz="1000" b="1"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809477704"/>
                  </a:ext>
                </a:extLst>
              </a:tr>
              <a:tr h="161925">
                <a:tc>
                  <a:txBody>
                    <a:bodyPr/>
                    <a:lstStyle/>
                    <a:p>
                      <a:pPr algn="l" fontAlgn="b"/>
                      <a:r>
                        <a:rPr lang="en-US" sz="1000" u="none" strike="noStrike">
                          <a:effectLst/>
                        </a:rPr>
                        <a:t>State </a:t>
                      </a:r>
                      <a:endParaRPr lang="en-US" sz="1000" b="0" i="0" u="none" strike="noStrike">
                        <a:effectLst/>
                        <a:latin typeface="Arial" panose="020B0604020202020204" pitchFamily="34" charset="0"/>
                      </a:endParaRPr>
                    </a:p>
                  </a:txBody>
                  <a:tcPr marL="9525" marR="9525" marT="9525" marB="0" anchor="b"/>
                </a:tc>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r" fontAlgn="b"/>
                      <a:r>
                        <a:rPr lang="en-US" sz="1000" u="none" strike="noStrike">
                          <a:effectLst/>
                        </a:rPr>
                        <a:t>13,924.90</a:t>
                      </a:r>
                      <a:endParaRPr lang="en-US"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4140997998"/>
                  </a:ext>
                </a:extLst>
              </a:tr>
              <a:tr h="161925">
                <a:tc>
                  <a:txBody>
                    <a:bodyPr/>
                    <a:lstStyle/>
                    <a:p>
                      <a:pPr algn="l" fontAlgn="b"/>
                      <a:r>
                        <a:rPr lang="en-US" sz="1000" u="none" strike="noStrike">
                          <a:effectLst/>
                        </a:rPr>
                        <a:t>Scrap</a:t>
                      </a:r>
                      <a:endParaRPr lang="en-US" sz="1000" b="0" i="0" u="none" strike="noStrike">
                        <a:effectLst/>
                        <a:latin typeface="Arial" panose="020B0604020202020204" pitchFamily="34" charset="0"/>
                      </a:endParaRPr>
                    </a:p>
                  </a:txBody>
                  <a:tcPr marL="9525" marR="9525" marT="9525" marB="0" anchor="b"/>
                </a:tc>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r" fontAlgn="b"/>
                      <a:r>
                        <a:rPr lang="en-US" sz="1000" u="none" strike="noStrike">
                          <a:effectLst/>
                        </a:rPr>
                        <a:t>1,225.00</a:t>
                      </a:r>
                      <a:endParaRPr lang="en-US"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837519056"/>
                  </a:ext>
                </a:extLst>
              </a:tr>
              <a:tr h="161925">
                <a:tc>
                  <a:txBody>
                    <a:bodyPr/>
                    <a:lstStyle/>
                    <a:p>
                      <a:pPr algn="l" fontAlgn="b"/>
                      <a:r>
                        <a:rPr lang="en-US" sz="1000" u="none" strike="noStrike">
                          <a:effectLst/>
                        </a:rPr>
                        <a:t>Private</a:t>
                      </a:r>
                      <a:endParaRPr lang="en-US" sz="1000" b="0" i="0" u="none" strike="noStrike">
                        <a:effectLst/>
                        <a:latin typeface="Arial" panose="020B0604020202020204" pitchFamily="34" charset="0"/>
                      </a:endParaRPr>
                    </a:p>
                  </a:txBody>
                  <a:tcPr marL="9525" marR="9525" marT="9525" marB="0" anchor="b"/>
                </a:tc>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r" fontAlgn="b"/>
                      <a:r>
                        <a:rPr lang="en-US" sz="1000" u="none" strike="noStrike">
                          <a:effectLst/>
                        </a:rPr>
                        <a:t>200.00</a:t>
                      </a:r>
                      <a:endParaRPr lang="en-US"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757260388"/>
                  </a:ext>
                </a:extLst>
              </a:tr>
              <a:tr h="238125">
                <a:tc>
                  <a:txBody>
                    <a:bodyPr/>
                    <a:lstStyle/>
                    <a:p>
                      <a:pPr algn="l" fontAlgn="b"/>
                      <a:r>
                        <a:rPr lang="en-US" sz="1000" u="none" strike="noStrike">
                          <a:effectLst/>
                        </a:rPr>
                        <a:t>Interest</a:t>
                      </a:r>
                      <a:endParaRPr lang="en-US" sz="1000" b="0" i="0" u="none" strike="noStrike">
                        <a:effectLst/>
                        <a:latin typeface="Arial" panose="020B0604020202020204" pitchFamily="34" charset="0"/>
                      </a:endParaRPr>
                    </a:p>
                  </a:txBody>
                  <a:tcPr marL="9525" marR="9525" marT="9525" marB="0" anchor="b"/>
                </a:tc>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r" fontAlgn="b"/>
                      <a:r>
                        <a:rPr lang="en-US" sz="1000" u="none" strike="noStrike">
                          <a:effectLst/>
                        </a:rPr>
                        <a:t>0.00</a:t>
                      </a:r>
                      <a:endParaRPr lang="en-US"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605271578"/>
                  </a:ext>
                </a:extLst>
              </a:tr>
              <a:tr h="161925">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1000" b="1" u="none" strike="noStrike" dirty="0">
                          <a:effectLst/>
                        </a:rPr>
                        <a:t>1ST QTR TOTAL</a:t>
                      </a:r>
                      <a:endParaRPr lang="en-US" sz="1000" b="1" i="0" u="none" strike="noStrike" dirty="0">
                        <a:effectLst/>
                        <a:latin typeface="Arial" panose="020B0604020202020204" pitchFamily="34" charset="0"/>
                      </a:endParaRPr>
                    </a:p>
                  </a:txBody>
                  <a:tcPr marL="9525" marR="9525" marT="9525" marB="0" anchor="b"/>
                </a:tc>
                <a:tc>
                  <a:txBody>
                    <a:bodyPr/>
                    <a:lstStyle/>
                    <a:p>
                      <a:pPr algn="r" fontAlgn="b"/>
                      <a:r>
                        <a:rPr lang="en-US" sz="1000" b="1" u="none" strike="noStrike" dirty="0">
                          <a:effectLst/>
                        </a:rPr>
                        <a:t>15,349.90</a:t>
                      </a:r>
                      <a:endParaRPr lang="en-US" sz="1000" b="1"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440183184"/>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798944139"/>
              </p:ext>
            </p:extLst>
          </p:nvPr>
        </p:nvGraphicFramePr>
        <p:xfrm>
          <a:off x="2964958" y="2159000"/>
          <a:ext cx="2501900" cy="1133475"/>
        </p:xfrm>
        <a:graphic>
          <a:graphicData uri="http://schemas.openxmlformats.org/drawingml/2006/table">
            <a:tbl>
              <a:tblPr>
                <a:tableStyleId>{5C22544A-7EE6-4342-B048-85BDC9FD1C3A}</a:tableStyleId>
              </a:tblPr>
              <a:tblGrid>
                <a:gridCol w="611151">
                  <a:extLst>
                    <a:ext uri="{9D8B030D-6E8A-4147-A177-3AD203B41FA5}">
                      <a16:colId xmlns:a16="http://schemas.microsoft.com/office/drawing/2014/main" val="2596209739"/>
                    </a:ext>
                  </a:extLst>
                </a:gridCol>
                <a:gridCol w="1040867">
                  <a:extLst>
                    <a:ext uri="{9D8B030D-6E8A-4147-A177-3AD203B41FA5}">
                      <a16:colId xmlns:a16="http://schemas.microsoft.com/office/drawing/2014/main" val="3748221082"/>
                    </a:ext>
                  </a:extLst>
                </a:gridCol>
                <a:gridCol w="849882">
                  <a:extLst>
                    <a:ext uri="{9D8B030D-6E8A-4147-A177-3AD203B41FA5}">
                      <a16:colId xmlns:a16="http://schemas.microsoft.com/office/drawing/2014/main" val="4096936128"/>
                    </a:ext>
                  </a:extLst>
                </a:gridCol>
              </a:tblGrid>
              <a:tr h="141321">
                <a:tc gridSpan="3">
                  <a:txBody>
                    <a:bodyPr/>
                    <a:lstStyle/>
                    <a:p>
                      <a:pPr algn="l" fontAlgn="b"/>
                      <a:r>
                        <a:rPr lang="en-US" sz="1000" b="1" u="none" strike="noStrike" dirty="0">
                          <a:effectLst/>
                        </a:rPr>
                        <a:t>Second Quarter - OCT/NOV/DEC</a:t>
                      </a:r>
                      <a:endParaRPr lang="en-US" sz="1000" b="1" i="0" u="none" strike="noStrike" dirty="0">
                        <a:effectLst/>
                        <a:latin typeface="Arial" panose="020B0604020202020204" pitchFamily="34" charset="0"/>
                      </a:endParaRPr>
                    </a:p>
                  </a:txBody>
                  <a:tcPr marL="9525" marR="9525" marT="9525"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52577950"/>
                  </a:ext>
                </a:extLst>
              </a:tr>
              <a:tr h="141321">
                <a:tc>
                  <a:txBody>
                    <a:bodyPr/>
                    <a:lstStyle/>
                    <a:p>
                      <a:pPr algn="l" fontAlgn="b"/>
                      <a:r>
                        <a:rPr lang="en-US" sz="1000" u="none" strike="noStrike">
                          <a:effectLst/>
                        </a:rPr>
                        <a:t>State </a:t>
                      </a:r>
                      <a:endParaRPr lang="en-US" sz="1000" b="0" i="0" u="none" strike="noStrike">
                        <a:effectLst/>
                        <a:latin typeface="Arial" panose="020B0604020202020204" pitchFamily="34" charset="0"/>
                      </a:endParaRPr>
                    </a:p>
                  </a:txBody>
                  <a:tcPr marL="9525" marR="9525" marT="9525" marB="0" anchor="b"/>
                </a:tc>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r" fontAlgn="b"/>
                      <a:r>
                        <a:rPr lang="en-US" sz="1000" u="none" strike="noStrike">
                          <a:effectLst/>
                        </a:rPr>
                        <a:t>12,596.54</a:t>
                      </a:r>
                      <a:endParaRPr lang="en-US"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755703715"/>
                  </a:ext>
                </a:extLst>
              </a:tr>
              <a:tr h="141321">
                <a:tc>
                  <a:txBody>
                    <a:bodyPr/>
                    <a:lstStyle/>
                    <a:p>
                      <a:pPr algn="l" fontAlgn="b"/>
                      <a:r>
                        <a:rPr lang="en-US" sz="1000" u="none" strike="noStrike">
                          <a:effectLst/>
                        </a:rPr>
                        <a:t>Scrap</a:t>
                      </a:r>
                      <a:endParaRPr lang="en-US" sz="1000" b="0" i="0" u="none" strike="noStrike">
                        <a:effectLst/>
                        <a:latin typeface="Arial" panose="020B0604020202020204" pitchFamily="34" charset="0"/>
                      </a:endParaRPr>
                    </a:p>
                  </a:txBody>
                  <a:tcPr marL="9525" marR="9525" marT="9525" marB="0" anchor="b"/>
                </a:tc>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r" fontAlgn="b"/>
                      <a:r>
                        <a:rPr lang="en-US" sz="1000" u="none" strike="noStrike">
                          <a:effectLst/>
                        </a:rPr>
                        <a:t>0.00</a:t>
                      </a:r>
                      <a:endParaRPr lang="en-US"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4082226160"/>
                  </a:ext>
                </a:extLst>
              </a:tr>
              <a:tr h="141321">
                <a:tc>
                  <a:txBody>
                    <a:bodyPr/>
                    <a:lstStyle/>
                    <a:p>
                      <a:pPr algn="l" fontAlgn="b"/>
                      <a:r>
                        <a:rPr lang="en-US" sz="1000" u="none" strike="noStrike">
                          <a:effectLst/>
                        </a:rPr>
                        <a:t>Private</a:t>
                      </a:r>
                      <a:endParaRPr lang="en-US" sz="1000" b="0" i="0" u="none" strike="noStrike">
                        <a:effectLst/>
                        <a:latin typeface="Arial" panose="020B0604020202020204" pitchFamily="34" charset="0"/>
                      </a:endParaRPr>
                    </a:p>
                  </a:txBody>
                  <a:tcPr marL="9525" marR="9525" marT="9525" marB="0" anchor="b"/>
                </a:tc>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r" fontAlgn="b"/>
                      <a:r>
                        <a:rPr lang="en-US" sz="1000" u="none" strike="noStrike">
                          <a:effectLst/>
                        </a:rPr>
                        <a:t>1,300.00</a:t>
                      </a:r>
                      <a:endParaRPr lang="en-US"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838665310"/>
                  </a:ext>
                </a:extLst>
              </a:tr>
              <a:tr h="141321">
                <a:tc>
                  <a:txBody>
                    <a:bodyPr/>
                    <a:lstStyle/>
                    <a:p>
                      <a:pPr algn="l" fontAlgn="b"/>
                      <a:r>
                        <a:rPr lang="en-US" sz="1000" u="none" strike="noStrike">
                          <a:effectLst/>
                        </a:rPr>
                        <a:t>Interest</a:t>
                      </a:r>
                      <a:endParaRPr lang="en-US" sz="1000" b="0" i="0" u="none" strike="noStrike">
                        <a:effectLst/>
                        <a:latin typeface="Arial" panose="020B0604020202020204" pitchFamily="34" charset="0"/>
                      </a:endParaRPr>
                    </a:p>
                  </a:txBody>
                  <a:tcPr marL="9525" marR="9525" marT="9525" marB="0" anchor="b"/>
                </a:tc>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r" fontAlgn="b"/>
                      <a:r>
                        <a:rPr lang="en-US" sz="1000" u="none" strike="noStrike">
                          <a:effectLst/>
                        </a:rPr>
                        <a:t>0.00</a:t>
                      </a:r>
                      <a:endParaRPr lang="en-US"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012663214"/>
                  </a:ext>
                </a:extLst>
              </a:tr>
              <a:tr h="141321">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1000" b="1" u="none" strike="noStrike" dirty="0">
                          <a:effectLst/>
                        </a:rPr>
                        <a:t>2ND QTR TOTAL</a:t>
                      </a:r>
                      <a:endParaRPr lang="en-US" sz="1000" b="1" i="0" u="none" strike="noStrike" dirty="0">
                        <a:effectLst/>
                        <a:latin typeface="Arial" panose="020B0604020202020204" pitchFamily="34" charset="0"/>
                      </a:endParaRPr>
                    </a:p>
                  </a:txBody>
                  <a:tcPr marL="9525" marR="9525" marT="9525" marB="0" anchor="b"/>
                </a:tc>
                <a:tc>
                  <a:txBody>
                    <a:bodyPr/>
                    <a:lstStyle/>
                    <a:p>
                      <a:pPr algn="r" fontAlgn="b"/>
                      <a:r>
                        <a:rPr lang="en-US" sz="1000" b="1" u="none" strike="noStrike" dirty="0">
                          <a:effectLst/>
                        </a:rPr>
                        <a:t>13,896.54</a:t>
                      </a:r>
                      <a:endParaRPr lang="en-US" sz="1000" b="1"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764056044"/>
                  </a:ext>
                </a:extLst>
              </a:tr>
              <a:tr h="141321">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l" fontAlgn="b"/>
                      <a:endParaRPr lang="en-US" sz="1000" b="1" i="0" u="none" strike="noStrike" dirty="0">
                        <a:effectLst/>
                        <a:latin typeface="Arial" panose="020B0604020202020204" pitchFamily="34" charset="0"/>
                      </a:endParaRPr>
                    </a:p>
                  </a:txBody>
                  <a:tcPr marL="9525" marR="9525" marT="9525" marB="0" anchor="b"/>
                </a:tc>
                <a:tc>
                  <a:txBody>
                    <a:bodyPr/>
                    <a:lstStyle/>
                    <a:p>
                      <a:pPr algn="l" fontAlgn="b"/>
                      <a:endParaRPr lang="en-US" sz="1000" b="1"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2527793020"/>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2619704356"/>
              </p:ext>
            </p:extLst>
          </p:nvPr>
        </p:nvGraphicFramePr>
        <p:xfrm>
          <a:off x="5564469" y="2159000"/>
          <a:ext cx="2501900" cy="1133475"/>
        </p:xfrm>
        <a:graphic>
          <a:graphicData uri="http://schemas.openxmlformats.org/drawingml/2006/table">
            <a:tbl>
              <a:tblPr>
                <a:tableStyleId>{5C22544A-7EE6-4342-B048-85BDC9FD1C3A}</a:tableStyleId>
              </a:tblPr>
              <a:tblGrid>
                <a:gridCol w="611151">
                  <a:extLst>
                    <a:ext uri="{9D8B030D-6E8A-4147-A177-3AD203B41FA5}">
                      <a16:colId xmlns:a16="http://schemas.microsoft.com/office/drawing/2014/main" val="2460072716"/>
                    </a:ext>
                  </a:extLst>
                </a:gridCol>
                <a:gridCol w="1040867">
                  <a:extLst>
                    <a:ext uri="{9D8B030D-6E8A-4147-A177-3AD203B41FA5}">
                      <a16:colId xmlns:a16="http://schemas.microsoft.com/office/drawing/2014/main" val="3997135850"/>
                    </a:ext>
                  </a:extLst>
                </a:gridCol>
                <a:gridCol w="849882">
                  <a:extLst>
                    <a:ext uri="{9D8B030D-6E8A-4147-A177-3AD203B41FA5}">
                      <a16:colId xmlns:a16="http://schemas.microsoft.com/office/drawing/2014/main" val="2042892305"/>
                    </a:ext>
                  </a:extLst>
                </a:gridCol>
              </a:tblGrid>
              <a:tr h="161925">
                <a:tc gridSpan="3">
                  <a:txBody>
                    <a:bodyPr/>
                    <a:lstStyle/>
                    <a:p>
                      <a:pPr algn="l" fontAlgn="b"/>
                      <a:r>
                        <a:rPr lang="en-US" sz="1000" b="1" u="none" strike="noStrike" dirty="0">
                          <a:effectLst/>
                        </a:rPr>
                        <a:t>Third Quarter - JAN/FEB/MAR</a:t>
                      </a:r>
                      <a:endParaRPr lang="en-US" sz="1000" b="1" i="0" u="none" strike="noStrike" dirty="0">
                        <a:effectLst/>
                        <a:latin typeface="Arial" panose="020B0604020202020204" pitchFamily="34" charset="0"/>
                      </a:endParaRPr>
                    </a:p>
                  </a:txBody>
                  <a:tcPr marL="9525" marR="9525" marT="9525"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94839005"/>
                  </a:ext>
                </a:extLst>
              </a:tr>
              <a:tr h="161925">
                <a:tc>
                  <a:txBody>
                    <a:bodyPr/>
                    <a:lstStyle/>
                    <a:p>
                      <a:pPr algn="l" fontAlgn="b"/>
                      <a:r>
                        <a:rPr lang="en-US" sz="1000" u="none" strike="noStrike">
                          <a:effectLst/>
                        </a:rPr>
                        <a:t>State</a:t>
                      </a:r>
                      <a:endParaRPr lang="en-US" sz="1000" b="0" i="0" u="none" strike="noStrike">
                        <a:effectLst/>
                        <a:latin typeface="Arial" panose="020B0604020202020204" pitchFamily="34" charset="0"/>
                      </a:endParaRPr>
                    </a:p>
                  </a:txBody>
                  <a:tcPr marL="9525" marR="9525" marT="9525" marB="0" anchor="b"/>
                </a:tc>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r" fontAlgn="b"/>
                      <a:r>
                        <a:rPr lang="en-US" sz="1000" u="none" strike="noStrike">
                          <a:effectLst/>
                        </a:rPr>
                        <a:t>14,720.20</a:t>
                      </a:r>
                      <a:endParaRPr lang="en-US"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539814610"/>
                  </a:ext>
                </a:extLst>
              </a:tr>
              <a:tr h="161925">
                <a:tc>
                  <a:txBody>
                    <a:bodyPr/>
                    <a:lstStyle/>
                    <a:p>
                      <a:pPr algn="l" fontAlgn="b"/>
                      <a:r>
                        <a:rPr lang="en-US" sz="1000" u="none" strike="noStrike">
                          <a:effectLst/>
                        </a:rPr>
                        <a:t>Scrap</a:t>
                      </a:r>
                      <a:endParaRPr lang="en-US" sz="1000" b="0" i="0" u="none" strike="noStrike">
                        <a:effectLst/>
                        <a:latin typeface="Arial" panose="020B0604020202020204" pitchFamily="34" charset="0"/>
                      </a:endParaRPr>
                    </a:p>
                  </a:txBody>
                  <a:tcPr marL="9525" marR="9525" marT="9525" marB="0" anchor="b"/>
                </a:tc>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r" fontAlgn="b"/>
                      <a:r>
                        <a:rPr lang="en-US" sz="1000" u="none" strike="noStrike">
                          <a:effectLst/>
                        </a:rPr>
                        <a:t>0.00</a:t>
                      </a:r>
                      <a:endParaRPr lang="en-US"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680938368"/>
                  </a:ext>
                </a:extLst>
              </a:tr>
              <a:tr h="161925">
                <a:tc>
                  <a:txBody>
                    <a:bodyPr/>
                    <a:lstStyle/>
                    <a:p>
                      <a:pPr algn="l" fontAlgn="b"/>
                      <a:r>
                        <a:rPr lang="en-US" sz="1000" u="none" strike="noStrike">
                          <a:effectLst/>
                        </a:rPr>
                        <a:t>Private</a:t>
                      </a:r>
                      <a:endParaRPr lang="en-US" sz="1000" b="0" i="0" u="none" strike="noStrike">
                        <a:effectLst/>
                        <a:latin typeface="Arial" panose="020B0604020202020204" pitchFamily="34" charset="0"/>
                      </a:endParaRPr>
                    </a:p>
                  </a:txBody>
                  <a:tcPr marL="9525" marR="9525" marT="9525" marB="0" anchor="b"/>
                </a:tc>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r" fontAlgn="b"/>
                      <a:r>
                        <a:rPr lang="en-US" sz="1000" u="none" strike="noStrike">
                          <a:effectLst/>
                        </a:rPr>
                        <a:t>1,400.00</a:t>
                      </a:r>
                      <a:endParaRPr lang="en-US"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418317485"/>
                  </a:ext>
                </a:extLst>
              </a:tr>
              <a:tr h="161925">
                <a:tc>
                  <a:txBody>
                    <a:bodyPr/>
                    <a:lstStyle/>
                    <a:p>
                      <a:pPr algn="l" fontAlgn="b"/>
                      <a:r>
                        <a:rPr lang="en-US" sz="1000" u="none" strike="noStrike">
                          <a:effectLst/>
                        </a:rPr>
                        <a:t>Interest</a:t>
                      </a:r>
                      <a:endParaRPr lang="en-US" sz="1000" b="0" i="0" u="none" strike="noStrike">
                        <a:effectLst/>
                        <a:latin typeface="Arial" panose="020B0604020202020204" pitchFamily="34" charset="0"/>
                      </a:endParaRPr>
                    </a:p>
                  </a:txBody>
                  <a:tcPr marL="9525" marR="9525" marT="9525" marB="0" anchor="b"/>
                </a:tc>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r" fontAlgn="b"/>
                      <a:r>
                        <a:rPr lang="en-US" sz="1000" u="none" strike="noStrike">
                          <a:effectLst/>
                        </a:rPr>
                        <a:t>0.00</a:t>
                      </a:r>
                      <a:endParaRPr lang="en-US"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411884328"/>
                  </a:ext>
                </a:extLst>
              </a:tr>
              <a:tr h="161925">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1000" b="1" u="none" strike="noStrike" dirty="0">
                          <a:effectLst/>
                        </a:rPr>
                        <a:t>3RD QTR TOTAL</a:t>
                      </a:r>
                      <a:endParaRPr lang="en-US" sz="1000" b="1" i="0" u="none" strike="noStrike" dirty="0">
                        <a:effectLst/>
                        <a:latin typeface="Arial" panose="020B0604020202020204" pitchFamily="34" charset="0"/>
                      </a:endParaRPr>
                    </a:p>
                  </a:txBody>
                  <a:tcPr marL="9525" marR="9525" marT="9525" marB="0" anchor="b"/>
                </a:tc>
                <a:tc>
                  <a:txBody>
                    <a:bodyPr/>
                    <a:lstStyle/>
                    <a:p>
                      <a:pPr algn="r" fontAlgn="b"/>
                      <a:r>
                        <a:rPr lang="en-US" sz="1000" b="1" u="none" strike="noStrike" dirty="0">
                          <a:effectLst/>
                        </a:rPr>
                        <a:t>16,120.20</a:t>
                      </a:r>
                      <a:endParaRPr lang="en-US" sz="1000" b="1"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1254656696"/>
                  </a:ext>
                </a:extLst>
              </a:tr>
              <a:tr h="161925">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l" fontAlgn="b"/>
                      <a:endParaRPr lang="en-US" sz="1000" b="1" i="0" u="none" strike="noStrike">
                        <a:effectLst/>
                        <a:latin typeface="Arial" panose="020B0604020202020204" pitchFamily="34" charset="0"/>
                      </a:endParaRPr>
                    </a:p>
                  </a:txBody>
                  <a:tcPr marL="9525" marR="9525" marT="9525" marB="0" anchor="b"/>
                </a:tc>
                <a:tc>
                  <a:txBody>
                    <a:bodyPr/>
                    <a:lstStyle/>
                    <a:p>
                      <a:pPr algn="l" fontAlgn="b"/>
                      <a:endParaRPr lang="en-US" sz="1000" b="1"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509201250"/>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256375534"/>
              </p:ext>
            </p:extLst>
          </p:nvPr>
        </p:nvGraphicFramePr>
        <p:xfrm>
          <a:off x="8163980" y="2159000"/>
          <a:ext cx="2501900" cy="1133475"/>
        </p:xfrm>
        <a:graphic>
          <a:graphicData uri="http://schemas.openxmlformats.org/drawingml/2006/table">
            <a:tbl>
              <a:tblPr>
                <a:tableStyleId>{5C22544A-7EE6-4342-B048-85BDC9FD1C3A}</a:tableStyleId>
              </a:tblPr>
              <a:tblGrid>
                <a:gridCol w="611151">
                  <a:extLst>
                    <a:ext uri="{9D8B030D-6E8A-4147-A177-3AD203B41FA5}">
                      <a16:colId xmlns:a16="http://schemas.microsoft.com/office/drawing/2014/main" val="668473940"/>
                    </a:ext>
                  </a:extLst>
                </a:gridCol>
                <a:gridCol w="1040867">
                  <a:extLst>
                    <a:ext uri="{9D8B030D-6E8A-4147-A177-3AD203B41FA5}">
                      <a16:colId xmlns:a16="http://schemas.microsoft.com/office/drawing/2014/main" val="2397743055"/>
                    </a:ext>
                  </a:extLst>
                </a:gridCol>
                <a:gridCol w="849882">
                  <a:extLst>
                    <a:ext uri="{9D8B030D-6E8A-4147-A177-3AD203B41FA5}">
                      <a16:colId xmlns:a16="http://schemas.microsoft.com/office/drawing/2014/main" val="2633520964"/>
                    </a:ext>
                  </a:extLst>
                </a:gridCol>
              </a:tblGrid>
              <a:tr h="161925">
                <a:tc gridSpan="3">
                  <a:txBody>
                    <a:bodyPr/>
                    <a:lstStyle/>
                    <a:p>
                      <a:pPr algn="l" fontAlgn="b"/>
                      <a:r>
                        <a:rPr lang="en-US" sz="1000" b="1" u="none" strike="noStrike" dirty="0">
                          <a:effectLst/>
                        </a:rPr>
                        <a:t>Fourth Quarter - APR/MAY/JUN</a:t>
                      </a:r>
                      <a:endParaRPr lang="en-US" sz="1000" b="1" i="0" u="none" strike="noStrike" dirty="0">
                        <a:effectLst/>
                        <a:latin typeface="Arial" panose="020B0604020202020204" pitchFamily="34" charset="0"/>
                      </a:endParaRPr>
                    </a:p>
                  </a:txBody>
                  <a:tcPr marL="9525" marR="9525" marT="9525"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58831585"/>
                  </a:ext>
                </a:extLst>
              </a:tr>
              <a:tr h="161925">
                <a:tc>
                  <a:txBody>
                    <a:bodyPr/>
                    <a:lstStyle/>
                    <a:p>
                      <a:pPr algn="l" fontAlgn="b"/>
                      <a:r>
                        <a:rPr lang="en-US" sz="1000" u="none" strike="noStrike">
                          <a:effectLst/>
                        </a:rPr>
                        <a:t>State </a:t>
                      </a:r>
                      <a:endParaRPr lang="en-US" sz="1000" b="0" i="0" u="none" strike="noStrike">
                        <a:effectLst/>
                        <a:latin typeface="Arial" panose="020B0604020202020204" pitchFamily="34" charset="0"/>
                      </a:endParaRPr>
                    </a:p>
                  </a:txBody>
                  <a:tcPr marL="9525" marR="9525" marT="9525" marB="0" anchor="b"/>
                </a:tc>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r" fontAlgn="b"/>
                      <a:r>
                        <a:rPr lang="en-US" sz="1000" u="none" strike="noStrike">
                          <a:effectLst/>
                        </a:rPr>
                        <a:t>13,896.24</a:t>
                      </a:r>
                      <a:endParaRPr lang="en-US"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371555945"/>
                  </a:ext>
                </a:extLst>
              </a:tr>
              <a:tr h="161925">
                <a:tc>
                  <a:txBody>
                    <a:bodyPr/>
                    <a:lstStyle/>
                    <a:p>
                      <a:pPr algn="l" fontAlgn="b"/>
                      <a:r>
                        <a:rPr lang="en-US" sz="1000" u="none" strike="noStrike">
                          <a:effectLst/>
                        </a:rPr>
                        <a:t>Scrap</a:t>
                      </a:r>
                      <a:endParaRPr lang="en-US" sz="1000" b="0" i="0" u="none" strike="noStrike">
                        <a:effectLst/>
                        <a:latin typeface="Arial" panose="020B0604020202020204" pitchFamily="34" charset="0"/>
                      </a:endParaRPr>
                    </a:p>
                  </a:txBody>
                  <a:tcPr marL="9525" marR="9525" marT="9525" marB="0" anchor="b"/>
                </a:tc>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r" fontAlgn="b"/>
                      <a:r>
                        <a:rPr lang="en-US" sz="1000" u="none" strike="noStrike">
                          <a:effectLst/>
                        </a:rPr>
                        <a:t>6,575.00</a:t>
                      </a:r>
                      <a:endParaRPr lang="en-US"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4080746921"/>
                  </a:ext>
                </a:extLst>
              </a:tr>
              <a:tr h="161925">
                <a:tc>
                  <a:txBody>
                    <a:bodyPr/>
                    <a:lstStyle/>
                    <a:p>
                      <a:pPr algn="l" fontAlgn="b"/>
                      <a:r>
                        <a:rPr lang="en-US" sz="1000" u="none" strike="noStrike">
                          <a:effectLst/>
                        </a:rPr>
                        <a:t>Private</a:t>
                      </a:r>
                      <a:endParaRPr lang="en-US" sz="1000" b="0" i="0" u="none" strike="noStrike">
                        <a:effectLst/>
                        <a:latin typeface="Arial" panose="020B0604020202020204" pitchFamily="34" charset="0"/>
                      </a:endParaRPr>
                    </a:p>
                  </a:txBody>
                  <a:tcPr marL="9525" marR="9525" marT="9525" marB="0" anchor="b"/>
                </a:tc>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r" fontAlgn="b"/>
                      <a:r>
                        <a:rPr lang="en-US" sz="1000" u="none" strike="noStrike">
                          <a:effectLst/>
                        </a:rPr>
                        <a:t>1,350.00</a:t>
                      </a:r>
                      <a:endParaRPr lang="en-US"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471402094"/>
                  </a:ext>
                </a:extLst>
              </a:tr>
              <a:tr h="161925">
                <a:tc>
                  <a:txBody>
                    <a:bodyPr/>
                    <a:lstStyle/>
                    <a:p>
                      <a:pPr algn="l" fontAlgn="b"/>
                      <a:r>
                        <a:rPr lang="en-US" sz="1000" u="none" strike="noStrike">
                          <a:effectLst/>
                        </a:rPr>
                        <a:t>Interest</a:t>
                      </a:r>
                      <a:endParaRPr lang="en-US" sz="1000" b="0" i="0" u="none" strike="noStrike">
                        <a:effectLst/>
                        <a:latin typeface="Arial" panose="020B0604020202020204" pitchFamily="34" charset="0"/>
                      </a:endParaRPr>
                    </a:p>
                  </a:txBody>
                  <a:tcPr marL="9525" marR="9525" marT="9525" marB="0" anchor="b"/>
                </a:tc>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r" fontAlgn="b"/>
                      <a:r>
                        <a:rPr lang="en-US" sz="1000" u="none" strike="noStrike">
                          <a:effectLst/>
                        </a:rPr>
                        <a:t>0.00</a:t>
                      </a:r>
                      <a:endParaRPr lang="en-US"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048727685"/>
                  </a:ext>
                </a:extLst>
              </a:tr>
              <a:tr h="161925">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1000" b="1" u="none" strike="noStrike" dirty="0">
                          <a:effectLst/>
                        </a:rPr>
                        <a:t>4TH QTR TOTAL</a:t>
                      </a:r>
                      <a:endParaRPr lang="en-US" sz="1000" b="1" i="0" u="none" strike="noStrike" dirty="0">
                        <a:effectLst/>
                        <a:latin typeface="Arial" panose="020B0604020202020204" pitchFamily="34" charset="0"/>
                      </a:endParaRPr>
                    </a:p>
                  </a:txBody>
                  <a:tcPr marL="9525" marR="9525" marT="9525" marB="0" anchor="b"/>
                </a:tc>
                <a:tc>
                  <a:txBody>
                    <a:bodyPr/>
                    <a:lstStyle/>
                    <a:p>
                      <a:pPr algn="r" fontAlgn="b"/>
                      <a:r>
                        <a:rPr lang="en-US" sz="1000" b="1" u="none" strike="noStrike">
                          <a:effectLst/>
                        </a:rPr>
                        <a:t>21,821.24</a:t>
                      </a:r>
                      <a:endParaRPr lang="en-US" sz="1000" b="1"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87805799"/>
                  </a:ext>
                </a:extLst>
              </a:tr>
              <a:tr h="161925">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l" fontAlgn="b"/>
                      <a:endParaRPr lang="en-US" sz="1000" b="1" i="0" u="none" strike="noStrike" dirty="0">
                        <a:effectLst/>
                        <a:latin typeface="Arial" panose="020B0604020202020204" pitchFamily="34" charset="0"/>
                      </a:endParaRPr>
                    </a:p>
                  </a:txBody>
                  <a:tcPr marL="9525" marR="9525" marT="9525" marB="0" anchor="b"/>
                </a:tc>
                <a:tc>
                  <a:txBody>
                    <a:bodyPr/>
                    <a:lstStyle/>
                    <a:p>
                      <a:pPr algn="l" fontAlgn="b"/>
                      <a:endParaRPr lang="en-US" sz="1000" b="1"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4004770115"/>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3294504381"/>
              </p:ext>
            </p:extLst>
          </p:nvPr>
        </p:nvGraphicFramePr>
        <p:xfrm>
          <a:off x="6168043" y="4186475"/>
          <a:ext cx="2618510" cy="1609725"/>
        </p:xfrm>
        <a:graphic>
          <a:graphicData uri="http://schemas.openxmlformats.org/drawingml/2006/table">
            <a:tbl>
              <a:tblPr>
                <a:tableStyleId>{5C22544A-7EE6-4342-B048-85BDC9FD1C3A}</a:tableStyleId>
              </a:tblPr>
              <a:tblGrid>
                <a:gridCol w="263483">
                  <a:extLst>
                    <a:ext uri="{9D8B030D-6E8A-4147-A177-3AD203B41FA5}">
                      <a16:colId xmlns:a16="http://schemas.microsoft.com/office/drawing/2014/main" val="1513718159"/>
                    </a:ext>
                  </a:extLst>
                </a:gridCol>
                <a:gridCol w="1296055">
                  <a:extLst>
                    <a:ext uri="{9D8B030D-6E8A-4147-A177-3AD203B41FA5}">
                      <a16:colId xmlns:a16="http://schemas.microsoft.com/office/drawing/2014/main" val="1247335198"/>
                    </a:ext>
                  </a:extLst>
                </a:gridCol>
                <a:gridCol w="1058972">
                  <a:extLst>
                    <a:ext uri="{9D8B030D-6E8A-4147-A177-3AD203B41FA5}">
                      <a16:colId xmlns:a16="http://schemas.microsoft.com/office/drawing/2014/main" val="922935809"/>
                    </a:ext>
                  </a:extLst>
                </a:gridCol>
              </a:tblGrid>
              <a:tr h="161925">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r" fontAlgn="b"/>
                      <a:r>
                        <a:rPr lang="en-US" sz="1000" u="none" strike="noStrike">
                          <a:effectLst/>
                        </a:rPr>
                        <a:t>State</a:t>
                      </a:r>
                      <a:endParaRPr lang="en-US" sz="1000" b="0" i="0" u="none" strike="noStrike">
                        <a:effectLst/>
                        <a:latin typeface="Arial" panose="020B0604020202020204" pitchFamily="34" charset="0"/>
                      </a:endParaRPr>
                    </a:p>
                  </a:txBody>
                  <a:tcPr marL="9525" marR="9525" marT="9525" marB="0" anchor="b"/>
                </a:tc>
                <a:tc>
                  <a:txBody>
                    <a:bodyPr/>
                    <a:lstStyle/>
                    <a:p>
                      <a:pPr algn="r" fontAlgn="b"/>
                      <a:r>
                        <a:rPr lang="en-US" sz="1000" u="none" strike="noStrike">
                          <a:effectLst/>
                        </a:rPr>
                        <a:t>55,137.88</a:t>
                      </a:r>
                      <a:endParaRPr lang="en-US"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4104317891"/>
                  </a:ext>
                </a:extLst>
              </a:tr>
              <a:tr h="161925">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r" fontAlgn="b"/>
                      <a:r>
                        <a:rPr lang="en-US" sz="1000" u="none" strike="noStrike">
                          <a:effectLst/>
                        </a:rPr>
                        <a:t>Scrap</a:t>
                      </a:r>
                      <a:endParaRPr lang="en-US" sz="1000" b="0" i="0" u="none" strike="noStrike">
                        <a:effectLst/>
                        <a:latin typeface="Arial" panose="020B0604020202020204" pitchFamily="34" charset="0"/>
                      </a:endParaRPr>
                    </a:p>
                  </a:txBody>
                  <a:tcPr marL="9525" marR="9525" marT="9525" marB="0" anchor="b"/>
                </a:tc>
                <a:tc>
                  <a:txBody>
                    <a:bodyPr/>
                    <a:lstStyle/>
                    <a:p>
                      <a:pPr algn="r" fontAlgn="b"/>
                      <a:r>
                        <a:rPr lang="en-US" sz="1000" u="none" strike="noStrike">
                          <a:effectLst/>
                        </a:rPr>
                        <a:t>7,800.00</a:t>
                      </a:r>
                      <a:endParaRPr lang="en-US"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023771876"/>
                  </a:ext>
                </a:extLst>
              </a:tr>
              <a:tr h="161925">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r" fontAlgn="b"/>
                      <a:r>
                        <a:rPr lang="en-US" sz="1000" u="none" strike="noStrike">
                          <a:effectLst/>
                        </a:rPr>
                        <a:t>Private Pay Tows/Other </a:t>
                      </a:r>
                      <a:endParaRPr lang="en-US" sz="1000" b="0" i="0" u="none" strike="noStrike">
                        <a:effectLst/>
                        <a:latin typeface="Arial" panose="020B0604020202020204" pitchFamily="34" charset="0"/>
                      </a:endParaRPr>
                    </a:p>
                  </a:txBody>
                  <a:tcPr marL="9525" marR="9525" marT="9525" marB="0" anchor="b"/>
                </a:tc>
                <a:tc>
                  <a:txBody>
                    <a:bodyPr/>
                    <a:lstStyle/>
                    <a:p>
                      <a:pPr algn="r" fontAlgn="b"/>
                      <a:r>
                        <a:rPr lang="en-US" sz="1000" u="none" strike="noStrike">
                          <a:effectLst/>
                        </a:rPr>
                        <a:t>4,250.00</a:t>
                      </a:r>
                      <a:endParaRPr lang="en-US"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64912856"/>
                  </a:ext>
                </a:extLst>
              </a:tr>
              <a:tr h="161925">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r" fontAlgn="b"/>
                      <a:r>
                        <a:rPr lang="en-US" sz="1000" u="none" strike="noStrike">
                          <a:effectLst/>
                        </a:rPr>
                        <a:t>Interest</a:t>
                      </a:r>
                      <a:endParaRPr lang="en-US" sz="1000" b="0" i="0" u="none" strike="noStrike">
                        <a:effectLst/>
                        <a:latin typeface="Arial" panose="020B0604020202020204" pitchFamily="34" charset="0"/>
                      </a:endParaRPr>
                    </a:p>
                  </a:txBody>
                  <a:tcPr marL="9525" marR="9525" marT="9525" marB="0" anchor="b"/>
                </a:tc>
                <a:tc>
                  <a:txBody>
                    <a:bodyPr/>
                    <a:lstStyle/>
                    <a:p>
                      <a:pPr algn="r" fontAlgn="b"/>
                      <a:r>
                        <a:rPr lang="en-US" sz="1000" u="none" strike="noStrike">
                          <a:effectLst/>
                        </a:rPr>
                        <a:t>0.00</a:t>
                      </a:r>
                      <a:endParaRPr lang="en-US"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190489327"/>
                  </a:ext>
                </a:extLst>
              </a:tr>
              <a:tr h="161925">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r" fontAlgn="b"/>
                      <a:r>
                        <a:rPr lang="en-US" sz="1000" u="none" strike="noStrike">
                          <a:effectLst/>
                        </a:rPr>
                        <a:t>TOTAL INCOME</a:t>
                      </a:r>
                      <a:endParaRPr lang="en-US" sz="1000" b="1" i="0" u="none" strike="noStrike">
                        <a:effectLst/>
                        <a:latin typeface="Arial" panose="020B0604020202020204" pitchFamily="34" charset="0"/>
                      </a:endParaRPr>
                    </a:p>
                  </a:txBody>
                  <a:tcPr marL="9525" marR="9525" marT="9525" marB="0" anchor="b"/>
                </a:tc>
                <a:tc>
                  <a:txBody>
                    <a:bodyPr/>
                    <a:lstStyle/>
                    <a:p>
                      <a:pPr algn="r" fontAlgn="b"/>
                      <a:r>
                        <a:rPr lang="en-US" sz="1000" u="none" strike="noStrike">
                          <a:effectLst/>
                        </a:rPr>
                        <a:t>67,187.88</a:t>
                      </a:r>
                      <a:endParaRPr lang="en-US" sz="1000" b="1"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952562964"/>
                  </a:ext>
                </a:extLst>
              </a:tr>
              <a:tr h="161925">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l" fontAlgn="b"/>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562948992"/>
                  </a:ext>
                </a:extLst>
              </a:tr>
              <a:tr h="161925">
                <a:tc gridSpan="2">
                  <a:txBody>
                    <a:bodyPr/>
                    <a:lstStyle/>
                    <a:p>
                      <a:pPr algn="l" fontAlgn="b"/>
                      <a:r>
                        <a:rPr lang="en-US" sz="1000" u="none" strike="noStrike" dirty="0">
                          <a:effectLst/>
                        </a:rPr>
                        <a:t>Total Budget Income</a:t>
                      </a:r>
                      <a:endParaRPr lang="en-US" sz="1000" b="0" i="0" u="none" strike="noStrike" dirty="0">
                        <a:effectLst/>
                        <a:latin typeface="Arial" panose="020B0604020202020204" pitchFamily="34" charset="0"/>
                      </a:endParaRPr>
                    </a:p>
                  </a:txBody>
                  <a:tcPr marL="9525" marR="9525" marT="9525" marB="0" anchor="b"/>
                </a:tc>
                <a:tc hMerge="1">
                  <a:txBody>
                    <a:bodyPr/>
                    <a:lstStyle/>
                    <a:p>
                      <a:endParaRPr lang="en-US"/>
                    </a:p>
                  </a:txBody>
                  <a:tcPr/>
                </a:tc>
                <a:tc>
                  <a:txBody>
                    <a:bodyPr/>
                    <a:lstStyle/>
                    <a:p>
                      <a:pPr algn="r" fontAlgn="b"/>
                      <a:r>
                        <a:rPr lang="en-US" sz="1000" u="none" strike="noStrike" dirty="0">
                          <a:effectLst/>
                        </a:rPr>
                        <a:t>67,187.88</a:t>
                      </a:r>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758161858"/>
                  </a:ext>
                </a:extLst>
              </a:tr>
              <a:tr h="161925">
                <a:tc gridSpan="2">
                  <a:txBody>
                    <a:bodyPr/>
                    <a:lstStyle/>
                    <a:p>
                      <a:pPr algn="l" fontAlgn="b"/>
                      <a:r>
                        <a:rPr lang="en-US" sz="1000" u="none" strike="noStrike">
                          <a:effectLst/>
                        </a:rPr>
                        <a:t>Total  Budget Expense</a:t>
                      </a:r>
                      <a:endParaRPr lang="en-US" sz="1000" b="0" i="0" u="none" strike="noStrike">
                        <a:effectLst/>
                        <a:latin typeface="Arial" panose="020B0604020202020204" pitchFamily="34" charset="0"/>
                      </a:endParaRPr>
                    </a:p>
                  </a:txBody>
                  <a:tcPr marL="9525" marR="9525" marT="9525" marB="0" anchor="b"/>
                </a:tc>
                <a:tc hMerge="1">
                  <a:txBody>
                    <a:bodyPr/>
                    <a:lstStyle/>
                    <a:p>
                      <a:endParaRPr lang="en-US"/>
                    </a:p>
                  </a:txBody>
                  <a:tcPr/>
                </a:tc>
                <a:tc>
                  <a:txBody>
                    <a:bodyPr/>
                    <a:lstStyle/>
                    <a:p>
                      <a:pPr algn="r" fontAlgn="b"/>
                      <a:r>
                        <a:rPr lang="en-US" sz="1000" u="none" strike="noStrike" dirty="0">
                          <a:effectLst/>
                        </a:rPr>
                        <a:t>53,892.96</a:t>
                      </a:r>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2534441477"/>
                  </a:ext>
                </a:extLst>
              </a:tr>
              <a:tr h="161925">
                <a:tc gridSpan="2">
                  <a:txBody>
                    <a:bodyPr/>
                    <a:lstStyle/>
                    <a:p>
                      <a:pPr algn="l" fontAlgn="b"/>
                      <a:r>
                        <a:rPr lang="en-US" sz="1000" b="1" u="none" strike="noStrike" dirty="0">
                          <a:effectLst/>
                        </a:rPr>
                        <a:t>Balance for the year</a:t>
                      </a:r>
                      <a:endParaRPr lang="en-US" sz="1000" b="1" i="0" u="none" strike="noStrike" dirty="0">
                        <a:solidFill>
                          <a:srgbClr val="FF0000"/>
                        </a:solidFill>
                        <a:effectLst/>
                        <a:latin typeface="Arial" panose="020B0604020202020204" pitchFamily="34" charset="0"/>
                      </a:endParaRPr>
                    </a:p>
                  </a:txBody>
                  <a:tcPr marL="9525" marR="9525" marT="9525" marB="0" anchor="b">
                    <a:solidFill>
                      <a:schemeClr val="accent1">
                        <a:lumMod val="40000"/>
                        <a:lumOff val="60000"/>
                      </a:schemeClr>
                    </a:solidFill>
                  </a:tcPr>
                </a:tc>
                <a:tc hMerge="1">
                  <a:txBody>
                    <a:bodyPr/>
                    <a:lstStyle/>
                    <a:p>
                      <a:endParaRPr lang="en-US"/>
                    </a:p>
                  </a:txBody>
                  <a:tcPr/>
                </a:tc>
                <a:tc>
                  <a:txBody>
                    <a:bodyPr/>
                    <a:lstStyle/>
                    <a:p>
                      <a:pPr algn="r" fontAlgn="b"/>
                      <a:r>
                        <a:rPr lang="en-US" sz="1000" b="1" u="none" strike="noStrike" dirty="0" smtClean="0">
                          <a:effectLst/>
                        </a:rPr>
                        <a:t>+13,294.92</a:t>
                      </a:r>
                      <a:endParaRPr lang="en-US" sz="1000" b="1" i="0" u="none" strike="noStrike" dirty="0">
                        <a:effectLst/>
                        <a:latin typeface="Arial" panose="020B0604020202020204" pitchFamily="34" charset="0"/>
                      </a:endParaRPr>
                    </a:p>
                  </a:txBody>
                  <a:tcPr marL="9525" marR="9525" marT="9525" marB="0" anchor="b">
                    <a:solidFill>
                      <a:schemeClr val="accent1">
                        <a:lumMod val="40000"/>
                        <a:lumOff val="60000"/>
                      </a:schemeClr>
                    </a:solidFill>
                  </a:tcPr>
                </a:tc>
                <a:extLst>
                  <a:ext uri="{0D108BD9-81ED-4DB2-BD59-A6C34878D82A}">
                    <a16:rowId xmlns:a16="http://schemas.microsoft.com/office/drawing/2014/main" val="3892383921"/>
                  </a:ext>
                </a:extLst>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447608073"/>
              </p:ext>
            </p:extLst>
          </p:nvPr>
        </p:nvGraphicFramePr>
        <p:xfrm>
          <a:off x="957718" y="4319825"/>
          <a:ext cx="4606751" cy="1476375"/>
        </p:xfrm>
        <a:graphic>
          <a:graphicData uri="http://schemas.openxmlformats.org/drawingml/2006/table">
            <a:tbl>
              <a:tblPr>
                <a:tableStyleId>{5C22544A-7EE6-4342-B048-85BDC9FD1C3A}</a:tableStyleId>
              </a:tblPr>
              <a:tblGrid>
                <a:gridCol w="1850689">
                  <a:extLst>
                    <a:ext uri="{9D8B030D-6E8A-4147-A177-3AD203B41FA5}">
                      <a16:colId xmlns:a16="http://schemas.microsoft.com/office/drawing/2014/main" val="3769791251"/>
                    </a:ext>
                  </a:extLst>
                </a:gridCol>
                <a:gridCol w="1850689">
                  <a:extLst>
                    <a:ext uri="{9D8B030D-6E8A-4147-A177-3AD203B41FA5}">
                      <a16:colId xmlns:a16="http://schemas.microsoft.com/office/drawing/2014/main" val="1051730131"/>
                    </a:ext>
                  </a:extLst>
                </a:gridCol>
                <a:gridCol w="905373">
                  <a:extLst>
                    <a:ext uri="{9D8B030D-6E8A-4147-A177-3AD203B41FA5}">
                      <a16:colId xmlns:a16="http://schemas.microsoft.com/office/drawing/2014/main" val="1978909008"/>
                    </a:ext>
                  </a:extLst>
                </a:gridCol>
              </a:tblGrid>
              <a:tr h="161925">
                <a:tc>
                  <a:txBody>
                    <a:bodyPr/>
                    <a:lstStyle/>
                    <a:p>
                      <a:pPr algn="l" fontAlgn="b"/>
                      <a:endParaRPr lang="en-US" sz="1000" b="1" i="0" u="none" strike="noStrike">
                        <a:effectLst/>
                        <a:latin typeface="Arial" panose="020B0604020202020204" pitchFamily="34" charset="0"/>
                      </a:endParaRPr>
                    </a:p>
                  </a:txBody>
                  <a:tcPr marL="9525" marR="9525" marT="9525" marB="0" anchor="b"/>
                </a:tc>
                <a:tc>
                  <a:txBody>
                    <a:bodyPr/>
                    <a:lstStyle/>
                    <a:p>
                      <a:pPr algn="r" fontAlgn="b"/>
                      <a:r>
                        <a:rPr lang="en-US" sz="1000" b="1" u="none" strike="noStrike" dirty="0">
                          <a:effectLst/>
                        </a:rPr>
                        <a:t>TOTAL EXPENSES</a:t>
                      </a:r>
                      <a:endParaRPr lang="en-US" sz="1000" b="1" i="0" u="none" strike="noStrike" dirty="0">
                        <a:effectLst/>
                        <a:latin typeface="Arial" panose="020B0604020202020204" pitchFamily="34" charset="0"/>
                      </a:endParaRPr>
                    </a:p>
                  </a:txBody>
                  <a:tcPr marL="9525" marR="9525" marT="9525" marB="0" anchor="b"/>
                </a:tc>
                <a:tc>
                  <a:txBody>
                    <a:bodyPr/>
                    <a:lstStyle/>
                    <a:p>
                      <a:pPr algn="r" fontAlgn="b"/>
                      <a:r>
                        <a:rPr lang="en-US" sz="1000" u="none" strike="noStrike">
                          <a:effectLst/>
                        </a:rPr>
                        <a:t>53,892.96</a:t>
                      </a:r>
                      <a:endParaRPr lang="en-US"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594085568"/>
                  </a:ext>
                </a:extLst>
              </a:tr>
              <a:tr h="161925">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r" fontAlgn="b"/>
                      <a:endParaRPr lang="en-US" sz="1000" b="0" i="0" u="none" strike="noStrike">
                        <a:effectLst/>
                        <a:latin typeface="Arial" panose="020B0604020202020204" pitchFamily="34" charset="0"/>
                      </a:endParaRPr>
                    </a:p>
                  </a:txBody>
                  <a:tcPr marL="9525" marR="9525" marT="9525" marB="0" anchor="b"/>
                </a:tc>
                <a:tc>
                  <a:txBody>
                    <a:bodyPr/>
                    <a:lstStyle/>
                    <a:p>
                      <a:pPr algn="l" fontAlgn="b"/>
                      <a:endParaRPr lang="en-US"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951402289"/>
                  </a:ext>
                </a:extLst>
              </a:tr>
              <a:tr h="171450">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r" fontAlgn="b"/>
                      <a:r>
                        <a:rPr lang="en-US" sz="1000" b="1" u="none" strike="noStrike" dirty="0">
                          <a:effectLst/>
                        </a:rPr>
                        <a:t>Total No. of Vehicles Tagged</a:t>
                      </a:r>
                      <a:endParaRPr lang="en-US" sz="1000" b="1" i="0" u="none" strike="noStrike" dirty="0">
                        <a:effectLst/>
                        <a:latin typeface="Arial" panose="020B0604020202020204" pitchFamily="34" charset="0"/>
                      </a:endParaRPr>
                    </a:p>
                  </a:txBody>
                  <a:tcPr marL="9525" marR="9525" marT="9525" marB="0" anchor="b"/>
                </a:tc>
                <a:tc>
                  <a:txBody>
                    <a:bodyPr/>
                    <a:lstStyle/>
                    <a:p>
                      <a:pPr algn="r" fontAlgn="b"/>
                      <a:r>
                        <a:rPr lang="en-US" sz="1000" u="none" strike="noStrike">
                          <a:effectLst/>
                        </a:rPr>
                        <a:t>75</a:t>
                      </a:r>
                      <a:endParaRPr lang="en-US"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06662302"/>
                  </a:ext>
                </a:extLst>
              </a:tr>
              <a:tr h="161925">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r" fontAlgn="b"/>
                      <a:r>
                        <a:rPr lang="en-US" sz="1000" b="1" u="none" strike="noStrike" dirty="0">
                          <a:effectLst/>
                        </a:rPr>
                        <a:t>Average Cost Per Vehicle</a:t>
                      </a:r>
                      <a:endParaRPr lang="en-US" sz="1000" b="1" i="0" u="none" strike="noStrike" dirty="0">
                        <a:effectLst/>
                        <a:latin typeface="Arial" panose="020B0604020202020204" pitchFamily="34" charset="0"/>
                      </a:endParaRPr>
                    </a:p>
                  </a:txBody>
                  <a:tcPr marL="9525" marR="9525" marT="9525" marB="0" anchor="b"/>
                </a:tc>
                <a:tc>
                  <a:txBody>
                    <a:bodyPr/>
                    <a:lstStyle/>
                    <a:p>
                      <a:pPr algn="r" fontAlgn="b"/>
                      <a:r>
                        <a:rPr lang="en-US" sz="1000" u="none" strike="noStrike">
                          <a:effectLst/>
                        </a:rPr>
                        <a:t>718.57</a:t>
                      </a:r>
                      <a:endParaRPr lang="en-US"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579394557"/>
                  </a:ext>
                </a:extLst>
              </a:tr>
              <a:tr h="161925">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l" fontAlgn="b"/>
                      <a:endParaRPr lang="en-US"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800014743"/>
                  </a:ext>
                </a:extLst>
              </a:tr>
              <a:tr h="161925">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r" fontAlgn="b"/>
                      <a:r>
                        <a:rPr lang="en-US" sz="1000" u="none" strike="noStrike">
                          <a:effectLst/>
                        </a:rPr>
                        <a:t>YTD AVA State Income </a:t>
                      </a:r>
                      <a:endParaRPr lang="en-US" sz="1000" b="0" i="0" u="none" strike="noStrike">
                        <a:effectLst/>
                        <a:latin typeface="Arial" panose="020B0604020202020204" pitchFamily="34" charset="0"/>
                      </a:endParaRPr>
                    </a:p>
                  </a:txBody>
                  <a:tcPr marL="9525" marR="9525" marT="9525" marB="0" anchor="b"/>
                </a:tc>
                <a:tc>
                  <a:txBody>
                    <a:bodyPr/>
                    <a:lstStyle/>
                    <a:p>
                      <a:pPr algn="r" fontAlgn="b"/>
                      <a:r>
                        <a:rPr lang="en-US" sz="1000" u="none" strike="noStrike">
                          <a:effectLst/>
                        </a:rPr>
                        <a:t>55,137.88</a:t>
                      </a:r>
                      <a:endParaRPr lang="en-US"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510194400"/>
                  </a:ext>
                </a:extLst>
              </a:tr>
              <a:tr h="161925">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r" fontAlgn="b"/>
                      <a:r>
                        <a:rPr lang="en-US" sz="1000" u="none" strike="noStrike">
                          <a:effectLst/>
                        </a:rPr>
                        <a:t>Expenses</a:t>
                      </a:r>
                      <a:endParaRPr lang="en-US" sz="1000" b="0" i="0" u="none" strike="noStrike">
                        <a:effectLst/>
                        <a:latin typeface="Arial" panose="020B0604020202020204" pitchFamily="34" charset="0"/>
                      </a:endParaRPr>
                    </a:p>
                  </a:txBody>
                  <a:tcPr marL="9525" marR="9525" marT="9525" marB="0" anchor="b"/>
                </a:tc>
                <a:tc>
                  <a:txBody>
                    <a:bodyPr/>
                    <a:lstStyle/>
                    <a:p>
                      <a:pPr algn="r" fontAlgn="b"/>
                      <a:r>
                        <a:rPr lang="en-US" sz="1000" u="none" strike="noStrike">
                          <a:effectLst/>
                        </a:rPr>
                        <a:t>53,892.96</a:t>
                      </a:r>
                      <a:endParaRPr lang="en-US"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076523287"/>
                  </a:ext>
                </a:extLst>
              </a:tr>
              <a:tr h="171450">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r" fontAlgn="b"/>
                      <a:r>
                        <a:rPr lang="en-US" sz="1000" u="none" strike="noStrike">
                          <a:effectLst/>
                        </a:rPr>
                        <a:t>Balance of State Income</a:t>
                      </a:r>
                      <a:endParaRPr lang="en-US" sz="1000" b="0" i="0" u="none" strike="noStrike">
                        <a:effectLst/>
                        <a:latin typeface="Arial" panose="020B0604020202020204" pitchFamily="34" charset="0"/>
                      </a:endParaRPr>
                    </a:p>
                  </a:txBody>
                  <a:tcPr marL="9525" marR="9525" marT="9525" marB="0" anchor="b"/>
                </a:tc>
                <a:tc>
                  <a:txBody>
                    <a:bodyPr/>
                    <a:lstStyle/>
                    <a:p>
                      <a:pPr algn="r" fontAlgn="b"/>
                      <a:r>
                        <a:rPr lang="en-US" sz="1000" u="none" strike="noStrike">
                          <a:effectLst/>
                        </a:rPr>
                        <a:t>1,244.92</a:t>
                      </a:r>
                      <a:endParaRPr lang="en-US"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4197052832"/>
                  </a:ext>
                </a:extLst>
              </a:tr>
              <a:tr h="161925">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r" fontAlgn="b"/>
                      <a:r>
                        <a:rPr lang="en-US" sz="1000" u="none" strike="noStrike">
                          <a:effectLst/>
                        </a:rPr>
                        <a:t>% of State Income Spent</a:t>
                      </a:r>
                      <a:endParaRPr lang="en-US" sz="1000" b="0" i="0" u="none" strike="noStrike">
                        <a:effectLst/>
                        <a:latin typeface="Arial" panose="020B0604020202020204" pitchFamily="34" charset="0"/>
                      </a:endParaRPr>
                    </a:p>
                  </a:txBody>
                  <a:tcPr marL="9525" marR="9525" marT="9525" marB="0" anchor="b"/>
                </a:tc>
                <a:tc>
                  <a:txBody>
                    <a:bodyPr/>
                    <a:lstStyle/>
                    <a:p>
                      <a:pPr algn="r" fontAlgn="b"/>
                      <a:r>
                        <a:rPr lang="en-US" sz="1000" u="none" strike="noStrike" dirty="0">
                          <a:effectLst/>
                        </a:rPr>
                        <a:t>98%</a:t>
                      </a:r>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181726107"/>
                  </a:ext>
                </a:extLst>
              </a:tr>
            </a:tbl>
          </a:graphicData>
        </a:graphic>
      </p:graphicFrame>
    </p:spTree>
    <p:extLst>
      <p:ext uri="{BB962C8B-B14F-4D97-AF65-F5344CB8AC3E}">
        <p14:creationId xmlns:p14="http://schemas.microsoft.com/office/powerpoint/2010/main" val="2520437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AVA Expense Breakdown</a:t>
            </a:r>
            <a:endParaRPr lang="en-US" dirty="0"/>
          </a:p>
        </p:txBody>
      </p:sp>
      <p:sp>
        <p:nvSpPr>
          <p:cNvPr id="5" name="TextBox 4"/>
          <p:cNvSpPr txBox="1"/>
          <p:nvPr/>
        </p:nvSpPr>
        <p:spPr>
          <a:xfrm>
            <a:off x="589548" y="5065295"/>
            <a:ext cx="4908331" cy="1477328"/>
          </a:xfrm>
          <a:prstGeom prst="rect">
            <a:avLst/>
          </a:prstGeom>
          <a:noFill/>
        </p:spPr>
        <p:txBody>
          <a:bodyPr wrap="none" rtlCol="0">
            <a:spAutoFit/>
          </a:bodyPr>
          <a:lstStyle/>
          <a:p>
            <a:pPr marL="285750" indent="-285750">
              <a:buFont typeface="Arial" panose="020B0604020202020204" pitchFamily="34" charset="0"/>
              <a:buChar char="•"/>
            </a:pPr>
            <a:r>
              <a:rPr lang="en-US" dirty="0" smtClean="0"/>
              <a:t>75 vehicles</a:t>
            </a:r>
          </a:p>
          <a:p>
            <a:pPr marL="285750" indent="-285750">
              <a:buFont typeface="Arial" panose="020B0604020202020204" pitchFamily="34" charset="0"/>
              <a:buChar char="•"/>
            </a:pPr>
            <a:r>
              <a:rPr lang="en-US" dirty="0" smtClean="0"/>
              <a:t>Administrative County Costs $24,825.75</a:t>
            </a:r>
          </a:p>
          <a:p>
            <a:pPr marL="285750" indent="-285750">
              <a:buFont typeface="Arial" panose="020B0604020202020204" pitchFamily="34" charset="0"/>
              <a:buChar char="•"/>
            </a:pPr>
            <a:r>
              <a:rPr lang="en-US" dirty="0" smtClean="0"/>
              <a:t>AVA Direct Administrative Costs $29,067.21</a:t>
            </a:r>
          </a:p>
          <a:p>
            <a:pPr marL="285750" indent="-285750">
              <a:buFont typeface="Arial" panose="020B0604020202020204" pitchFamily="34" charset="0"/>
              <a:buChar char="•"/>
            </a:pPr>
            <a:r>
              <a:rPr lang="en-US" dirty="0" smtClean="0"/>
              <a:t>Total $53,892.96</a:t>
            </a:r>
          </a:p>
          <a:p>
            <a:pPr marL="285750" indent="-285750">
              <a:buFont typeface="Arial" panose="020B0604020202020204" pitchFamily="34" charset="0"/>
              <a:buChar char="•"/>
            </a:pPr>
            <a:r>
              <a:rPr lang="en-US" dirty="0" smtClean="0"/>
              <a:t>Cost per vehicle $718.57</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255439326"/>
              </p:ext>
            </p:extLst>
          </p:nvPr>
        </p:nvGraphicFramePr>
        <p:xfrm>
          <a:off x="79347" y="1246909"/>
          <a:ext cx="12011025" cy="2852197"/>
        </p:xfrm>
        <a:graphic>
          <a:graphicData uri="http://schemas.openxmlformats.org/drawingml/2006/table">
            <a:tbl>
              <a:tblPr>
                <a:tableStyleId>{5C22544A-7EE6-4342-B048-85BDC9FD1C3A}</a:tableStyleId>
              </a:tblPr>
              <a:tblGrid>
                <a:gridCol w="352983">
                  <a:extLst>
                    <a:ext uri="{9D8B030D-6E8A-4147-A177-3AD203B41FA5}">
                      <a16:colId xmlns:a16="http://schemas.microsoft.com/office/drawing/2014/main" val="2503825967"/>
                    </a:ext>
                  </a:extLst>
                </a:gridCol>
                <a:gridCol w="352983">
                  <a:extLst>
                    <a:ext uri="{9D8B030D-6E8A-4147-A177-3AD203B41FA5}">
                      <a16:colId xmlns:a16="http://schemas.microsoft.com/office/drawing/2014/main" val="1218720631"/>
                    </a:ext>
                  </a:extLst>
                </a:gridCol>
                <a:gridCol w="321233">
                  <a:extLst>
                    <a:ext uri="{9D8B030D-6E8A-4147-A177-3AD203B41FA5}">
                      <a16:colId xmlns:a16="http://schemas.microsoft.com/office/drawing/2014/main" val="3244618258"/>
                    </a:ext>
                  </a:extLst>
                </a:gridCol>
                <a:gridCol w="635558">
                  <a:extLst>
                    <a:ext uri="{9D8B030D-6E8A-4147-A177-3AD203B41FA5}">
                      <a16:colId xmlns:a16="http://schemas.microsoft.com/office/drawing/2014/main" val="3848616978"/>
                    </a:ext>
                  </a:extLst>
                </a:gridCol>
                <a:gridCol w="718372">
                  <a:extLst>
                    <a:ext uri="{9D8B030D-6E8A-4147-A177-3AD203B41FA5}">
                      <a16:colId xmlns:a16="http://schemas.microsoft.com/office/drawing/2014/main" val="3324457816"/>
                    </a:ext>
                  </a:extLst>
                </a:gridCol>
                <a:gridCol w="48183">
                  <a:extLst>
                    <a:ext uri="{9D8B030D-6E8A-4147-A177-3AD203B41FA5}">
                      <a16:colId xmlns:a16="http://schemas.microsoft.com/office/drawing/2014/main" val="1970872655"/>
                    </a:ext>
                  </a:extLst>
                </a:gridCol>
                <a:gridCol w="599689">
                  <a:extLst>
                    <a:ext uri="{9D8B030D-6E8A-4147-A177-3AD203B41FA5}">
                      <a16:colId xmlns:a16="http://schemas.microsoft.com/office/drawing/2014/main" val="3461580664"/>
                    </a:ext>
                  </a:extLst>
                </a:gridCol>
                <a:gridCol w="608134">
                  <a:extLst>
                    <a:ext uri="{9D8B030D-6E8A-4147-A177-3AD203B41FA5}">
                      <a16:colId xmlns:a16="http://schemas.microsoft.com/office/drawing/2014/main" val="2862382691"/>
                    </a:ext>
                  </a:extLst>
                </a:gridCol>
                <a:gridCol w="765799">
                  <a:extLst>
                    <a:ext uri="{9D8B030D-6E8A-4147-A177-3AD203B41FA5}">
                      <a16:colId xmlns:a16="http://schemas.microsoft.com/office/drawing/2014/main" val="248435103"/>
                    </a:ext>
                  </a:extLst>
                </a:gridCol>
                <a:gridCol w="635557">
                  <a:extLst>
                    <a:ext uri="{9D8B030D-6E8A-4147-A177-3AD203B41FA5}">
                      <a16:colId xmlns:a16="http://schemas.microsoft.com/office/drawing/2014/main" val="893122160"/>
                    </a:ext>
                  </a:extLst>
                </a:gridCol>
                <a:gridCol w="599689">
                  <a:extLst>
                    <a:ext uri="{9D8B030D-6E8A-4147-A177-3AD203B41FA5}">
                      <a16:colId xmlns:a16="http://schemas.microsoft.com/office/drawing/2014/main" val="712586263"/>
                    </a:ext>
                  </a:extLst>
                </a:gridCol>
                <a:gridCol w="325826">
                  <a:extLst>
                    <a:ext uri="{9D8B030D-6E8A-4147-A177-3AD203B41FA5}">
                      <a16:colId xmlns:a16="http://schemas.microsoft.com/office/drawing/2014/main" val="1688338349"/>
                    </a:ext>
                  </a:extLst>
                </a:gridCol>
                <a:gridCol w="121810">
                  <a:extLst>
                    <a:ext uri="{9D8B030D-6E8A-4147-A177-3AD203B41FA5}">
                      <a16:colId xmlns:a16="http://schemas.microsoft.com/office/drawing/2014/main" val="618251946"/>
                    </a:ext>
                  </a:extLst>
                </a:gridCol>
                <a:gridCol w="593123">
                  <a:extLst>
                    <a:ext uri="{9D8B030D-6E8A-4147-A177-3AD203B41FA5}">
                      <a16:colId xmlns:a16="http://schemas.microsoft.com/office/drawing/2014/main" val="1686887893"/>
                    </a:ext>
                  </a:extLst>
                </a:gridCol>
                <a:gridCol w="619683">
                  <a:extLst>
                    <a:ext uri="{9D8B030D-6E8A-4147-A177-3AD203B41FA5}">
                      <a16:colId xmlns:a16="http://schemas.microsoft.com/office/drawing/2014/main" val="854056909"/>
                    </a:ext>
                  </a:extLst>
                </a:gridCol>
                <a:gridCol w="720753">
                  <a:extLst>
                    <a:ext uri="{9D8B030D-6E8A-4147-A177-3AD203B41FA5}">
                      <a16:colId xmlns:a16="http://schemas.microsoft.com/office/drawing/2014/main" val="3369204615"/>
                    </a:ext>
                  </a:extLst>
                </a:gridCol>
                <a:gridCol w="720753">
                  <a:extLst>
                    <a:ext uri="{9D8B030D-6E8A-4147-A177-3AD203B41FA5}">
                      <a16:colId xmlns:a16="http://schemas.microsoft.com/office/drawing/2014/main" val="285797026"/>
                    </a:ext>
                  </a:extLst>
                </a:gridCol>
                <a:gridCol w="440903">
                  <a:extLst>
                    <a:ext uri="{9D8B030D-6E8A-4147-A177-3AD203B41FA5}">
                      <a16:colId xmlns:a16="http://schemas.microsoft.com/office/drawing/2014/main" val="2218698018"/>
                    </a:ext>
                  </a:extLst>
                </a:gridCol>
                <a:gridCol w="192571">
                  <a:extLst>
                    <a:ext uri="{9D8B030D-6E8A-4147-A177-3AD203B41FA5}">
                      <a16:colId xmlns:a16="http://schemas.microsoft.com/office/drawing/2014/main" val="2387588653"/>
                    </a:ext>
                  </a:extLst>
                </a:gridCol>
                <a:gridCol w="652536">
                  <a:extLst>
                    <a:ext uri="{9D8B030D-6E8A-4147-A177-3AD203B41FA5}">
                      <a16:colId xmlns:a16="http://schemas.microsoft.com/office/drawing/2014/main" val="1962659767"/>
                    </a:ext>
                  </a:extLst>
                </a:gridCol>
                <a:gridCol w="777062">
                  <a:extLst>
                    <a:ext uri="{9D8B030D-6E8A-4147-A177-3AD203B41FA5}">
                      <a16:colId xmlns:a16="http://schemas.microsoft.com/office/drawing/2014/main" val="3860360746"/>
                    </a:ext>
                  </a:extLst>
                </a:gridCol>
                <a:gridCol w="667260">
                  <a:extLst>
                    <a:ext uri="{9D8B030D-6E8A-4147-A177-3AD203B41FA5}">
                      <a16:colId xmlns:a16="http://schemas.microsoft.com/office/drawing/2014/main" val="2700512824"/>
                    </a:ext>
                  </a:extLst>
                </a:gridCol>
                <a:gridCol w="540565">
                  <a:extLst>
                    <a:ext uri="{9D8B030D-6E8A-4147-A177-3AD203B41FA5}">
                      <a16:colId xmlns:a16="http://schemas.microsoft.com/office/drawing/2014/main" val="4257434245"/>
                    </a:ext>
                  </a:extLst>
                </a:gridCol>
              </a:tblGrid>
              <a:tr h="154534">
                <a:tc>
                  <a:txBody>
                    <a:bodyPr/>
                    <a:lstStyle/>
                    <a:p>
                      <a:pPr algn="ctr" fontAlgn="b"/>
                      <a:endParaRPr lang="en-US" sz="1050" b="1" i="0" u="none" strike="noStrike">
                        <a:effectLst/>
                        <a:latin typeface="Arial" panose="020B0604020202020204" pitchFamily="34" charset="0"/>
                      </a:endParaRPr>
                    </a:p>
                  </a:txBody>
                  <a:tcPr marL="5835" marR="5835" marT="5835" marB="0" anchor="b"/>
                </a:tc>
                <a:tc gridSpan="4">
                  <a:txBody>
                    <a:bodyPr/>
                    <a:lstStyle/>
                    <a:p>
                      <a:pPr algn="ctr" fontAlgn="b"/>
                      <a:r>
                        <a:rPr lang="en-US" sz="1200" b="1" u="none" strike="noStrike" dirty="0">
                          <a:effectLst/>
                        </a:rPr>
                        <a:t>2023-2024 AVA EXPENSES</a:t>
                      </a:r>
                      <a:endParaRPr lang="en-US" sz="1200" b="1" i="0" u="none" strike="noStrike" dirty="0">
                        <a:effectLst/>
                        <a:latin typeface="Arial" panose="020B0604020202020204" pitchFamily="34" charset="0"/>
                      </a:endParaRPr>
                    </a:p>
                  </a:txBody>
                  <a:tcPr marL="5835" marR="5835" marT="5835"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endParaRPr lang="en-US" sz="1050" b="0" i="0" u="none" strike="noStrike">
                        <a:effectLst/>
                        <a:latin typeface="Arial" panose="020B0604020202020204" pitchFamily="34" charset="0"/>
                      </a:endParaRPr>
                    </a:p>
                  </a:txBody>
                  <a:tcPr marL="5835" marR="5835" marT="5835" marB="0" anchor="b"/>
                </a:tc>
                <a:tc>
                  <a:txBody>
                    <a:bodyPr/>
                    <a:lstStyle/>
                    <a:p>
                      <a:pPr algn="ctr" fontAlgn="b"/>
                      <a:endParaRPr lang="en-US" sz="1050" b="0" i="0" u="none" strike="noStrike">
                        <a:effectLst/>
                        <a:latin typeface="Arial" panose="020B0604020202020204" pitchFamily="34" charset="0"/>
                      </a:endParaRPr>
                    </a:p>
                  </a:txBody>
                  <a:tcPr marL="5835" marR="5835" marT="5835" marB="0" anchor="b"/>
                </a:tc>
                <a:tc>
                  <a:txBody>
                    <a:bodyPr/>
                    <a:lstStyle/>
                    <a:p>
                      <a:pPr algn="ctr" fontAlgn="b"/>
                      <a:endParaRPr lang="en-US" sz="1050" b="0" i="0" u="none" strike="noStrike">
                        <a:effectLst/>
                        <a:latin typeface="Arial" panose="020B0604020202020204" pitchFamily="34" charset="0"/>
                      </a:endParaRPr>
                    </a:p>
                  </a:txBody>
                  <a:tcPr marL="5835" marR="5835" marT="5835" marB="0" anchor="b"/>
                </a:tc>
                <a:tc>
                  <a:txBody>
                    <a:bodyPr/>
                    <a:lstStyle/>
                    <a:p>
                      <a:pPr algn="ctr" fontAlgn="b"/>
                      <a:endParaRPr lang="en-US" sz="1050" b="0" i="0" u="none" strike="noStrike">
                        <a:effectLst/>
                        <a:latin typeface="Arial" panose="020B0604020202020204" pitchFamily="34" charset="0"/>
                      </a:endParaRPr>
                    </a:p>
                  </a:txBody>
                  <a:tcPr marL="5835" marR="5835" marT="5835" marB="0" anchor="b"/>
                </a:tc>
                <a:tc>
                  <a:txBody>
                    <a:bodyPr/>
                    <a:lstStyle/>
                    <a:p>
                      <a:pPr algn="ctr" fontAlgn="b"/>
                      <a:endParaRPr lang="en-US" sz="1050" b="0" i="0" u="none" strike="noStrike">
                        <a:effectLst/>
                        <a:latin typeface="Arial" panose="020B0604020202020204" pitchFamily="34" charset="0"/>
                      </a:endParaRPr>
                    </a:p>
                  </a:txBody>
                  <a:tcPr marL="5835" marR="5835" marT="5835" marB="0" anchor="b"/>
                </a:tc>
                <a:tc>
                  <a:txBody>
                    <a:bodyPr/>
                    <a:lstStyle/>
                    <a:p>
                      <a:pPr algn="ctr" fontAlgn="b"/>
                      <a:endParaRPr lang="en-US" sz="1050" b="0" i="0" u="none" strike="noStrike">
                        <a:effectLst/>
                        <a:latin typeface="Arial" panose="020B0604020202020204" pitchFamily="34" charset="0"/>
                      </a:endParaRPr>
                    </a:p>
                  </a:txBody>
                  <a:tcPr marL="5835" marR="5835" marT="5835" marB="0" anchor="b"/>
                </a:tc>
                <a:tc gridSpan="2">
                  <a:txBody>
                    <a:bodyPr/>
                    <a:lstStyle/>
                    <a:p>
                      <a:pPr algn="ctr" fontAlgn="b"/>
                      <a:endParaRPr lang="en-US" sz="1050" b="0" i="0" u="none" strike="noStrike">
                        <a:effectLst/>
                        <a:latin typeface="Arial" panose="020B0604020202020204" pitchFamily="34" charset="0"/>
                      </a:endParaRPr>
                    </a:p>
                  </a:txBody>
                  <a:tcPr marL="5835" marR="5835" marT="5835" marB="0" anchor="b"/>
                </a:tc>
                <a:tc hMerge="1">
                  <a:txBody>
                    <a:bodyPr/>
                    <a:lstStyle/>
                    <a:p>
                      <a:endParaRPr lang="en-US"/>
                    </a:p>
                  </a:txBody>
                  <a:tcPr/>
                </a:tc>
                <a:tc>
                  <a:txBody>
                    <a:bodyPr/>
                    <a:lstStyle/>
                    <a:p>
                      <a:endParaRPr lang="en-US"/>
                    </a:p>
                  </a:txBody>
                  <a:tcPr marL="5835" marR="5835" marT="5835" marB="0" anchor="b"/>
                </a:tc>
                <a:tc>
                  <a:txBody>
                    <a:bodyPr/>
                    <a:lstStyle/>
                    <a:p>
                      <a:pPr algn="ctr" fontAlgn="b"/>
                      <a:endParaRPr lang="en-US" sz="1050" b="0" i="0" u="none" strike="noStrike">
                        <a:effectLst/>
                        <a:latin typeface="Arial" panose="020B0604020202020204" pitchFamily="34" charset="0"/>
                      </a:endParaRPr>
                    </a:p>
                  </a:txBody>
                  <a:tcPr marL="5835" marR="5835" marT="5835" marB="0" anchor="b"/>
                </a:tc>
                <a:tc>
                  <a:txBody>
                    <a:bodyPr/>
                    <a:lstStyle/>
                    <a:p>
                      <a:pPr algn="ctr" fontAlgn="b"/>
                      <a:endParaRPr lang="en-US" sz="1050" b="0" i="0" u="none" strike="noStrike">
                        <a:effectLst/>
                        <a:latin typeface="Arial" panose="020B0604020202020204" pitchFamily="34" charset="0"/>
                      </a:endParaRPr>
                    </a:p>
                  </a:txBody>
                  <a:tcPr marL="5835" marR="5835" marT="5835" marB="0" anchor="b"/>
                </a:tc>
                <a:tc>
                  <a:txBody>
                    <a:bodyPr/>
                    <a:lstStyle/>
                    <a:p>
                      <a:pPr algn="ctr" fontAlgn="b"/>
                      <a:endParaRPr lang="en-US" sz="1050" b="0" i="0" u="none" strike="noStrike">
                        <a:effectLst/>
                        <a:latin typeface="Arial" panose="020B0604020202020204" pitchFamily="34" charset="0"/>
                      </a:endParaRPr>
                    </a:p>
                  </a:txBody>
                  <a:tcPr marL="5835" marR="5835" marT="5835" marB="0" anchor="b"/>
                </a:tc>
                <a:tc gridSpan="2">
                  <a:txBody>
                    <a:bodyPr/>
                    <a:lstStyle/>
                    <a:p>
                      <a:pPr algn="ctr" fontAlgn="b"/>
                      <a:endParaRPr lang="en-US" sz="1050" b="0" i="0" u="none" strike="noStrike">
                        <a:effectLst/>
                        <a:latin typeface="Arial" panose="020B0604020202020204" pitchFamily="34" charset="0"/>
                      </a:endParaRPr>
                    </a:p>
                  </a:txBody>
                  <a:tcPr marL="5835" marR="5835" marT="5835" marB="0" anchor="b"/>
                </a:tc>
                <a:tc hMerge="1">
                  <a:txBody>
                    <a:bodyPr/>
                    <a:lstStyle/>
                    <a:p>
                      <a:endParaRPr lang="en-US"/>
                    </a:p>
                  </a:txBody>
                  <a:tcPr/>
                </a:tc>
                <a:tc>
                  <a:txBody>
                    <a:bodyPr/>
                    <a:lstStyle/>
                    <a:p>
                      <a:pPr algn="ctr" fontAlgn="b"/>
                      <a:endParaRPr lang="en-US" sz="1050" b="0" i="0" u="none" strike="noStrike">
                        <a:effectLst/>
                        <a:latin typeface="Arial" panose="020B0604020202020204" pitchFamily="34" charset="0"/>
                      </a:endParaRPr>
                    </a:p>
                  </a:txBody>
                  <a:tcPr marL="5835" marR="5835" marT="5835" marB="0" anchor="b"/>
                </a:tc>
                <a:tc>
                  <a:txBody>
                    <a:bodyPr/>
                    <a:lstStyle/>
                    <a:p>
                      <a:pPr algn="ctr" fontAlgn="b"/>
                      <a:endParaRPr lang="en-US" sz="1050" b="0" i="0" u="none" strike="noStrike">
                        <a:effectLst/>
                        <a:latin typeface="Arial" panose="020B0604020202020204" pitchFamily="34" charset="0"/>
                      </a:endParaRPr>
                    </a:p>
                  </a:txBody>
                  <a:tcPr marL="5835" marR="5835" marT="5835" marB="0" anchor="b"/>
                </a:tc>
                <a:tc>
                  <a:txBody>
                    <a:bodyPr/>
                    <a:lstStyle/>
                    <a:p>
                      <a:pPr algn="ctr" fontAlgn="b"/>
                      <a:endParaRPr lang="en-US" sz="1050" b="0" i="0" u="none" strike="noStrike">
                        <a:effectLst/>
                        <a:latin typeface="Arial" panose="020B0604020202020204" pitchFamily="34" charset="0"/>
                      </a:endParaRPr>
                    </a:p>
                  </a:txBody>
                  <a:tcPr marL="5835" marR="5835" marT="5835" marB="0" anchor="b"/>
                </a:tc>
                <a:tc>
                  <a:txBody>
                    <a:bodyPr/>
                    <a:lstStyle/>
                    <a:p>
                      <a:pPr algn="ctr" fontAlgn="b"/>
                      <a:endParaRPr lang="en-US" sz="1050" b="0" i="0" u="none" strike="noStrike">
                        <a:effectLst/>
                        <a:latin typeface="Arial" panose="020B0604020202020204" pitchFamily="34" charset="0"/>
                      </a:endParaRPr>
                    </a:p>
                  </a:txBody>
                  <a:tcPr marL="5835" marR="5835" marT="5835" marB="0" anchor="b"/>
                </a:tc>
                <a:extLst>
                  <a:ext uri="{0D108BD9-81ED-4DB2-BD59-A6C34878D82A}">
                    <a16:rowId xmlns:a16="http://schemas.microsoft.com/office/drawing/2014/main" val="3160461438"/>
                  </a:ext>
                </a:extLst>
              </a:tr>
              <a:tr h="200365">
                <a:tc>
                  <a:txBody>
                    <a:bodyPr/>
                    <a:lstStyle/>
                    <a:p>
                      <a:pPr algn="ctr" fontAlgn="b"/>
                      <a:endParaRPr lang="en-US" sz="1050" b="0" i="0" u="none" strike="noStrike">
                        <a:effectLst/>
                        <a:latin typeface="Arial" panose="020B0604020202020204" pitchFamily="34" charset="0"/>
                      </a:endParaRPr>
                    </a:p>
                  </a:txBody>
                  <a:tcPr marL="5835" marR="5835" marT="5835" marB="0" anchor="b"/>
                </a:tc>
                <a:tc>
                  <a:txBody>
                    <a:bodyPr/>
                    <a:lstStyle/>
                    <a:p>
                      <a:pPr algn="ctr" fontAlgn="b"/>
                      <a:endParaRPr lang="en-US" sz="1050" b="0" i="0" u="none" strike="noStrike">
                        <a:effectLst/>
                        <a:latin typeface="Arial" panose="020B0604020202020204" pitchFamily="34" charset="0"/>
                      </a:endParaRPr>
                    </a:p>
                  </a:txBody>
                  <a:tcPr marL="5835" marR="5835" marT="5835" marB="0" anchor="b"/>
                </a:tc>
                <a:tc>
                  <a:txBody>
                    <a:bodyPr/>
                    <a:lstStyle/>
                    <a:p>
                      <a:pPr algn="ctr" fontAlgn="b"/>
                      <a:endParaRPr lang="en-US" sz="1050" b="0" i="0" u="none" strike="noStrike">
                        <a:effectLst/>
                        <a:latin typeface="Arial" panose="020B0604020202020204" pitchFamily="34" charset="0"/>
                      </a:endParaRPr>
                    </a:p>
                  </a:txBody>
                  <a:tcPr marL="5835" marR="5835" marT="5835" marB="0" anchor="b"/>
                </a:tc>
                <a:tc gridSpan="6">
                  <a:txBody>
                    <a:bodyPr/>
                    <a:lstStyle/>
                    <a:p>
                      <a:pPr algn="ctr" fontAlgn="b"/>
                      <a:r>
                        <a:rPr lang="en-US" sz="1050" u="none" strike="noStrike">
                          <a:effectLst/>
                        </a:rPr>
                        <a:t>County Reimbursable Costs</a:t>
                      </a:r>
                      <a:endParaRPr lang="en-US" sz="1050" b="0" i="0" u="none" strike="noStrike">
                        <a:effectLst/>
                        <a:latin typeface="Arial" panose="020B0604020202020204" pitchFamily="34" charset="0"/>
                      </a:endParaRPr>
                    </a:p>
                  </a:txBody>
                  <a:tcPr marL="5835" marR="5835" marT="583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050" u="none" strike="noStrike">
                          <a:effectLst/>
                        </a:rPr>
                        <a:t> </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 </a:t>
                      </a:r>
                      <a:endParaRPr lang="en-US" sz="1050" b="0" i="0" u="none" strike="noStrike">
                        <a:effectLst/>
                        <a:latin typeface="Arial" panose="020B0604020202020204" pitchFamily="34" charset="0"/>
                      </a:endParaRPr>
                    </a:p>
                  </a:txBody>
                  <a:tcPr marL="5835" marR="5835" marT="5835" marB="0" anchor="b"/>
                </a:tc>
                <a:tc gridSpan="2">
                  <a:txBody>
                    <a:bodyPr/>
                    <a:lstStyle/>
                    <a:p>
                      <a:pPr algn="ctr" fontAlgn="b"/>
                      <a:r>
                        <a:rPr lang="en-US" sz="1050" u="none" strike="noStrike">
                          <a:effectLst/>
                        </a:rPr>
                        <a:t> </a:t>
                      </a:r>
                      <a:endParaRPr lang="en-US" sz="1050" b="0" i="0" u="none" strike="noStrike">
                        <a:effectLst/>
                        <a:latin typeface="Arial" panose="020B0604020202020204" pitchFamily="34" charset="0"/>
                      </a:endParaRPr>
                    </a:p>
                  </a:txBody>
                  <a:tcPr marL="5835" marR="5835" marT="5835" marB="0" anchor="b"/>
                </a:tc>
                <a:tc hMerge="1">
                  <a:txBody>
                    <a:bodyPr/>
                    <a:lstStyle/>
                    <a:p>
                      <a:endParaRPr lang="en-US"/>
                    </a:p>
                  </a:txBody>
                  <a:tcPr/>
                </a:tc>
                <a:tc>
                  <a:txBody>
                    <a:bodyPr/>
                    <a:lstStyle/>
                    <a:p>
                      <a:pPr algn="ctr" fontAlgn="b"/>
                      <a:r>
                        <a:rPr lang="en-US" sz="1050" u="none" strike="noStrike">
                          <a:effectLst/>
                        </a:rPr>
                        <a:t> </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 </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 </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 </a:t>
                      </a:r>
                      <a:endParaRPr lang="en-US" sz="1050" b="0" i="0" u="none" strike="noStrike">
                        <a:effectLst/>
                        <a:latin typeface="Arial" panose="020B0604020202020204" pitchFamily="34" charset="0"/>
                      </a:endParaRPr>
                    </a:p>
                  </a:txBody>
                  <a:tcPr marL="5835" marR="5835" marT="5835" marB="0" anchor="b"/>
                </a:tc>
                <a:tc gridSpan="2">
                  <a:txBody>
                    <a:bodyPr/>
                    <a:lstStyle/>
                    <a:p>
                      <a:pPr algn="ctr" fontAlgn="b"/>
                      <a:r>
                        <a:rPr lang="en-US" sz="1050" u="none" strike="noStrike">
                          <a:effectLst/>
                        </a:rPr>
                        <a:t> </a:t>
                      </a:r>
                      <a:endParaRPr lang="en-US" sz="1050" b="0" i="0" u="none" strike="noStrike">
                        <a:effectLst/>
                        <a:latin typeface="Arial" panose="020B0604020202020204" pitchFamily="34" charset="0"/>
                      </a:endParaRPr>
                    </a:p>
                  </a:txBody>
                  <a:tcPr marL="5835" marR="5835" marT="5835" marB="0" anchor="b"/>
                </a:tc>
                <a:tc hMerge="1">
                  <a:txBody>
                    <a:bodyPr/>
                    <a:lstStyle/>
                    <a:p>
                      <a:endParaRPr lang="en-US"/>
                    </a:p>
                  </a:txBody>
                  <a:tcPr/>
                </a:tc>
                <a:tc>
                  <a:txBody>
                    <a:bodyPr/>
                    <a:lstStyle/>
                    <a:p>
                      <a:pPr algn="ctr" fontAlgn="b"/>
                      <a:r>
                        <a:rPr lang="en-US" sz="1050" u="none" strike="noStrike">
                          <a:effectLst/>
                        </a:rPr>
                        <a:t> </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 </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 </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PER</a:t>
                      </a:r>
                      <a:endParaRPr lang="en-US" sz="1050" b="0" i="0" u="none" strike="noStrike">
                        <a:effectLst/>
                        <a:latin typeface="Arial" panose="020B0604020202020204" pitchFamily="34" charset="0"/>
                      </a:endParaRPr>
                    </a:p>
                  </a:txBody>
                  <a:tcPr marL="5835" marR="5835" marT="5835" marB="0" anchor="b"/>
                </a:tc>
                <a:extLst>
                  <a:ext uri="{0D108BD9-81ED-4DB2-BD59-A6C34878D82A}">
                    <a16:rowId xmlns:a16="http://schemas.microsoft.com/office/drawing/2014/main" val="4008485263"/>
                  </a:ext>
                </a:extLst>
              </a:tr>
              <a:tr h="200365">
                <a:tc>
                  <a:txBody>
                    <a:bodyPr/>
                    <a:lstStyle/>
                    <a:p>
                      <a:pPr algn="ctr" fontAlgn="b"/>
                      <a:r>
                        <a:rPr lang="en-US" sz="1050" u="none" strike="noStrike">
                          <a:effectLst/>
                        </a:rPr>
                        <a:t> </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 </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No.</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229.57</a:t>
                      </a:r>
                      <a:endParaRPr lang="en-US" sz="1050" b="0" i="0" u="none" strike="noStrike">
                        <a:effectLst/>
                        <a:latin typeface="Arial" panose="020B0604020202020204" pitchFamily="34" charset="0"/>
                      </a:endParaRPr>
                    </a:p>
                  </a:txBody>
                  <a:tcPr marL="5835" marR="5835" marT="5835" marB="0" anchor="b"/>
                </a:tc>
                <a:tc gridSpan="2">
                  <a:txBody>
                    <a:bodyPr/>
                    <a:lstStyle/>
                    <a:p>
                      <a:pPr algn="ctr" fontAlgn="b"/>
                      <a:r>
                        <a:rPr lang="en-US" sz="1050" u="none" strike="noStrike">
                          <a:effectLst/>
                        </a:rPr>
                        <a:t>34.2</a:t>
                      </a:r>
                      <a:endParaRPr lang="en-US" sz="1050" b="0" i="0" u="none" strike="noStrike">
                        <a:effectLst/>
                        <a:latin typeface="Arial" panose="020B0604020202020204" pitchFamily="34" charset="0"/>
                      </a:endParaRPr>
                    </a:p>
                  </a:txBody>
                  <a:tcPr marL="5835" marR="5835" marT="5835" marB="0" anchor="b"/>
                </a:tc>
                <a:tc hMerge="1">
                  <a:txBody>
                    <a:bodyPr/>
                    <a:lstStyle/>
                    <a:p>
                      <a:pPr algn="r" fontAlgn="b"/>
                      <a:endParaRPr lang="en-US" sz="90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20</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 </a:t>
                      </a:r>
                      <a:endParaRPr lang="en-US" sz="1050" b="0" i="1"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SUBTOTAL</a:t>
                      </a:r>
                      <a:endParaRPr lang="en-US" sz="1050" b="0" i="0" u="none" strike="noStrike">
                        <a:effectLst/>
                        <a:latin typeface="Arial" panose="020B0604020202020204" pitchFamily="34" charset="0"/>
                      </a:endParaRPr>
                    </a:p>
                  </a:txBody>
                  <a:tcPr marL="5835" marR="5835" marT="5835" marB="0" anchor="b"/>
                </a:tc>
                <a:tc gridSpan="12">
                  <a:txBody>
                    <a:bodyPr/>
                    <a:lstStyle/>
                    <a:p>
                      <a:pPr algn="ctr" fontAlgn="b"/>
                      <a:r>
                        <a:rPr lang="en-US" sz="1050" u="none" strike="noStrike">
                          <a:effectLst/>
                        </a:rPr>
                        <a:t>AVA Direct Pay Administrative Costs</a:t>
                      </a:r>
                      <a:endParaRPr lang="en-US" sz="1050" b="1" i="0" u="none" strike="noStrike">
                        <a:effectLst/>
                        <a:latin typeface="Arial" panose="020B0604020202020204" pitchFamily="34" charset="0"/>
                      </a:endParaRPr>
                    </a:p>
                  </a:txBody>
                  <a:tcPr marL="5835" marR="5835" marT="583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050" u="none" strike="noStrike">
                          <a:effectLst/>
                        </a:rPr>
                        <a:t>GRAND</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VEHICLE</a:t>
                      </a:r>
                      <a:endParaRPr lang="en-US" sz="1050" b="0" i="0" u="none" strike="noStrike">
                        <a:effectLst/>
                        <a:latin typeface="Arial" panose="020B0604020202020204" pitchFamily="34" charset="0"/>
                      </a:endParaRPr>
                    </a:p>
                  </a:txBody>
                  <a:tcPr marL="5835" marR="5835" marT="5835" marB="0" anchor="b"/>
                </a:tc>
                <a:extLst>
                  <a:ext uri="{0D108BD9-81ED-4DB2-BD59-A6C34878D82A}">
                    <a16:rowId xmlns:a16="http://schemas.microsoft.com/office/drawing/2014/main" val="1937640163"/>
                  </a:ext>
                </a:extLst>
              </a:tr>
              <a:tr h="776933">
                <a:tc>
                  <a:txBody>
                    <a:bodyPr/>
                    <a:lstStyle/>
                    <a:p>
                      <a:pPr algn="ctr" fontAlgn="b"/>
                      <a:r>
                        <a:rPr lang="en-US" sz="1050" u="none" strike="noStrike">
                          <a:effectLst/>
                        </a:rPr>
                        <a:t>QTR</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QTR</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Veh.</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CE EXP</a:t>
                      </a:r>
                      <a:endParaRPr lang="en-US" sz="1050" b="0" i="0" u="none" strike="noStrike">
                        <a:effectLst/>
                        <a:latin typeface="Arial" panose="020B0604020202020204" pitchFamily="34" charset="0"/>
                      </a:endParaRPr>
                    </a:p>
                  </a:txBody>
                  <a:tcPr marL="5835" marR="5835" marT="5835" marB="0" anchor="b"/>
                </a:tc>
                <a:tc gridSpan="2">
                  <a:txBody>
                    <a:bodyPr/>
                    <a:lstStyle/>
                    <a:p>
                      <a:pPr algn="ctr" fontAlgn="b"/>
                      <a:r>
                        <a:rPr lang="en-US" sz="1050" u="none" strike="noStrike">
                          <a:effectLst/>
                        </a:rPr>
                        <a:t>SHERRIF</a:t>
                      </a:r>
                      <a:endParaRPr lang="en-US" sz="1050" b="0" i="0" u="none" strike="noStrike">
                        <a:effectLst/>
                        <a:latin typeface="Arial" panose="020B0604020202020204" pitchFamily="34" charset="0"/>
                      </a:endParaRPr>
                    </a:p>
                  </a:txBody>
                  <a:tcPr marL="5835" marR="5835" marT="5835" marB="0" anchor="b"/>
                </a:tc>
                <a:tc hMerge="1">
                  <a:txBody>
                    <a:bodyPr/>
                    <a:lstStyle/>
                    <a:p>
                      <a:pPr algn="l" fontAlgn="b"/>
                      <a:endParaRPr lang="en-US" sz="90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OFFICE EXP</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GSA EXP</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COUNTY</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Towing</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Disposal</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dirty="0">
                          <a:effectLst/>
                        </a:rPr>
                        <a:t>City Fees</a:t>
                      </a:r>
                      <a:endParaRPr lang="en-US" sz="1050" b="0" i="0" u="none" strike="noStrike" dirty="0">
                        <a:effectLst/>
                        <a:latin typeface="Arial" panose="020B0604020202020204" pitchFamily="34" charset="0"/>
                      </a:endParaRPr>
                    </a:p>
                  </a:txBody>
                  <a:tcPr marL="5835" marR="5835" marT="5835" marB="0" anchor="b"/>
                </a:tc>
                <a:tc gridSpan="2">
                  <a:txBody>
                    <a:bodyPr/>
                    <a:lstStyle/>
                    <a:p>
                      <a:pPr algn="ctr" fontAlgn="b"/>
                      <a:r>
                        <a:rPr lang="en-US" sz="1050" u="none" strike="noStrike" dirty="0">
                          <a:effectLst/>
                        </a:rPr>
                        <a:t>Advertising</a:t>
                      </a:r>
                      <a:endParaRPr lang="en-US" sz="1050" b="0" i="0" u="none" strike="noStrike" dirty="0">
                        <a:effectLst/>
                        <a:latin typeface="Arial" panose="020B0604020202020204" pitchFamily="34" charset="0"/>
                      </a:endParaRPr>
                    </a:p>
                  </a:txBody>
                  <a:tcPr marL="5835" marR="5835" marT="5835" marB="0" anchor="b"/>
                </a:tc>
                <a:tc hMerge="1">
                  <a:txBody>
                    <a:bodyPr/>
                    <a:lstStyle/>
                    <a:p>
                      <a:pPr algn="ctr" fontAlgn="b"/>
                      <a:endParaRPr lang="en-US" sz="1050" b="0" i="0" u="none" strike="noStrike" dirty="0">
                        <a:effectLst/>
                        <a:latin typeface="Arial" panose="020B0604020202020204" pitchFamily="34" charset="0"/>
                      </a:endParaRPr>
                    </a:p>
                  </a:txBody>
                  <a:tcPr marL="5835" marR="5835" marT="5835" marB="0" anchor="b"/>
                </a:tc>
                <a:tc>
                  <a:txBody>
                    <a:bodyPr/>
                    <a:lstStyle/>
                    <a:p>
                      <a:pPr algn="ctr" fontAlgn="b"/>
                      <a:r>
                        <a:rPr lang="en-US" sz="1050" u="none" strike="noStrike">
                          <a:effectLst/>
                        </a:rPr>
                        <a:t>Insurance</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Audit</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Office Equip.</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Fixed Asset</a:t>
                      </a:r>
                      <a:endParaRPr lang="en-US" sz="1050" b="0" i="0" u="none" strike="noStrike">
                        <a:effectLst/>
                        <a:latin typeface="Arial" panose="020B0604020202020204" pitchFamily="34" charset="0"/>
                      </a:endParaRPr>
                    </a:p>
                  </a:txBody>
                  <a:tcPr marL="5835" marR="5835" marT="5835" marB="0" anchor="b"/>
                </a:tc>
                <a:tc gridSpan="2">
                  <a:txBody>
                    <a:bodyPr/>
                    <a:lstStyle/>
                    <a:p>
                      <a:pPr algn="ctr" fontAlgn="b"/>
                      <a:r>
                        <a:rPr lang="en-US" sz="1050" u="none" strike="noStrike">
                          <a:effectLst/>
                        </a:rPr>
                        <a:t>Special Dept</a:t>
                      </a:r>
                      <a:br>
                        <a:rPr lang="en-US" sz="1050" u="none" strike="noStrike">
                          <a:effectLst/>
                        </a:rPr>
                      </a:br>
                      <a:r>
                        <a:rPr lang="en-US" sz="1050" u="none" strike="noStrike">
                          <a:effectLst/>
                        </a:rPr>
                        <a:t>vehicle Maint</a:t>
                      </a:r>
                      <a:endParaRPr lang="en-US" sz="1050" b="0" i="0" u="none" strike="noStrike">
                        <a:effectLst/>
                        <a:latin typeface="Arial" panose="020B0604020202020204" pitchFamily="34" charset="0"/>
                      </a:endParaRPr>
                    </a:p>
                  </a:txBody>
                  <a:tcPr marL="5835" marR="5835" marT="5835" marB="0" anchor="b"/>
                </a:tc>
                <a:tc hMerge="1">
                  <a:txBody>
                    <a:bodyPr/>
                    <a:lstStyle/>
                    <a:p>
                      <a:pPr algn="ctr" fontAlgn="b"/>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SubTotal</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TOTAL</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COST</a:t>
                      </a:r>
                      <a:endParaRPr lang="en-US" sz="1050" b="0" i="0" u="none" strike="noStrike">
                        <a:effectLst/>
                        <a:latin typeface="Arial" panose="020B0604020202020204" pitchFamily="34" charset="0"/>
                      </a:endParaRPr>
                    </a:p>
                  </a:txBody>
                  <a:tcPr marL="5835" marR="5835" marT="5835" marB="0" anchor="b"/>
                </a:tc>
                <a:extLst>
                  <a:ext uri="{0D108BD9-81ED-4DB2-BD59-A6C34878D82A}">
                    <a16:rowId xmlns:a16="http://schemas.microsoft.com/office/drawing/2014/main" val="1107140234"/>
                  </a:ext>
                </a:extLst>
              </a:tr>
              <a:tr h="200365">
                <a:tc>
                  <a:txBody>
                    <a:bodyPr/>
                    <a:lstStyle/>
                    <a:p>
                      <a:pPr algn="ctr" fontAlgn="b"/>
                      <a:r>
                        <a:rPr lang="en-US" sz="1050" u="none" strike="noStrike">
                          <a:effectLst/>
                        </a:rPr>
                        <a:t>1</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1</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13</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2,984.41</a:t>
                      </a:r>
                      <a:endParaRPr lang="en-US" sz="1050" b="0" i="0" u="none" strike="noStrike">
                        <a:effectLst/>
                        <a:latin typeface="Arial" panose="020B0604020202020204" pitchFamily="34" charset="0"/>
                      </a:endParaRPr>
                    </a:p>
                  </a:txBody>
                  <a:tcPr marL="5835" marR="5835" marT="5835" marB="0" anchor="b"/>
                </a:tc>
                <a:tc gridSpan="2">
                  <a:txBody>
                    <a:bodyPr/>
                    <a:lstStyle/>
                    <a:p>
                      <a:pPr algn="ctr" fontAlgn="b"/>
                      <a:r>
                        <a:rPr lang="en-US" sz="1050" u="none" strike="noStrike">
                          <a:effectLst/>
                        </a:rPr>
                        <a:t>444.60</a:t>
                      </a:r>
                      <a:endParaRPr lang="en-US" sz="1050" b="0" i="0" u="none" strike="noStrike">
                        <a:effectLst/>
                        <a:latin typeface="Arial" panose="020B0604020202020204" pitchFamily="34" charset="0"/>
                      </a:endParaRPr>
                    </a:p>
                  </a:txBody>
                  <a:tcPr marL="5835" marR="5835" marT="5835" marB="0" anchor="b"/>
                </a:tc>
                <a:tc hMerge="1">
                  <a:txBody>
                    <a:bodyPr/>
                    <a:lstStyle/>
                    <a:p>
                      <a:pPr algn="r" fontAlgn="b"/>
                      <a:endParaRPr lang="en-US" sz="90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260.00</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885.75</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4,574.76</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800.00</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0.00</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 </a:t>
                      </a:r>
                      <a:endParaRPr lang="en-US" sz="1050" b="0" i="0" u="none" strike="noStrike">
                        <a:effectLst/>
                        <a:latin typeface="Arial" panose="020B0604020202020204" pitchFamily="34" charset="0"/>
                      </a:endParaRPr>
                    </a:p>
                  </a:txBody>
                  <a:tcPr marL="5835" marR="5835" marT="5835" marB="0" anchor="b"/>
                </a:tc>
                <a:tc gridSpan="2">
                  <a:txBody>
                    <a:bodyPr/>
                    <a:lstStyle/>
                    <a:p>
                      <a:pPr algn="ctr" fontAlgn="b"/>
                      <a:r>
                        <a:rPr lang="en-US" sz="1050" u="none" strike="noStrike">
                          <a:effectLst/>
                        </a:rPr>
                        <a:t>0.00</a:t>
                      </a:r>
                      <a:endParaRPr lang="en-US" sz="1050" b="0" i="0" u="none" strike="noStrike">
                        <a:effectLst/>
                        <a:latin typeface="Arial" panose="020B0604020202020204" pitchFamily="34" charset="0"/>
                      </a:endParaRPr>
                    </a:p>
                  </a:txBody>
                  <a:tcPr marL="5835" marR="5835" marT="5835" marB="0" anchor="b"/>
                </a:tc>
                <a:tc hMerge="1">
                  <a:txBody>
                    <a:bodyPr/>
                    <a:lstStyle/>
                    <a:p>
                      <a:pPr algn="ctr" fontAlgn="b"/>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4,939.91</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0.00</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0.00</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 </a:t>
                      </a:r>
                      <a:endParaRPr lang="en-US" sz="1050" b="0" i="0" u="none" strike="noStrike">
                        <a:effectLst/>
                        <a:latin typeface="Arial" panose="020B0604020202020204" pitchFamily="34" charset="0"/>
                      </a:endParaRPr>
                    </a:p>
                  </a:txBody>
                  <a:tcPr marL="5835" marR="5835" marT="5835" marB="0" anchor="b"/>
                </a:tc>
                <a:tc gridSpan="2">
                  <a:txBody>
                    <a:bodyPr/>
                    <a:lstStyle/>
                    <a:p>
                      <a:pPr algn="ctr" fontAlgn="b"/>
                      <a:r>
                        <a:rPr lang="en-US" sz="1050" u="none" strike="noStrike">
                          <a:effectLst/>
                        </a:rPr>
                        <a:t>0.00</a:t>
                      </a:r>
                      <a:endParaRPr lang="en-US" sz="1050" b="0" i="0" u="none" strike="noStrike">
                        <a:effectLst/>
                        <a:latin typeface="Arial" panose="020B0604020202020204" pitchFamily="34" charset="0"/>
                      </a:endParaRPr>
                    </a:p>
                  </a:txBody>
                  <a:tcPr marL="5835" marR="5835" marT="5835" marB="0" anchor="b"/>
                </a:tc>
                <a:tc hMerge="1">
                  <a:txBody>
                    <a:bodyPr/>
                    <a:lstStyle/>
                    <a:p>
                      <a:pPr algn="ctr" fontAlgn="b"/>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5,739.91</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10,314.67</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793.44</a:t>
                      </a:r>
                      <a:endParaRPr lang="en-US" sz="1050" b="0" i="0" u="none" strike="noStrike">
                        <a:effectLst/>
                        <a:latin typeface="Arial" panose="020B0604020202020204" pitchFamily="34" charset="0"/>
                      </a:endParaRPr>
                    </a:p>
                  </a:txBody>
                  <a:tcPr marL="5835" marR="5835" marT="5835" marB="0" anchor="b"/>
                </a:tc>
                <a:extLst>
                  <a:ext uri="{0D108BD9-81ED-4DB2-BD59-A6C34878D82A}">
                    <a16:rowId xmlns:a16="http://schemas.microsoft.com/office/drawing/2014/main" val="318359176"/>
                  </a:ext>
                </a:extLst>
              </a:tr>
              <a:tr h="200365">
                <a:tc>
                  <a:txBody>
                    <a:bodyPr/>
                    <a:lstStyle/>
                    <a:p>
                      <a:pPr algn="ctr" fontAlgn="b"/>
                      <a:r>
                        <a:rPr lang="en-US" sz="1050" u="none" strike="noStrike">
                          <a:effectLst/>
                        </a:rPr>
                        <a:t>2</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2</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24</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5,509.68</a:t>
                      </a:r>
                      <a:endParaRPr lang="en-US" sz="1050" b="0" i="0" u="none" strike="noStrike">
                        <a:effectLst/>
                        <a:latin typeface="Arial" panose="020B0604020202020204" pitchFamily="34" charset="0"/>
                      </a:endParaRPr>
                    </a:p>
                  </a:txBody>
                  <a:tcPr marL="5835" marR="5835" marT="5835" marB="0" anchor="b"/>
                </a:tc>
                <a:tc gridSpan="2">
                  <a:txBody>
                    <a:bodyPr/>
                    <a:lstStyle/>
                    <a:p>
                      <a:pPr algn="ctr" fontAlgn="b"/>
                      <a:r>
                        <a:rPr lang="en-US" sz="1050" u="none" strike="noStrike">
                          <a:effectLst/>
                        </a:rPr>
                        <a:t>820.80</a:t>
                      </a:r>
                      <a:endParaRPr lang="en-US" sz="1050" b="0" i="0" u="none" strike="noStrike">
                        <a:effectLst/>
                        <a:latin typeface="Arial" panose="020B0604020202020204" pitchFamily="34" charset="0"/>
                      </a:endParaRPr>
                    </a:p>
                  </a:txBody>
                  <a:tcPr marL="5835" marR="5835" marT="5835" marB="0" anchor="b"/>
                </a:tc>
                <a:tc hMerge="1">
                  <a:txBody>
                    <a:bodyPr/>
                    <a:lstStyle/>
                    <a:p>
                      <a:pPr algn="r" fontAlgn="b"/>
                      <a:endParaRPr lang="en-US" sz="90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480.00</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885.75</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7,696.23</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375.00</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0.00</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 </a:t>
                      </a:r>
                      <a:endParaRPr lang="en-US" sz="1050" b="0" i="0" u="none" strike="noStrike">
                        <a:effectLst/>
                        <a:latin typeface="Arial" panose="020B0604020202020204" pitchFamily="34" charset="0"/>
                      </a:endParaRPr>
                    </a:p>
                  </a:txBody>
                  <a:tcPr marL="5835" marR="5835" marT="5835" marB="0" anchor="b"/>
                </a:tc>
                <a:tc gridSpan="2">
                  <a:txBody>
                    <a:bodyPr/>
                    <a:lstStyle/>
                    <a:p>
                      <a:pPr algn="ctr" fontAlgn="b"/>
                      <a:r>
                        <a:rPr lang="en-US" sz="1050" u="none" strike="noStrike">
                          <a:effectLst/>
                        </a:rPr>
                        <a:t>152.64</a:t>
                      </a:r>
                      <a:endParaRPr lang="en-US" sz="1050" b="0" i="0" u="none" strike="noStrike">
                        <a:effectLst/>
                        <a:latin typeface="Arial" panose="020B0604020202020204" pitchFamily="34" charset="0"/>
                      </a:endParaRPr>
                    </a:p>
                  </a:txBody>
                  <a:tcPr marL="5835" marR="5835" marT="5835" marB="0" anchor="b"/>
                </a:tc>
                <a:tc hMerge="1">
                  <a:txBody>
                    <a:bodyPr/>
                    <a:lstStyle/>
                    <a:p>
                      <a:pPr algn="ctr" fontAlgn="b"/>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0.00</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0.00</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0.00</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 </a:t>
                      </a:r>
                      <a:endParaRPr lang="en-US" sz="1050" b="0" i="0" u="none" strike="noStrike">
                        <a:effectLst/>
                        <a:latin typeface="Arial" panose="020B0604020202020204" pitchFamily="34" charset="0"/>
                      </a:endParaRPr>
                    </a:p>
                  </a:txBody>
                  <a:tcPr marL="5835" marR="5835" marT="5835" marB="0" anchor="b"/>
                </a:tc>
                <a:tc gridSpan="2">
                  <a:txBody>
                    <a:bodyPr/>
                    <a:lstStyle/>
                    <a:p>
                      <a:pPr algn="ctr" fontAlgn="b"/>
                      <a:r>
                        <a:rPr lang="en-US" sz="1050" u="none" strike="noStrike">
                          <a:effectLst/>
                        </a:rPr>
                        <a:t>0.00</a:t>
                      </a:r>
                      <a:endParaRPr lang="en-US" sz="1050" b="0" i="0" u="none" strike="noStrike">
                        <a:effectLst/>
                        <a:latin typeface="Arial" panose="020B0604020202020204" pitchFamily="34" charset="0"/>
                      </a:endParaRPr>
                    </a:p>
                  </a:txBody>
                  <a:tcPr marL="5835" marR="5835" marT="5835" marB="0" anchor="b"/>
                </a:tc>
                <a:tc hMerge="1">
                  <a:txBody>
                    <a:bodyPr/>
                    <a:lstStyle/>
                    <a:p>
                      <a:pPr algn="ctr" fontAlgn="b"/>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527.64</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8,223.87</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342.66</a:t>
                      </a:r>
                      <a:endParaRPr lang="en-US" sz="1050" b="0" i="0" u="none" strike="noStrike">
                        <a:effectLst/>
                        <a:latin typeface="Arial" panose="020B0604020202020204" pitchFamily="34" charset="0"/>
                      </a:endParaRPr>
                    </a:p>
                  </a:txBody>
                  <a:tcPr marL="5835" marR="5835" marT="5835" marB="0" anchor="b"/>
                </a:tc>
                <a:extLst>
                  <a:ext uri="{0D108BD9-81ED-4DB2-BD59-A6C34878D82A}">
                    <a16:rowId xmlns:a16="http://schemas.microsoft.com/office/drawing/2014/main" val="352842815"/>
                  </a:ext>
                </a:extLst>
              </a:tr>
              <a:tr h="200365">
                <a:tc>
                  <a:txBody>
                    <a:bodyPr/>
                    <a:lstStyle/>
                    <a:p>
                      <a:pPr algn="ctr" fontAlgn="b"/>
                      <a:r>
                        <a:rPr lang="en-US" sz="1050" u="none" strike="noStrike">
                          <a:effectLst/>
                        </a:rPr>
                        <a:t>3</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3</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15</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3,443.55</a:t>
                      </a:r>
                      <a:endParaRPr lang="en-US" sz="1050" b="0" i="0" u="none" strike="noStrike">
                        <a:effectLst/>
                        <a:latin typeface="Arial" panose="020B0604020202020204" pitchFamily="34" charset="0"/>
                      </a:endParaRPr>
                    </a:p>
                  </a:txBody>
                  <a:tcPr marL="5835" marR="5835" marT="5835" marB="0" anchor="b"/>
                </a:tc>
                <a:tc gridSpan="2">
                  <a:txBody>
                    <a:bodyPr/>
                    <a:lstStyle/>
                    <a:p>
                      <a:pPr algn="ctr" fontAlgn="b"/>
                      <a:r>
                        <a:rPr lang="en-US" sz="1050" u="none" strike="noStrike">
                          <a:effectLst/>
                        </a:rPr>
                        <a:t>513.00</a:t>
                      </a:r>
                      <a:endParaRPr lang="en-US" sz="1050" b="0" i="0" u="none" strike="noStrike">
                        <a:effectLst/>
                        <a:latin typeface="Arial" panose="020B0604020202020204" pitchFamily="34" charset="0"/>
                      </a:endParaRPr>
                    </a:p>
                  </a:txBody>
                  <a:tcPr marL="5835" marR="5835" marT="5835" marB="0" anchor="b"/>
                </a:tc>
                <a:tc hMerge="1">
                  <a:txBody>
                    <a:bodyPr/>
                    <a:lstStyle/>
                    <a:p>
                      <a:pPr algn="r" fontAlgn="b"/>
                      <a:endParaRPr lang="en-US" sz="90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300.00</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885.75</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5,142.30</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5,500.00</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0.00</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 </a:t>
                      </a:r>
                      <a:endParaRPr lang="en-US" sz="1050" b="0" i="0" u="none" strike="noStrike">
                        <a:effectLst/>
                        <a:latin typeface="Arial" panose="020B0604020202020204" pitchFamily="34" charset="0"/>
                      </a:endParaRPr>
                    </a:p>
                  </a:txBody>
                  <a:tcPr marL="5835" marR="5835" marT="5835" marB="0" anchor="b"/>
                </a:tc>
                <a:tc gridSpan="2">
                  <a:txBody>
                    <a:bodyPr/>
                    <a:lstStyle/>
                    <a:p>
                      <a:pPr algn="ctr" fontAlgn="b"/>
                      <a:r>
                        <a:rPr lang="en-US" sz="1050" u="none" strike="noStrike">
                          <a:effectLst/>
                        </a:rPr>
                        <a:t>0.00</a:t>
                      </a:r>
                      <a:endParaRPr lang="en-US" sz="1050" b="0" i="0" u="none" strike="noStrike">
                        <a:effectLst/>
                        <a:latin typeface="Arial" panose="020B0604020202020204" pitchFamily="34" charset="0"/>
                      </a:endParaRPr>
                    </a:p>
                  </a:txBody>
                  <a:tcPr marL="5835" marR="5835" marT="5835" marB="0" anchor="b"/>
                </a:tc>
                <a:tc hMerge="1">
                  <a:txBody>
                    <a:bodyPr/>
                    <a:lstStyle/>
                    <a:p>
                      <a:pPr algn="ctr" fontAlgn="b"/>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0.00</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0.00</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80.00</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 </a:t>
                      </a:r>
                      <a:endParaRPr lang="en-US" sz="1050" b="0" i="0" u="none" strike="noStrike">
                        <a:effectLst/>
                        <a:latin typeface="Arial" panose="020B0604020202020204" pitchFamily="34" charset="0"/>
                      </a:endParaRPr>
                    </a:p>
                  </a:txBody>
                  <a:tcPr marL="5835" marR="5835" marT="5835" marB="0" anchor="b"/>
                </a:tc>
                <a:tc gridSpan="2">
                  <a:txBody>
                    <a:bodyPr/>
                    <a:lstStyle/>
                    <a:p>
                      <a:pPr algn="ctr" fontAlgn="b"/>
                      <a:r>
                        <a:rPr lang="en-US" sz="1050" u="none" strike="noStrike">
                          <a:effectLst/>
                        </a:rPr>
                        <a:t>30.00</a:t>
                      </a:r>
                      <a:endParaRPr lang="en-US" sz="1050" b="0" i="0" u="none" strike="noStrike">
                        <a:effectLst/>
                        <a:latin typeface="Arial" panose="020B0604020202020204" pitchFamily="34" charset="0"/>
                      </a:endParaRPr>
                    </a:p>
                  </a:txBody>
                  <a:tcPr marL="5835" marR="5835" marT="5835" marB="0" anchor="b"/>
                </a:tc>
                <a:tc hMerge="1">
                  <a:txBody>
                    <a:bodyPr/>
                    <a:lstStyle/>
                    <a:p>
                      <a:pPr algn="ctr" fontAlgn="b"/>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5,610.00</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10,752.30</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716.82</a:t>
                      </a:r>
                      <a:endParaRPr lang="en-US" sz="1050" b="0" i="0" u="none" strike="noStrike">
                        <a:effectLst/>
                        <a:latin typeface="Arial" panose="020B0604020202020204" pitchFamily="34" charset="0"/>
                      </a:endParaRPr>
                    </a:p>
                  </a:txBody>
                  <a:tcPr marL="5835" marR="5835" marT="5835" marB="0" anchor="b"/>
                </a:tc>
                <a:extLst>
                  <a:ext uri="{0D108BD9-81ED-4DB2-BD59-A6C34878D82A}">
                    <a16:rowId xmlns:a16="http://schemas.microsoft.com/office/drawing/2014/main" val="218142402"/>
                  </a:ext>
                </a:extLst>
              </a:tr>
              <a:tr h="200365">
                <a:tc>
                  <a:txBody>
                    <a:bodyPr/>
                    <a:lstStyle/>
                    <a:p>
                      <a:pPr algn="ctr" fontAlgn="b"/>
                      <a:r>
                        <a:rPr lang="en-US" sz="1050" u="none" strike="noStrike">
                          <a:effectLst/>
                        </a:rPr>
                        <a:t>4</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4</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23</a:t>
                      </a:r>
                      <a:endParaRPr lang="en-US" sz="1050" b="0" i="1"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5,280.11</a:t>
                      </a:r>
                      <a:endParaRPr lang="en-US" sz="1050" b="0" i="1" u="none" strike="noStrike">
                        <a:effectLst/>
                        <a:latin typeface="Arial" panose="020B0604020202020204" pitchFamily="34" charset="0"/>
                      </a:endParaRPr>
                    </a:p>
                  </a:txBody>
                  <a:tcPr marL="5835" marR="5835" marT="5835" marB="0" anchor="b"/>
                </a:tc>
                <a:tc gridSpan="2">
                  <a:txBody>
                    <a:bodyPr/>
                    <a:lstStyle/>
                    <a:p>
                      <a:pPr algn="ctr" fontAlgn="b"/>
                      <a:r>
                        <a:rPr lang="en-US" sz="1050" u="none" strike="noStrike">
                          <a:effectLst/>
                        </a:rPr>
                        <a:t>786.60</a:t>
                      </a:r>
                      <a:endParaRPr lang="en-US" sz="1050" b="0" i="1" u="none" strike="noStrike">
                        <a:effectLst/>
                        <a:latin typeface="Arial" panose="020B0604020202020204" pitchFamily="34" charset="0"/>
                      </a:endParaRPr>
                    </a:p>
                  </a:txBody>
                  <a:tcPr marL="5835" marR="5835" marT="5835" marB="0" anchor="b"/>
                </a:tc>
                <a:tc hMerge="1">
                  <a:txBody>
                    <a:bodyPr/>
                    <a:lstStyle/>
                    <a:p>
                      <a:pPr algn="r" fontAlgn="b"/>
                      <a:endParaRPr lang="en-US" sz="900" b="0" i="1"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460.00</a:t>
                      </a:r>
                      <a:endParaRPr lang="en-US" sz="1050" b="0" i="1"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885.75</a:t>
                      </a:r>
                      <a:endParaRPr lang="en-US" sz="1050" b="0" i="1"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7,412.46</a:t>
                      </a:r>
                      <a:endParaRPr lang="en-US" sz="1050" b="0" i="1"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4,450.00</a:t>
                      </a:r>
                      <a:endParaRPr lang="en-US" sz="1050" b="0" i="1"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6,025.73</a:t>
                      </a:r>
                      <a:endParaRPr lang="en-US" sz="1050" b="0" i="1"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 </a:t>
                      </a:r>
                      <a:endParaRPr lang="en-US" sz="1050" b="0" i="1" u="none" strike="noStrike">
                        <a:effectLst/>
                        <a:latin typeface="Arial" panose="020B0604020202020204" pitchFamily="34" charset="0"/>
                      </a:endParaRPr>
                    </a:p>
                  </a:txBody>
                  <a:tcPr marL="5835" marR="5835" marT="5835" marB="0" anchor="b"/>
                </a:tc>
                <a:tc gridSpan="2">
                  <a:txBody>
                    <a:bodyPr/>
                    <a:lstStyle/>
                    <a:p>
                      <a:pPr algn="ctr" fontAlgn="b"/>
                      <a:r>
                        <a:rPr lang="en-US" sz="1050" u="none" strike="noStrike">
                          <a:effectLst/>
                        </a:rPr>
                        <a:t>0.00</a:t>
                      </a:r>
                      <a:endParaRPr lang="en-US" sz="1050" b="0" i="1" u="none" strike="noStrike">
                        <a:effectLst/>
                        <a:latin typeface="Arial" panose="020B0604020202020204" pitchFamily="34" charset="0"/>
                      </a:endParaRPr>
                    </a:p>
                  </a:txBody>
                  <a:tcPr marL="5835" marR="5835" marT="5835" marB="0" anchor="b"/>
                </a:tc>
                <a:tc hMerge="1">
                  <a:txBody>
                    <a:bodyPr/>
                    <a:lstStyle/>
                    <a:p>
                      <a:pPr algn="ctr" fontAlgn="b"/>
                      <a:endParaRPr lang="en-US" sz="1050" b="0" i="1"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0.00</a:t>
                      </a:r>
                      <a:endParaRPr lang="en-US" sz="1050" b="0" i="1"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5,375.00</a:t>
                      </a:r>
                      <a:endParaRPr lang="en-US" sz="1050" b="0" i="1"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1,248.93</a:t>
                      </a:r>
                      <a:endParaRPr lang="en-US" sz="1050" b="0" i="1"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 </a:t>
                      </a:r>
                      <a:endParaRPr lang="en-US" sz="1050" b="0" i="1" u="none" strike="noStrike">
                        <a:effectLst/>
                        <a:latin typeface="Arial" panose="020B0604020202020204" pitchFamily="34" charset="0"/>
                      </a:endParaRPr>
                    </a:p>
                  </a:txBody>
                  <a:tcPr marL="5835" marR="5835" marT="5835" marB="0" anchor="b"/>
                </a:tc>
                <a:tc gridSpan="2">
                  <a:txBody>
                    <a:bodyPr/>
                    <a:lstStyle/>
                    <a:p>
                      <a:pPr algn="ctr" fontAlgn="b"/>
                      <a:r>
                        <a:rPr lang="en-US" sz="1050" u="none" strike="noStrike">
                          <a:effectLst/>
                        </a:rPr>
                        <a:t>90.00</a:t>
                      </a:r>
                      <a:endParaRPr lang="en-US" sz="1050" b="0" i="1" u="none" strike="noStrike">
                        <a:effectLst/>
                        <a:latin typeface="Arial" panose="020B0604020202020204" pitchFamily="34" charset="0"/>
                      </a:endParaRPr>
                    </a:p>
                  </a:txBody>
                  <a:tcPr marL="5835" marR="5835" marT="5835" marB="0" anchor="b"/>
                </a:tc>
                <a:tc hMerge="1">
                  <a:txBody>
                    <a:bodyPr/>
                    <a:lstStyle/>
                    <a:p>
                      <a:pPr algn="ctr" fontAlgn="b"/>
                      <a:endParaRPr lang="en-US" sz="1050" b="0" i="1"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17,189.66</a:t>
                      </a:r>
                      <a:endParaRPr lang="en-US" sz="1050" b="0" i="1"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24,602.12</a:t>
                      </a:r>
                      <a:endParaRPr lang="en-US" sz="1050" b="0" i="1"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1,069.66</a:t>
                      </a:r>
                      <a:endParaRPr lang="en-US" sz="1050" b="0" i="0" u="none" strike="noStrike">
                        <a:effectLst/>
                        <a:latin typeface="Arial" panose="020B0604020202020204" pitchFamily="34" charset="0"/>
                      </a:endParaRPr>
                    </a:p>
                  </a:txBody>
                  <a:tcPr marL="5835" marR="5835" marT="5835" marB="0" anchor="b"/>
                </a:tc>
                <a:extLst>
                  <a:ext uri="{0D108BD9-81ED-4DB2-BD59-A6C34878D82A}">
                    <a16:rowId xmlns:a16="http://schemas.microsoft.com/office/drawing/2014/main" val="3232671952"/>
                  </a:ext>
                </a:extLst>
              </a:tr>
              <a:tr h="392554">
                <a:tc>
                  <a:txBody>
                    <a:bodyPr/>
                    <a:lstStyle/>
                    <a:p>
                      <a:pPr algn="ctr" fontAlgn="b"/>
                      <a:r>
                        <a:rPr lang="en-US" sz="1050" u="none" strike="noStrike">
                          <a:effectLst/>
                        </a:rPr>
                        <a:t> </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 </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 </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CE EXP</a:t>
                      </a:r>
                      <a:endParaRPr lang="en-US" sz="1050" b="0" i="0" u="none" strike="noStrike">
                        <a:effectLst/>
                        <a:latin typeface="Arial" panose="020B0604020202020204" pitchFamily="34" charset="0"/>
                      </a:endParaRPr>
                    </a:p>
                  </a:txBody>
                  <a:tcPr marL="5835" marR="5835" marT="5835" marB="0" anchor="b"/>
                </a:tc>
                <a:tc gridSpan="2">
                  <a:txBody>
                    <a:bodyPr/>
                    <a:lstStyle/>
                    <a:p>
                      <a:pPr algn="ctr" fontAlgn="b"/>
                      <a:r>
                        <a:rPr lang="en-US" sz="1050" u="none" strike="noStrike">
                          <a:effectLst/>
                        </a:rPr>
                        <a:t>SHERRIF</a:t>
                      </a:r>
                      <a:endParaRPr lang="en-US" sz="1050" b="0" i="0" u="none" strike="noStrike">
                        <a:effectLst/>
                        <a:latin typeface="Arial" panose="020B0604020202020204" pitchFamily="34" charset="0"/>
                      </a:endParaRPr>
                    </a:p>
                  </a:txBody>
                  <a:tcPr marL="5835" marR="5835" marT="5835" marB="0" anchor="b"/>
                </a:tc>
                <a:tc hMerge="1">
                  <a:txBody>
                    <a:bodyPr/>
                    <a:lstStyle/>
                    <a:p>
                      <a:pPr algn="l" fontAlgn="b"/>
                      <a:endParaRPr lang="en-US" sz="90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OFFICE EXP</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GSA EXP</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TOTAL YEAR</a:t>
                      </a:r>
                      <a:endParaRPr lang="en-US" sz="1050" b="1"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 </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 </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 </a:t>
                      </a:r>
                      <a:endParaRPr lang="en-US" sz="1050" b="0" i="0" u="none" strike="noStrike">
                        <a:effectLst/>
                        <a:latin typeface="Arial" panose="020B0604020202020204" pitchFamily="34" charset="0"/>
                      </a:endParaRPr>
                    </a:p>
                  </a:txBody>
                  <a:tcPr marL="5835" marR="5835" marT="5835" marB="0" anchor="b"/>
                </a:tc>
                <a:tc gridSpan="2">
                  <a:txBody>
                    <a:bodyPr/>
                    <a:lstStyle/>
                    <a:p>
                      <a:pPr algn="ctr" fontAlgn="b"/>
                      <a:r>
                        <a:rPr lang="en-US" sz="1050" u="none" strike="noStrike">
                          <a:effectLst/>
                        </a:rPr>
                        <a:t> </a:t>
                      </a:r>
                      <a:endParaRPr lang="en-US" sz="1050" b="0" i="0" u="none" strike="noStrike">
                        <a:effectLst/>
                        <a:latin typeface="Arial" panose="020B0604020202020204" pitchFamily="34" charset="0"/>
                      </a:endParaRPr>
                    </a:p>
                  </a:txBody>
                  <a:tcPr marL="5835" marR="5835" marT="5835" marB="0" anchor="b"/>
                </a:tc>
                <a:tc hMerge="1">
                  <a:txBody>
                    <a:bodyPr/>
                    <a:lstStyle/>
                    <a:p>
                      <a:pPr algn="ctr" fontAlgn="b"/>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 </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 </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 </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 </a:t>
                      </a:r>
                      <a:endParaRPr lang="en-US" sz="1050" b="0" i="0" u="none" strike="noStrike">
                        <a:effectLst/>
                        <a:latin typeface="Arial" panose="020B0604020202020204" pitchFamily="34" charset="0"/>
                      </a:endParaRPr>
                    </a:p>
                  </a:txBody>
                  <a:tcPr marL="5835" marR="5835" marT="5835" marB="0" anchor="b"/>
                </a:tc>
                <a:tc gridSpan="2">
                  <a:txBody>
                    <a:bodyPr/>
                    <a:lstStyle/>
                    <a:p>
                      <a:pPr algn="ctr" fontAlgn="b"/>
                      <a:r>
                        <a:rPr lang="en-US" sz="1050" u="none" strike="noStrike">
                          <a:effectLst/>
                        </a:rPr>
                        <a:t> </a:t>
                      </a:r>
                      <a:endParaRPr lang="en-US" sz="1050" b="0" i="0" u="none" strike="noStrike">
                        <a:effectLst/>
                        <a:latin typeface="Arial" panose="020B0604020202020204" pitchFamily="34" charset="0"/>
                      </a:endParaRPr>
                    </a:p>
                  </a:txBody>
                  <a:tcPr marL="5835" marR="5835" marT="5835" marB="0" anchor="b"/>
                </a:tc>
                <a:tc hMerge="1">
                  <a:txBody>
                    <a:bodyPr/>
                    <a:lstStyle/>
                    <a:p>
                      <a:pPr algn="ctr" fontAlgn="b"/>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 </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 </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 </a:t>
                      </a:r>
                      <a:endParaRPr lang="en-US" sz="1050" b="0" i="0" u="none" strike="noStrike">
                        <a:effectLst/>
                        <a:latin typeface="Arial" panose="020B0604020202020204" pitchFamily="34" charset="0"/>
                      </a:endParaRPr>
                    </a:p>
                  </a:txBody>
                  <a:tcPr marL="5835" marR="5835" marT="5835" marB="0" anchor="b"/>
                </a:tc>
                <a:extLst>
                  <a:ext uri="{0D108BD9-81ED-4DB2-BD59-A6C34878D82A}">
                    <a16:rowId xmlns:a16="http://schemas.microsoft.com/office/drawing/2014/main" val="1020225549"/>
                  </a:ext>
                </a:extLst>
              </a:tr>
              <a:tr h="200365">
                <a:tc>
                  <a:txBody>
                    <a:bodyPr/>
                    <a:lstStyle/>
                    <a:p>
                      <a:pPr algn="ctr" fontAlgn="b"/>
                      <a:r>
                        <a:rPr lang="en-US" sz="1050" u="none" strike="noStrike">
                          <a:effectLst/>
                        </a:rPr>
                        <a:t>YEAR</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YEAR</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75</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17,217.75</a:t>
                      </a:r>
                      <a:endParaRPr lang="en-US" sz="1050" b="0" i="0" u="none" strike="noStrike">
                        <a:effectLst/>
                        <a:latin typeface="Arial" panose="020B0604020202020204" pitchFamily="34" charset="0"/>
                      </a:endParaRPr>
                    </a:p>
                  </a:txBody>
                  <a:tcPr marL="5835" marR="5835" marT="5835" marB="0" anchor="b"/>
                </a:tc>
                <a:tc gridSpan="2">
                  <a:txBody>
                    <a:bodyPr/>
                    <a:lstStyle/>
                    <a:p>
                      <a:pPr algn="ctr" fontAlgn="b"/>
                      <a:r>
                        <a:rPr lang="en-US" sz="1050" u="none" strike="noStrike">
                          <a:effectLst/>
                        </a:rPr>
                        <a:t>2,565.00</a:t>
                      </a:r>
                      <a:endParaRPr lang="en-US" sz="1050" b="0" i="0" u="none" strike="noStrike">
                        <a:effectLst/>
                        <a:latin typeface="Arial" panose="020B0604020202020204" pitchFamily="34" charset="0"/>
                      </a:endParaRPr>
                    </a:p>
                  </a:txBody>
                  <a:tcPr marL="5835" marR="5835" marT="5835" marB="0" anchor="b"/>
                </a:tc>
                <a:tc hMerge="1">
                  <a:txBody>
                    <a:bodyPr/>
                    <a:lstStyle/>
                    <a:p>
                      <a:pPr algn="r" fontAlgn="b"/>
                      <a:endParaRPr lang="en-US" sz="90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1,500.00</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3,543.00</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dirty="0">
                          <a:solidFill>
                            <a:srgbClr val="FF0000"/>
                          </a:solidFill>
                          <a:effectLst/>
                        </a:rPr>
                        <a:t>24,825.75</a:t>
                      </a:r>
                      <a:endParaRPr lang="en-US" sz="1050" b="1" i="0" u="none" strike="noStrike" dirty="0">
                        <a:solidFill>
                          <a:srgbClr val="FF0000"/>
                        </a:solidFill>
                        <a:effectLst/>
                        <a:latin typeface="Arial" panose="020B0604020202020204" pitchFamily="34" charset="0"/>
                      </a:endParaRPr>
                    </a:p>
                  </a:txBody>
                  <a:tcPr marL="5835" marR="5835" marT="5835" marB="0" anchor="b"/>
                </a:tc>
                <a:tc>
                  <a:txBody>
                    <a:bodyPr/>
                    <a:lstStyle/>
                    <a:p>
                      <a:pPr algn="ctr" fontAlgn="b"/>
                      <a:r>
                        <a:rPr lang="en-US" sz="1050" u="none" strike="noStrike">
                          <a:effectLst/>
                        </a:rPr>
                        <a:t>11,125.00</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6,025.73</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0.00</a:t>
                      </a:r>
                      <a:endParaRPr lang="en-US" sz="1050" b="0" i="0" u="none" strike="noStrike">
                        <a:effectLst/>
                        <a:latin typeface="Arial" panose="020B0604020202020204" pitchFamily="34" charset="0"/>
                      </a:endParaRPr>
                    </a:p>
                  </a:txBody>
                  <a:tcPr marL="5835" marR="5835" marT="5835" marB="0" anchor="b"/>
                </a:tc>
                <a:tc gridSpan="2">
                  <a:txBody>
                    <a:bodyPr/>
                    <a:lstStyle/>
                    <a:p>
                      <a:pPr algn="ctr" fontAlgn="b"/>
                      <a:r>
                        <a:rPr lang="en-US" sz="1050" u="none" strike="noStrike">
                          <a:effectLst/>
                        </a:rPr>
                        <a:t>152.64</a:t>
                      </a:r>
                      <a:endParaRPr lang="en-US" sz="1050" b="0" i="0" u="none" strike="noStrike">
                        <a:effectLst/>
                        <a:latin typeface="Arial" panose="020B0604020202020204" pitchFamily="34" charset="0"/>
                      </a:endParaRPr>
                    </a:p>
                  </a:txBody>
                  <a:tcPr marL="5835" marR="5835" marT="5835" marB="0" anchor="b"/>
                </a:tc>
                <a:tc hMerge="1">
                  <a:txBody>
                    <a:bodyPr/>
                    <a:lstStyle/>
                    <a:p>
                      <a:pPr algn="ctr" fontAlgn="b"/>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4,939.91</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5,375.00</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1,328.93</a:t>
                      </a:r>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a:effectLst/>
                        </a:rPr>
                        <a:t>0.00</a:t>
                      </a:r>
                      <a:endParaRPr lang="en-US" sz="1050" b="0" i="0" u="none" strike="noStrike">
                        <a:effectLst/>
                        <a:latin typeface="Arial" panose="020B0604020202020204" pitchFamily="34" charset="0"/>
                      </a:endParaRPr>
                    </a:p>
                  </a:txBody>
                  <a:tcPr marL="5835" marR="5835" marT="5835" marB="0" anchor="b"/>
                </a:tc>
                <a:tc gridSpan="2">
                  <a:txBody>
                    <a:bodyPr/>
                    <a:lstStyle/>
                    <a:p>
                      <a:pPr algn="ctr" fontAlgn="b"/>
                      <a:r>
                        <a:rPr lang="en-US" sz="1050" u="none" strike="noStrike">
                          <a:effectLst/>
                        </a:rPr>
                        <a:t>120.00</a:t>
                      </a:r>
                      <a:endParaRPr lang="en-US" sz="1050" b="0" i="0" u="none" strike="noStrike">
                        <a:effectLst/>
                        <a:latin typeface="Arial" panose="020B0604020202020204" pitchFamily="34" charset="0"/>
                      </a:endParaRPr>
                    </a:p>
                  </a:txBody>
                  <a:tcPr marL="5835" marR="5835" marT="5835" marB="0" anchor="b"/>
                </a:tc>
                <a:tc hMerge="1">
                  <a:txBody>
                    <a:bodyPr/>
                    <a:lstStyle/>
                    <a:p>
                      <a:pPr algn="ctr" fontAlgn="b"/>
                      <a:endParaRPr lang="en-US" sz="1050" b="0" i="0" u="none" strike="noStrike">
                        <a:effectLst/>
                        <a:latin typeface="Arial" panose="020B0604020202020204" pitchFamily="34" charset="0"/>
                      </a:endParaRPr>
                    </a:p>
                  </a:txBody>
                  <a:tcPr marL="5835" marR="5835" marT="5835" marB="0" anchor="b"/>
                </a:tc>
                <a:tc>
                  <a:txBody>
                    <a:bodyPr/>
                    <a:lstStyle/>
                    <a:p>
                      <a:pPr algn="ctr" fontAlgn="b"/>
                      <a:r>
                        <a:rPr lang="en-US" sz="1050" u="none" strike="noStrike" dirty="0">
                          <a:solidFill>
                            <a:srgbClr val="FF0000"/>
                          </a:solidFill>
                          <a:effectLst/>
                        </a:rPr>
                        <a:t>29,067.21</a:t>
                      </a:r>
                      <a:endParaRPr lang="en-US" sz="1050" b="0" i="0" u="none" strike="noStrike" dirty="0">
                        <a:solidFill>
                          <a:srgbClr val="FF0000"/>
                        </a:solidFill>
                        <a:effectLst/>
                        <a:latin typeface="Arial" panose="020B0604020202020204" pitchFamily="34" charset="0"/>
                      </a:endParaRPr>
                    </a:p>
                  </a:txBody>
                  <a:tcPr marL="5835" marR="5835" marT="5835" marB="0" anchor="b"/>
                </a:tc>
                <a:tc>
                  <a:txBody>
                    <a:bodyPr/>
                    <a:lstStyle/>
                    <a:p>
                      <a:pPr algn="ctr" fontAlgn="b"/>
                      <a:r>
                        <a:rPr lang="en-US" sz="1050" b="1" u="none" strike="noStrike" dirty="0">
                          <a:solidFill>
                            <a:schemeClr val="tx1"/>
                          </a:solidFill>
                          <a:effectLst/>
                        </a:rPr>
                        <a:t>53,892.96</a:t>
                      </a:r>
                      <a:endParaRPr lang="en-US" sz="1050" b="1" i="0" u="none" strike="noStrike" dirty="0">
                        <a:solidFill>
                          <a:schemeClr val="tx1"/>
                        </a:solidFill>
                        <a:effectLst/>
                        <a:latin typeface="Arial" panose="020B0604020202020204" pitchFamily="34" charset="0"/>
                      </a:endParaRPr>
                    </a:p>
                  </a:txBody>
                  <a:tcPr marL="5835" marR="5835" marT="5835" marB="0" anchor="b"/>
                </a:tc>
                <a:tc>
                  <a:txBody>
                    <a:bodyPr/>
                    <a:lstStyle/>
                    <a:p>
                      <a:pPr algn="ctr" fontAlgn="b"/>
                      <a:r>
                        <a:rPr lang="en-US" sz="1050" b="1" u="none" strike="noStrike" dirty="0">
                          <a:solidFill>
                            <a:srgbClr val="FF0000"/>
                          </a:solidFill>
                          <a:effectLst/>
                        </a:rPr>
                        <a:t>718.57</a:t>
                      </a:r>
                      <a:endParaRPr lang="en-US" sz="1050" b="1" i="0" u="none" strike="noStrike" dirty="0">
                        <a:solidFill>
                          <a:srgbClr val="FF0000"/>
                        </a:solidFill>
                        <a:effectLst/>
                        <a:latin typeface="Arial" panose="020B0604020202020204" pitchFamily="34" charset="0"/>
                      </a:endParaRPr>
                    </a:p>
                  </a:txBody>
                  <a:tcPr marL="5835" marR="5835" marT="5835" marB="0" anchor="b"/>
                </a:tc>
                <a:extLst>
                  <a:ext uri="{0D108BD9-81ED-4DB2-BD59-A6C34878D82A}">
                    <a16:rowId xmlns:a16="http://schemas.microsoft.com/office/drawing/2014/main" val="1230299077"/>
                  </a:ext>
                </a:extLst>
              </a:tr>
            </a:tbl>
          </a:graphicData>
        </a:graphic>
      </p:graphicFrame>
    </p:spTree>
    <p:extLst>
      <p:ext uri="{BB962C8B-B14F-4D97-AF65-F5344CB8AC3E}">
        <p14:creationId xmlns:p14="http://schemas.microsoft.com/office/powerpoint/2010/main" val="233648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Public Comment?</a:t>
            </a:r>
            <a:endParaRPr lang="en-US" sz="7200" dirty="0"/>
          </a:p>
        </p:txBody>
      </p:sp>
      <p:sp>
        <p:nvSpPr>
          <p:cNvPr id="3" name="Content Placeholder 2"/>
          <p:cNvSpPr>
            <a:spLocks noGrp="1"/>
          </p:cNvSpPr>
          <p:nvPr>
            <p:ph idx="1"/>
          </p:nvPr>
        </p:nvSpPr>
        <p:spPr/>
        <p:txBody>
          <a:bodyPr/>
          <a:lstStyle/>
          <a:p>
            <a:r>
              <a:rPr lang="en-US" dirty="0" smtClean="0"/>
              <a:t>Close Public Hearing</a:t>
            </a:r>
            <a:endParaRPr lang="en-US" dirty="0"/>
          </a:p>
        </p:txBody>
      </p:sp>
    </p:spTree>
    <p:extLst>
      <p:ext uri="{BB962C8B-B14F-4D97-AF65-F5344CB8AC3E}">
        <p14:creationId xmlns:p14="http://schemas.microsoft.com/office/powerpoint/2010/main" val="19145512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8196" y="2314583"/>
            <a:ext cx="8596668" cy="1320800"/>
          </a:xfrm>
        </p:spPr>
        <p:txBody>
          <a:bodyPr>
            <a:noAutofit/>
          </a:bodyPr>
          <a:lstStyle/>
          <a:p>
            <a:pPr algn="ctr"/>
            <a:r>
              <a:rPr lang="en-US" sz="6600" dirty="0" smtClean="0"/>
              <a:t>Proposed AVA Budget</a:t>
            </a:r>
            <a:br>
              <a:rPr lang="en-US" sz="6600" dirty="0" smtClean="0"/>
            </a:br>
            <a:r>
              <a:rPr lang="en-US" sz="6600" dirty="0" smtClean="0"/>
              <a:t>2024-2025</a:t>
            </a:r>
            <a:endParaRPr lang="en-US" sz="6600" dirty="0"/>
          </a:p>
        </p:txBody>
      </p:sp>
    </p:spTree>
    <p:extLst>
      <p:ext uri="{BB962C8B-B14F-4D97-AF65-F5344CB8AC3E}">
        <p14:creationId xmlns:p14="http://schemas.microsoft.com/office/powerpoint/2010/main" val="2591316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0210" y="128336"/>
            <a:ext cx="8596668" cy="1320800"/>
          </a:xfrm>
        </p:spPr>
        <p:txBody>
          <a:bodyPr/>
          <a:lstStyle/>
          <a:p>
            <a:pPr algn="ctr"/>
            <a:r>
              <a:rPr lang="en-US" dirty="0" smtClean="0"/>
              <a:t>Proposed AVA Budget</a:t>
            </a:r>
            <a:br>
              <a:rPr lang="en-US" dirty="0" smtClean="0"/>
            </a:br>
            <a:r>
              <a:rPr lang="en-US" dirty="0" smtClean="0"/>
              <a:t>2024-2025</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52507212"/>
              </p:ext>
            </p:extLst>
          </p:nvPr>
        </p:nvGraphicFramePr>
        <p:xfrm>
          <a:off x="131011" y="1449136"/>
          <a:ext cx="5588146" cy="1413510"/>
        </p:xfrm>
        <a:graphic>
          <a:graphicData uri="http://schemas.openxmlformats.org/drawingml/2006/table">
            <a:tbl>
              <a:tblPr>
                <a:tableStyleId>{5C22544A-7EE6-4342-B048-85BDC9FD1C3A}</a:tableStyleId>
              </a:tblPr>
              <a:tblGrid>
                <a:gridCol w="2249541">
                  <a:extLst>
                    <a:ext uri="{9D8B030D-6E8A-4147-A177-3AD203B41FA5}">
                      <a16:colId xmlns:a16="http://schemas.microsoft.com/office/drawing/2014/main" val="4192126745"/>
                    </a:ext>
                  </a:extLst>
                </a:gridCol>
                <a:gridCol w="615946">
                  <a:extLst>
                    <a:ext uri="{9D8B030D-6E8A-4147-A177-3AD203B41FA5}">
                      <a16:colId xmlns:a16="http://schemas.microsoft.com/office/drawing/2014/main" val="1077326339"/>
                    </a:ext>
                  </a:extLst>
                </a:gridCol>
                <a:gridCol w="723067">
                  <a:extLst>
                    <a:ext uri="{9D8B030D-6E8A-4147-A177-3AD203B41FA5}">
                      <a16:colId xmlns:a16="http://schemas.microsoft.com/office/drawing/2014/main" val="1196513674"/>
                    </a:ext>
                  </a:extLst>
                </a:gridCol>
                <a:gridCol w="44450">
                  <a:extLst>
                    <a:ext uri="{9D8B030D-6E8A-4147-A177-3AD203B41FA5}">
                      <a16:colId xmlns:a16="http://schemas.microsoft.com/office/drawing/2014/main" val="3884700915"/>
                    </a:ext>
                  </a:extLst>
                </a:gridCol>
                <a:gridCol w="1955142">
                  <a:extLst>
                    <a:ext uri="{9D8B030D-6E8A-4147-A177-3AD203B41FA5}">
                      <a16:colId xmlns:a16="http://schemas.microsoft.com/office/drawing/2014/main" val="1767507288"/>
                    </a:ext>
                  </a:extLst>
                </a:gridCol>
              </a:tblGrid>
              <a:tr h="238125">
                <a:tc gridSpan="5">
                  <a:txBody>
                    <a:bodyPr/>
                    <a:lstStyle/>
                    <a:p>
                      <a:pPr algn="l" fontAlgn="ctr"/>
                      <a:r>
                        <a:rPr lang="en-US" sz="1400" u="sng" strike="noStrike" dirty="0">
                          <a:effectLst/>
                        </a:rPr>
                        <a:t>Estimated Income:</a:t>
                      </a:r>
                      <a:endParaRPr lang="en-US" sz="1400" b="1" i="0" u="sng" strike="noStrike" dirty="0">
                        <a:solidFill>
                          <a:srgbClr val="000000"/>
                        </a:solidFill>
                        <a:effectLst/>
                        <a:latin typeface="Calibri" panose="020F050202020403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09589391"/>
                  </a:ext>
                </a:extLst>
              </a:tr>
              <a:tr h="190500">
                <a:tc>
                  <a:txBody>
                    <a:bodyPr/>
                    <a:lstStyle/>
                    <a:p>
                      <a:pPr algn="l" fontAlgn="ctr"/>
                      <a:r>
                        <a:rPr lang="en-US" sz="1000" b="0" i="0" u="none" strike="noStrike">
                          <a:solidFill>
                            <a:srgbClr val="000000"/>
                          </a:solidFill>
                          <a:effectLst/>
                          <a:latin typeface="Calibri" panose="020F0502020204030204" pitchFamily="34" charset="0"/>
                        </a:rPr>
                        <a:t>Department of Motor Vehicle Fees</a:t>
                      </a:r>
                    </a:p>
                  </a:txBody>
                  <a:tcPr marL="9525" marR="9525" marT="9525" marB="0" anchor="ct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ctr"/>
                      <a:r>
                        <a:rPr lang="en-US" sz="1100" b="0" i="0" u="none" strike="noStrike">
                          <a:solidFill>
                            <a:srgbClr val="000000"/>
                          </a:solidFill>
                          <a:effectLst/>
                          <a:latin typeface="Calibri" panose="020F0502020204030204" pitchFamily="34" charset="0"/>
                        </a:rPr>
                        <a:t> $                30,000.00 </a:t>
                      </a:r>
                    </a:p>
                  </a:txBody>
                  <a:tcPr marL="9525" marR="9525" marT="9525" marB="0" anchor="ctr"/>
                </a:tc>
                <a:extLst>
                  <a:ext uri="{0D108BD9-81ED-4DB2-BD59-A6C34878D82A}">
                    <a16:rowId xmlns:a16="http://schemas.microsoft.com/office/drawing/2014/main" val="3758079533"/>
                  </a:ext>
                </a:extLst>
              </a:tr>
              <a:tr h="190500">
                <a:tc>
                  <a:txBody>
                    <a:bodyPr/>
                    <a:lstStyle/>
                    <a:p>
                      <a:pPr algn="l" fontAlgn="ctr"/>
                      <a:r>
                        <a:rPr lang="en-US" sz="1000" b="0" i="0" u="none" strike="noStrike">
                          <a:solidFill>
                            <a:srgbClr val="000000"/>
                          </a:solidFill>
                          <a:effectLst/>
                          <a:latin typeface="Calibri" panose="020F0502020204030204" pitchFamily="34" charset="0"/>
                        </a:rPr>
                        <a:t>Vehicle Abatement Fees</a:t>
                      </a:r>
                    </a:p>
                  </a:txBody>
                  <a:tcPr marL="9525" marR="9525" marT="9525" marB="0" anchor="ct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 $                  4,000.00 </a:t>
                      </a:r>
                    </a:p>
                  </a:txBody>
                  <a:tcPr marL="9525" marR="9525" marT="9525" marB="0" anchor="b"/>
                </a:tc>
                <a:extLst>
                  <a:ext uri="{0D108BD9-81ED-4DB2-BD59-A6C34878D82A}">
                    <a16:rowId xmlns:a16="http://schemas.microsoft.com/office/drawing/2014/main" val="3090570613"/>
                  </a:ext>
                </a:extLst>
              </a:tr>
              <a:tr h="190500">
                <a:tc>
                  <a:txBody>
                    <a:bodyPr/>
                    <a:lstStyle/>
                    <a:p>
                      <a:pPr algn="l" fontAlgn="ctr"/>
                      <a:r>
                        <a:rPr lang="en-US" sz="1000" b="0" i="0" u="none" strike="noStrike">
                          <a:solidFill>
                            <a:srgbClr val="000000"/>
                          </a:solidFill>
                          <a:effectLst/>
                          <a:latin typeface="Calibri" panose="020F0502020204030204" pitchFamily="34" charset="0"/>
                        </a:rPr>
                        <a:t>Scrap Sales (flex with metal costs)</a:t>
                      </a:r>
                    </a:p>
                  </a:txBody>
                  <a:tcPr marL="9525" marR="9525" marT="9525" marB="0" anchor="ct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b="0" i="0" u="none" strike="noStrike">
                          <a:solidFill>
                            <a:srgbClr val="000000"/>
                          </a:solidFill>
                          <a:effectLst/>
                          <a:latin typeface="Calibri" panose="020F0502020204030204" pitchFamily="34" charset="0"/>
                        </a:rPr>
                        <a:t> $                  7,500.00 </a:t>
                      </a:r>
                    </a:p>
                  </a:txBody>
                  <a:tcPr marL="9525" marR="9525" marT="9525" marB="0" anchor="b"/>
                </a:tc>
                <a:extLst>
                  <a:ext uri="{0D108BD9-81ED-4DB2-BD59-A6C34878D82A}">
                    <a16:rowId xmlns:a16="http://schemas.microsoft.com/office/drawing/2014/main" val="3386817092"/>
                  </a:ext>
                </a:extLst>
              </a:tr>
              <a:tr h="190500">
                <a:tc>
                  <a:txBody>
                    <a:bodyPr/>
                    <a:lstStyle/>
                    <a:p>
                      <a:pPr algn="l" fontAlgn="ctr"/>
                      <a:r>
                        <a:rPr lang="en-US" sz="1000" b="0" i="0" u="none" strike="noStrike">
                          <a:solidFill>
                            <a:srgbClr val="000000"/>
                          </a:solidFill>
                          <a:effectLst/>
                          <a:latin typeface="Calibri" panose="020F0502020204030204" pitchFamily="34" charset="0"/>
                        </a:rPr>
                        <a:t>Miscellaneous Revenue</a:t>
                      </a:r>
                    </a:p>
                  </a:txBody>
                  <a:tcPr marL="9525" marR="9525" marT="9525" marB="0" anchor="ct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85496491"/>
                  </a:ext>
                </a:extLst>
              </a:tr>
              <a:tr h="190500">
                <a:tc>
                  <a:txBody>
                    <a:bodyPr/>
                    <a:lstStyle/>
                    <a:p>
                      <a:pPr algn="l" fontAlgn="ctr"/>
                      <a:r>
                        <a:rPr lang="en-US" sz="1000" b="0" i="0" u="none" strike="noStrike">
                          <a:solidFill>
                            <a:srgbClr val="000000"/>
                          </a:solidFill>
                          <a:effectLst/>
                          <a:latin typeface="Calibri" panose="020F0502020204030204" pitchFamily="34" charset="0"/>
                        </a:rPr>
                        <a:t>AVA Account</a:t>
                      </a:r>
                    </a:p>
                  </a:txBody>
                  <a:tcPr marL="9525" marR="9525" marT="9525" marB="0" anchor="ct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sng"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74864897"/>
                  </a:ext>
                </a:extLst>
              </a:tr>
              <a:tr h="190500">
                <a:tc>
                  <a:txBody>
                    <a:bodyPr/>
                    <a:lstStyle/>
                    <a:p>
                      <a:pPr algn="l" fontAlgn="ctr"/>
                      <a:r>
                        <a:rPr lang="en-US" sz="1400" b="1" i="0" u="none" strike="noStrike">
                          <a:solidFill>
                            <a:srgbClr val="000000"/>
                          </a:solidFill>
                          <a:effectLst/>
                          <a:latin typeface="Calibri" panose="020F0502020204030204" pitchFamily="34" charset="0"/>
                        </a:rPr>
                        <a:t>Estimated Total Income:</a:t>
                      </a:r>
                    </a:p>
                  </a:txBody>
                  <a:tcPr marL="9525" marR="9525" marT="9525" marB="0" anchor="ctr"/>
                </a:tc>
                <a:tc>
                  <a:txBody>
                    <a:bodyPr/>
                    <a:lstStyle/>
                    <a:p>
                      <a:pPr algn="l" fontAlgn="b"/>
                      <a:r>
                        <a:rPr lang="en-US" sz="1400" b="1" i="0" u="none" strike="noStrike">
                          <a:solidFill>
                            <a:srgbClr val="000000"/>
                          </a:solidFill>
                          <a:effectLst/>
                          <a:latin typeface="Calibri" panose="020F0502020204030204" pitchFamily="34" charset="0"/>
                        </a:rPr>
                        <a:t> </a:t>
                      </a:r>
                    </a:p>
                  </a:txBody>
                  <a:tcPr marL="9525" marR="9525" marT="9525" marB="0" anchor="b"/>
                </a:tc>
                <a:tc>
                  <a:txBody>
                    <a:bodyPr/>
                    <a:lstStyle/>
                    <a:p>
                      <a:pPr algn="l" fontAlgn="b"/>
                      <a:r>
                        <a:rPr lang="en-US" sz="1400" b="1" i="0" u="none" strike="noStrike">
                          <a:solidFill>
                            <a:srgbClr val="000000"/>
                          </a:solidFill>
                          <a:effectLst/>
                          <a:latin typeface="Calibri" panose="020F0502020204030204" pitchFamily="34" charset="0"/>
                        </a:rPr>
                        <a:t> </a:t>
                      </a:r>
                    </a:p>
                  </a:txBody>
                  <a:tcPr marL="9525" marR="9525" marT="9525" marB="0" anchor="b"/>
                </a:tc>
                <a:tc>
                  <a:txBody>
                    <a:bodyPr/>
                    <a:lstStyle/>
                    <a:p>
                      <a:pPr algn="l" fontAlgn="b"/>
                      <a:r>
                        <a:rPr lang="en-US" sz="1400" b="1" i="0" u="none" strike="noStrike">
                          <a:solidFill>
                            <a:srgbClr val="000000"/>
                          </a:solidFill>
                          <a:effectLst/>
                          <a:latin typeface="Calibri" panose="020F0502020204030204" pitchFamily="34" charset="0"/>
                        </a:rPr>
                        <a:t> </a:t>
                      </a:r>
                    </a:p>
                  </a:txBody>
                  <a:tcPr marL="9525" marR="9525" marT="9525" marB="0" anchor="b"/>
                </a:tc>
                <a:tc>
                  <a:txBody>
                    <a:bodyPr/>
                    <a:lstStyle/>
                    <a:p>
                      <a:pPr algn="l" fontAlgn="b"/>
                      <a:r>
                        <a:rPr lang="en-US" sz="1400" b="1" i="0" u="none" strike="noStrike" dirty="0">
                          <a:solidFill>
                            <a:srgbClr val="000000"/>
                          </a:solidFill>
                          <a:effectLst/>
                          <a:latin typeface="Calibri" panose="020F0502020204030204" pitchFamily="34" charset="0"/>
                        </a:rPr>
                        <a:t> $    41,500.00 </a:t>
                      </a:r>
                    </a:p>
                  </a:txBody>
                  <a:tcPr marL="9525" marR="9525" marT="9525" marB="0" anchor="b"/>
                </a:tc>
                <a:extLst>
                  <a:ext uri="{0D108BD9-81ED-4DB2-BD59-A6C34878D82A}">
                    <a16:rowId xmlns:a16="http://schemas.microsoft.com/office/drawing/2014/main" val="3665311393"/>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85048299"/>
              </p:ext>
            </p:extLst>
          </p:nvPr>
        </p:nvGraphicFramePr>
        <p:xfrm>
          <a:off x="131011" y="3429867"/>
          <a:ext cx="5588146" cy="619125"/>
        </p:xfrm>
        <a:graphic>
          <a:graphicData uri="http://schemas.openxmlformats.org/drawingml/2006/table">
            <a:tbl>
              <a:tblPr>
                <a:tableStyleId>{5C22544A-7EE6-4342-B048-85BDC9FD1C3A}</a:tableStyleId>
              </a:tblPr>
              <a:tblGrid>
                <a:gridCol w="2249541">
                  <a:extLst>
                    <a:ext uri="{9D8B030D-6E8A-4147-A177-3AD203B41FA5}">
                      <a16:colId xmlns:a16="http://schemas.microsoft.com/office/drawing/2014/main" val="3072787817"/>
                    </a:ext>
                  </a:extLst>
                </a:gridCol>
                <a:gridCol w="615946">
                  <a:extLst>
                    <a:ext uri="{9D8B030D-6E8A-4147-A177-3AD203B41FA5}">
                      <a16:colId xmlns:a16="http://schemas.microsoft.com/office/drawing/2014/main" val="4175029100"/>
                    </a:ext>
                  </a:extLst>
                </a:gridCol>
                <a:gridCol w="723067">
                  <a:extLst>
                    <a:ext uri="{9D8B030D-6E8A-4147-A177-3AD203B41FA5}">
                      <a16:colId xmlns:a16="http://schemas.microsoft.com/office/drawing/2014/main" val="3374298809"/>
                    </a:ext>
                  </a:extLst>
                </a:gridCol>
                <a:gridCol w="999796">
                  <a:extLst>
                    <a:ext uri="{9D8B030D-6E8A-4147-A177-3AD203B41FA5}">
                      <a16:colId xmlns:a16="http://schemas.microsoft.com/office/drawing/2014/main" val="1572091098"/>
                    </a:ext>
                  </a:extLst>
                </a:gridCol>
                <a:gridCol w="999796">
                  <a:extLst>
                    <a:ext uri="{9D8B030D-6E8A-4147-A177-3AD203B41FA5}">
                      <a16:colId xmlns:a16="http://schemas.microsoft.com/office/drawing/2014/main" val="2300975584"/>
                    </a:ext>
                  </a:extLst>
                </a:gridCol>
              </a:tblGrid>
              <a:tr h="238125">
                <a:tc gridSpan="5">
                  <a:txBody>
                    <a:bodyPr/>
                    <a:lstStyle/>
                    <a:p>
                      <a:pPr algn="l" fontAlgn="ctr"/>
                      <a:r>
                        <a:rPr lang="en-US" sz="1400" u="sng" strike="noStrike" dirty="0">
                          <a:effectLst/>
                        </a:rPr>
                        <a:t>Estimated Vehicle Abatements:</a:t>
                      </a:r>
                      <a:endParaRPr lang="en-US" sz="1400" b="1" i="0" u="sng" strike="noStrike" dirty="0">
                        <a:solidFill>
                          <a:srgbClr val="000000"/>
                        </a:solidFill>
                        <a:effectLst/>
                        <a:latin typeface="Calibri" panose="020F050202020403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55975160"/>
                  </a:ext>
                </a:extLst>
              </a:tr>
              <a:tr h="190500">
                <a:tc>
                  <a:txBody>
                    <a:bodyPr/>
                    <a:lstStyle/>
                    <a:p>
                      <a:pPr algn="l" fontAlgn="ctr"/>
                      <a:r>
                        <a:rPr lang="en-US" sz="1000" b="0" i="0" u="none" strike="noStrike">
                          <a:solidFill>
                            <a:srgbClr val="000000"/>
                          </a:solidFill>
                          <a:effectLst/>
                          <a:latin typeface="Calibri" panose="020F0502020204030204" pitchFamily="34" charset="0"/>
                        </a:rPr>
                        <a:t>75 Vehicles</a:t>
                      </a:r>
                    </a:p>
                  </a:txBody>
                  <a:tcPr marL="9525" marR="9525" marT="9525" marB="0" anchor="ct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14233577"/>
                  </a:ext>
                </a:extLst>
              </a:tr>
              <a:tr h="190500">
                <a:tc>
                  <a:txBody>
                    <a:bodyPr/>
                    <a:lstStyle/>
                    <a:p>
                      <a:pPr algn="l" fontAlgn="b"/>
                      <a:r>
                        <a:rPr lang="en-US" sz="1000" b="0" i="0" u="none" strike="noStrike" dirty="0">
                          <a:solidFill>
                            <a:srgbClr val="000000"/>
                          </a:solidFill>
                          <a:effectLst/>
                          <a:latin typeface="Calibri" panose="020F0502020204030204" pitchFamily="34" charset="0"/>
                        </a:rPr>
                        <a:t>(75 for 2023-2024)</a:t>
                      </a: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82232009"/>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158266839"/>
              </p:ext>
            </p:extLst>
          </p:nvPr>
        </p:nvGraphicFramePr>
        <p:xfrm>
          <a:off x="6100011" y="1449136"/>
          <a:ext cx="5969000" cy="2571750"/>
        </p:xfrm>
        <a:graphic>
          <a:graphicData uri="http://schemas.openxmlformats.org/drawingml/2006/table">
            <a:tbl>
              <a:tblPr>
                <a:tableStyleId>{5C22544A-7EE6-4342-B048-85BDC9FD1C3A}</a:tableStyleId>
              </a:tblPr>
              <a:tblGrid>
                <a:gridCol w="2402856">
                  <a:extLst>
                    <a:ext uri="{9D8B030D-6E8A-4147-A177-3AD203B41FA5}">
                      <a16:colId xmlns:a16="http://schemas.microsoft.com/office/drawing/2014/main" val="2343226312"/>
                    </a:ext>
                  </a:extLst>
                </a:gridCol>
                <a:gridCol w="657925">
                  <a:extLst>
                    <a:ext uri="{9D8B030D-6E8A-4147-A177-3AD203B41FA5}">
                      <a16:colId xmlns:a16="http://schemas.microsoft.com/office/drawing/2014/main" val="3218510703"/>
                    </a:ext>
                  </a:extLst>
                </a:gridCol>
                <a:gridCol w="772347">
                  <a:extLst>
                    <a:ext uri="{9D8B030D-6E8A-4147-A177-3AD203B41FA5}">
                      <a16:colId xmlns:a16="http://schemas.microsoft.com/office/drawing/2014/main" val="2416432897"/>
                    </a:ext>
                  </a:extLst>
                </a:gridCol>
                <a:gridCol w="75385">
                  <a:extLst>
                    <a:ext uri="{9D8B030D-6E8A-4147-A177-3AD203B41FA5}">
                      <a16:colId xmlns:a16="http://schemas.microsoft.com/office/drawing/2014/main" val="3035241642"/>
                    </a:ext>
                  </a:extLst>
                </a:gridCol>
                <a:gridCol w="2060487">
                  <a:extLst>
                    <a:ext uri="{9D8B030D-6E8A-4147-A177-3AD203B41FA5}">
                      <a16:colId xmlns:a16="http://schemas.microsoft.com/office/drawing/2014/main" val="3071456112"/>
                    </a:ext>
                  </a:extLst>
                </a:gridCol>
              </a:tblGrid>
              <a:tr h="238125">
                <a:tc gridSpan="5">
                  <a:txBody>
                    <a:bodyPr/>
                    <a:lstStyle/>
                    <a:p>
                      <a:pPr algn="l" fontAlgn="ctr"/>
                      <a:r>
                        <a:rPr lang="en-US" sz="1400" u="sng" strike="noStrike">
                          <a:effectLst/>
                        </a:rPr>
                        <a:t>Estimated Expenses:</a:t>
                      </a:r>
                      <a:endParaRPr lang="en-US" sz="1400" b="1" i="0" u="sng" strike="noStrike">
                        <a:solidFill>
                          <a:srgbClr val="000000"/>
                        </a:solidFill>
                        <a:effectLst/>
                        <a:latin typeface="Calibri" panose="020F050202020403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21441400"/>
                  </a:ext>
                </a:extLst>
              </a:tr>
              <a:tr h="190500">
                <a:tc>
                  <a:txBody>
                    <a:bodyPr/>
                    <a:lstStyle/>
                    <a:p>
                      <a:pPr algn="l" fontAlgn="ctr"/>
                      <a:endParaRPr lang="en-US" sz="1100" b="1" i="0" u="none" strike="noStrike">
                        <a:solidFill>
                          <a:srgbClr val="000000"/>
                        </a:solidFill>
                        <a:effectLst/>
                        <a:latin typeface="Calibri" panose="020F0502020204030204" pitchFamily="34" charset="0"/>
                      </a:endParaRPr>
                    </a:p>
                  </a:txBody>
                  <a:tcPr marL="9525" marR="9525" marT="9525" marB="0" anchor="ct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94324343"/>
                  </a:ext>
                </a:extLst>
              </a:tr>
              <a:tr h="190500">
                <a:tc>
                  <a:txBody>
                    <a:bodyPr/>
                    <a:lstStyle/>
                    <a:p>
                      <a:pPr algn="l" fontAlgn="ctr"/>
                      <a:r>
                        <a:rPr lang="en-US" sz="1000" b="0" i="0" u="none" strike="noStrike">
                          <a:solidFill>
                            <a:srgbClr val="000000"/>
                          </a:solidFill>
                          <a:effectLst/>
                          <a:latin typeface="Calibri" panose="020F0502020204030204" pitchFamily="34" charset="0"/>
                        </a:rPr>
                        <a:t>Code Enforcement Staff </a:t>
                      </a:r>
                    </a:p>
                  </a:txBody>
                  <a:tcPr marL="9525" marR="9525" marT="9525" marB="0" anchor="ct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ctr"/>
                      <a:r>
                        <a:rPr lang="en-US" sz="1100" b="0" i="0" u="none" strike="noStrike">
                          <a:solidFill>
                            <a:srgbClr val="000000"/>
                          </a:solidFill>
                          <a:effectLst/>
                          <a:latin typeface="Calibri" panose="020F0502020204030204" pitchFamily="34" charset="0"/>
                        </a:rPr>
                        <a:t> $                20,000.00 </a:t>
                      </a:r>
                    </a:p>
                  </a:txBody>
                  <a:tcPr marL="9525" marR="9525" marT="9525" marB="0" anchor="ctr"/>
                </a:tc>
                <a:extLst>
                  <a:ext uri="{0D108BD9-81ED-4DB2-BD59-A6C34878D82A}">
                    <a16:rowId xmlns:a16="http://schemas.microsoft.com/office/drawing/2014/main" val="2204694278"/>
                  </a:ext>
                </a:extLst>
              </a:tr>
              <a:tr h="190500">
                <a:tc>
                  <a:txBody>
                    <a:bodyPr/>
                    <a:lstStyle/>
                    <a:p>
                      <a:pPr algn="l" fontAlgn="ctr"/>
                      <a:r>
                        <a:rPr lang="en-US" sz="1000" b="0" i="0" u="none" strike="noStrike">
                          <a:solidFill>
                            <a:srgbClr val="000000"/>
                          </a:solidFill>
                          <a:effectLst/>
                          <a:latin typeface="Calibri" panose="020F0502020204030204" pitchFamily="34" charset="0"/>
                        </a:rPr>
                        <a:t>Sheriff’s Department Staff</a:t>
                      </a:r>
                    </a:p>
                  </a:txBody>
                  <a:tcPr marL="9525" marR="9525" marT="9525" marB="0" anchor="ct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ctr"/>
                      <a:r>
                        <a:rPr lang="en-US" sz="1100" b="0" i="0" u="none" strike="noStrike">
                          <a:solidFill>
                            <a:srgbClr val="000000"/>
                          </a:solidFill>
                          <a:effectLst/>
                          <a:latin typeface="Calibri" panose="020F0502020204030204" pitchFamily="34" charset="0"/>
                        </a:rPr>
                        <a:t> $                  3,500.00 </a:t>
                      </a:r>
                    </a:p>
                  </a:txBody>
                  <a:tcPr marL="9525" marR="9525" marT="9525" marB="0" anchor="ctr"/>
                </a:tc>
                <a:extLst>
                  <a:ext uri="{0D108BD9-81ED-4DB2-BD59-A6C34878D82A}">
                    <a16:rowId xmlns:a16="http://schemas.microsoft.com/office/drawing/2014/main" val="2899841203"/>
                  </a:ext>
                </a:extLst>
              </a:tr>
              <a:tr h="190500">
                <a:tc>
                  <a:txBody>
                    <a:bodyPr/>
                    <a:lstStyle/>
                    <a:p>
                      <a:pPr algn="l" fontAlgn="ctr"/>
                      <a:r>
                        <a:rPr lang="en-US" sz="1000" b="0" i="0" u="none" strike="noStrike">
                          <a:solidFill>
                            <a:srgbClr val="000000"/>
                          </a:solidFill>
                          <a:effectLst/>
                          <a:latin typeface="Calibri" panose="020F0502020204030204" pitchFamily="34" charset="0"/>
                        </a:rPr>
                        <a:t>Office Expense</a:t>
                      </a:r>
                    </a:p>
                  </a:txBody>
                  <a:tcPr marL="9525" marR="9525" marT="9525" marB="0" anchor="ct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ctr"/>
                      <a:r>
                        <a:rPr lang="en-US" sz="1100" b="0" i="0" u="none" strike="noStrike">
                          <a:solidFill>
                            <a:srgbClr val="000000"/>
                          </a:solidFill>
                          <a:effectLst/>
                          <a:latin typeface="Calibri" panose="020F0502020204030204" pitchFamily="34" charset="0"/>
                        </a:rPr>
                        <a:t> $                  1,500.00 </a:t>
                      </a:r>
                    </a:p>
                  </a:txBody>
                  <a:tcPr marL="9525" marR="9525" marT="9525" marB="0" anchor="ctr"/>
                </a:tc>
                <a:extLst>
                  <a:ext uri="{0D108BD9-81ED-4DB2-BD59-A6C34878D82A}">
                    <a16:rowId xmlns:a16="http://schemas.microsoft.com/office/drawing/2014/main" val="2563769838"/>
                  </a:ext>
                </a:extLst>
              </a:tr>
              <a:tr h="190500">
                <a:tc>
                  <a:txBody>
                    <a:bodyPr/>
                    <a:lstStyle/>
                    <a:p>
                      <a:pPr algn="l" fontAlgn="ctr"/>
                      <a:r>
                        <a:rPr lang="en-US" sz="1000" b="0" i="0" u="none" strike="noStrike">
                          <a:solidFill>
                            <a:srgbClr val="000000"/>
                          </a:solidFill>
                          <a:effectLst/>
                          <a:latin typeface="Calibri" panose="020F0502020204030204" pitchFamily="34" charset="0"/>
                        </a:rPr>
                        <a:t>Advertising</a:t>
                      </a:r>
                    </a:p>
                  </a:txBody>
                  <a:tcPr marL="9525" marR="9525" marT="9525" marB="0" anchor="ct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ctr"/>
                      <a:r>
                        <a:rPr lang="en-US" sz="1100" b="0" i="0" u="none" strike="noStrike">
                          <a:solidFill>
                            <a:srgbClr val="000000"/>
                          </a:solidFill>
                          <a:effectLst/>
                          <a:latin typeface="Calibri" panose="020F0502020204030204" pitchFamily="34" charset="0"/>
                        </a:rPr>
                        <a:t> $                      500.00 </a:t>
                      </a:r>
                    </a:p>
                  </a:txBody>
                  <a:tcPr marL="9525" marR="9525" marT="9525" marB="0" anchor="ctr"/>
                </a:tc>
                <a:extLst>
                  <a:ext uri="{0D108BD9-81ED-4DB2-BD59-A6C34878D82A}">
                    <a16:rowId xmlns:a16="http://schemas.microsoft.com/office/drawing/2014/main" val="2648043727"/>
                  </a:ext>
                </a:extLst>
              </a:tr>
              <a:tr h="190500">
                <a:tc>
                  <a:txBody>
                    <a:bodyPr/>
                    <a:lstStyle/>
                    <a:p>
                      <a:pPr algn="l" fontAlgn="ctr"/>
                      <a:r>
                        <a:rPr lang="en-US" sz="1000" b="0" i="0" u="none" strike="noStrike">
                          <a:solidFill>
                            <a:srgbClr val="000000"/>
                          </a:solidFill>
                          <a:effectLst/>
                          <a:latin typeface="Calibri" panose="020F0502020204030204" pitchFamily="34" charset="0"/>
                        </a:rPr>
                        <a:t>Insurance                                                                                      </a:t>
                      </a:r>
                    </a:p>
                  </a:txBody>
                  <a:tcPr marL="9525" marR="9525" marT="9525" marB="0" anchor="ct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ctr"/>
                      <a:r>
                        <a:rPr lang="en-US" sz="1100" b="0" i="0" u="none" strike="noStrike">
                          <a:solidFill>
                            <a:srgbClr val="000000"/>
                          </a:solidFill>
                          <a:effectLst/>
                          <a:latin typeface="Calibri" panose="020F0502020204030204" pitchFamily="34" charset="0"/>
                        </a:rPr>
                        <a:t> $                  5,500.00 </a:t>
                      </a:r>
                    </a:p>
                  </a:txBody>
                  <a:tcPr marL="9525" marR="9525" marT="9525" marB="0" anchor="ctr"/>
                </a:tc>
                <a:extLst>
                  <a:ext uri="{0D108BD9-81ED-4DB2-BD59-A6C34878D82A}">
                    <a16:rowId xmlns:a16="http://schemas.microsoft.com/office/drawing/2014/main" val="2327762933"/>
                  </a:ext>
                </a:extLst>
              </a:tr>
              <a:tr h="190500">
                <a:tc>
                  <a:txBody>
                    <a:bodyPr/>
                    <a:lstStyle/>
                    <a:p>
                      <a:pPr algn="l" fontAlgn="ctr"/>
                      <a:r>
                        <a:rPr lang="en-US" sz="1000" b="0" i="0" u="none" strike="noStrike">
                          <a:solidFill>
                            <a:srgbClr val="000000"/>
                          </a:solidFill>
                          <a:effectLst/>
                          <a:latin typeface="Calibri" panose="020F0502020204030204" pitchFamily="34" charset="0"/>
                        </a:rPr>
                        <a:t>Audit for 2019-2011 Fiscal Budget Years</a:t>
                      </a:r>
                    </a:p>
                  </a:txBody>
                  <a:tcPr marL="9525" marR="9525" marT="9525" marB="0" anchor="ctr"/>
                </a:tc>
                <a:tc gridSpan="3">
                  <a:txBody>
                    <a:bodyPr/>
                    <a:lstStyle/>
                    <a:p>
                      <a:pPr algn="l" fontAlgn="ctr"/>
                      <a:r>
                        <a:rPr lang="en-US" sz="1100" b="0" i="0" u="none" strike="noStrike">
                          <a:solidFill>
                            <a:srgbClr val="000000"/>
                          </a:solidFill>
                          <a:effectLst/>
                          <a:latin typeface="Calibri" panose="020F0502020204030204" pitchFamily="34" charset="0"/>
                        </a:rPr>
                        <a:t>(1/2 per year $8000)                   </a:t>
                      </a:r>
                    </a:p>
                  </a:txBody>
                  <a:tcPr marL="9525" marR="9525" marT="9525" marB="0" anchor="ctr"/>
                </a:tc>
                <a:tc hMerge="1">
                  <a:txBody>
                    <a:bodyPr/>
                    <a:lstStyle/>
                    <a:p>
                      <a:endParaRPr lang="en-US"/>
                    </a:p>
                  </a:txBody>
                  <a:tcPr/>
                </a:tc>
                <a:tc hMerge="1">
                  <a:txBody>
                    <a:bodyPr/>
                    <a:lstStyle/>
                    <a:p>
                      <a:endParaRPr lang="en-US"/>
                    </a:p>
                  </a:txBody>
                  <a:tcPr/>
                </a:tc>
                <a:tc>
                  <a:txBody>
                    <a:bodyPr/>
                    <a:lstStyle/>
                    <a:p>
                      <a:pPr algn="l" fontAlgn="ctr"/>
                      <a:r>
                        <a:rPr lang="en-US" sz="1100" b="0" i="0" u="none" strike="noStrike">
                          <a:solidFill>
                            <a:srgbClr val="000000"/>
                          </a:solidFill>
                          <a:effectLst/>
                          <a:latin typeface="Calibri" panose="020F0502020204030204" pitchFamily="34" charset="0"/>
                        </a:rPr>
                        <a:t> $                  4,000.00 </a:t>
                      </a:r>
                    </a:p>
                  </a:txBody>
                  <a:tcPr marL="9525" marR="9525" marT="9525" marB="0" anchor="ctr"/>
                </a:tc>
                <a:extLst>
                  <a:ext uri="{0D108BD9-81ED-4DB2-BD59-A6C34878D82A}">
                    <a16:rowId xmlns:a16="http://schemas.microsoft.com/office/drawing/2014/main" val="2531656660"/>
                  </a:ext>
                </a:extLst>
              </a:tr>
              <a:tr h="190500">
                <a:tc>
                  <a:txBody>
                    <a:bodyPr/>
                    <a:lstStyle/>
                    <a:p>
                      <a:pPr algn="l" fontAlgn="ctr"/>
                      <a:r>
                        <a:rPr lang="en-US" sz="1000" b="0" i="0" u="none" strike="noStrike">
                          <a:solidFill>
                            <a:srgbClr val="000000"/>
                          </a:solidFill>
                          <a:effectLst/>
                          <a:latin typeface="Calibri" panose="020F0502020204030204" pitchFamily="34" charset="0"/>
                        </a:rPr>
                        <a:t>Towing &amp; Disposal Expenses</a:t>
                      </a:r>
                    </a:p>
                  </a:txBody>
                  <a:tcPr marL="9525" marR="9525" marT="9525" marB="0" anchor="ct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ctr"/>
                      <a:r>
                        <a:rPr lang="en-US" sz="1100" b="0" i="0" u="none" strike="noStrike">
                          <a:solidFill>
                            <a:srgbClr val="000000"/>
                          </a:solidFill>
                          <a:effectLst/>
                          <a:latin typeface="Calibri" panose="020F0502020204030204" pitchFamily="34" charset="0"/>
                        </a:rPr>
                        <a:t> $                30,000.00 </a:t>
                      </a:r>
                    </a:p>
                  </a:txBody>
                  <a:tcPr marL="9525" marR="9525" marT="9525" marB="0" anchor="ctr"/>
                </a:tc>
                <a:extLst>
                  <a:ext uri="{0D108BD9-81ED-4DB2-BD59-A6C34878D82A}">
                    <a16:rowId xmlns:a16="http://schemas.microsoft.com/office/drawing/2014/main" val="1488059546"/>
                  </a:ext>
                </a:extLst>
              </a:tr>
              <a:tr h="190500">
                <a:tc>
                  <a:txBody>
                    <a:bodyPr/>
                    <a:lstStyle/>
                    <a:p>
                      <a:pPr algn="l" fontAlgn="ctr"/>
                      <a:r>
                        <a:rPr lang="en-US" sz="1000" b="0" i="0" u="none" strike="noStrike">
                          <a:solidFill>
                            <a:srgbClr val="000000"/>
                          </a:solidFill>
                          <a:effectLst/>
                          <a:latin typeface="Calibri" panose="020F0502020204030204" pitchFamily="34" charset="0"/>
                        </a:rPr>
                        <a:t>Vehicle (est. last year’s just over $5,500)</a:t>
                      </a:r>
                    </a:p>
                  </a:txBody>
                  <a:tcPr marL="9525" marR="9525" marT="9525" marB="0" anchor="ct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ctr"/>
                      <a:r>
                        <a:rPr lang="en-US" sz="1100" b="0" i="0" u="none" strike="noStrike">
                          <a:solidFill>
                            <a:srgbClr val="000000"/>
                          </a:solidFill>
                          <a:effectLst/>
                          <a:latin typeface="Calibri" panose="020F0502020204030204" pitchFamily="34" charset="0"/>
                        </a:rPr>
                        <a:t> $                  6,000.00 </a:t>
                      </a:r>
                    </a:p>
                  </a:txBody>
                  <a:tcPr marL="9525" marR="9525" marT="9525" marB="0" anchor="ctr"/>
                </a:tc>
                <a:extLst>
                  <a:ext uri="{0D108BD9-81ED-4DB2-BD59-A6C34878D82A}">
                    <a16:rowId xmlns:a16="http://schemas.microsoft.com/office/drawing/2014/main" val="2989062778"/>
                  </a:ext>
                </a:extLst>
              </a:tr>
              <a:tr h="190500">
                <a:tc>
                  <a:txBody>
                    <a:bodyPr/>
                    <a:lstStyle/>
                    <a:p>
                      <a:pPr algn="l" fontAlgn="ctr"/>
                      <a:r>
                        <a:rPr lang="en-US" sz="1000" b="0" i="0" u="none" strike="noStrike">
                          <a:solidFill>
                            <a:srgbClr val="000000"/>
                          </a:solidFill>
                          <a:effectLst/>
                          <a:latin typeface="Calibri" panose="020F0502020204030204" pitchFamily="34" charset="0"/>
                        </a:rPr>
                        <a:t>Fixed Assets /Other Equipment</a:t>
                      </a:r>
                    </a:p>
                  </a:txBody>
                  <a:tcPr marL="9525" marR="9525" marT="9525" marB="0" anchor="ct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ctr"/>
                      <a:r>
                        <a:rPr lang="en-US" sz="1100" b="0" i="0" u="none" strike="noStrike">
                          <a:solidFill>
                            <a:srgbClr val="000000"/>
                          </a:solidFill>
                          <a:effectLst/>
                          <a:latin typeface="Calibri" panose="020F0502020204030204" pitchFamily="34" charset="0"/>
                        </a:rPr>
                        <a:t> $                  5,000.00 </a:t>
                      </a:r>
                    </a:p>
                  </a:txBody>
                  <a:tcPr marL="9525" marR="9525" marT="9525" marB="0" anchor="ctr"/>
                </a:tc>
                <a:extLst>
                  <a:ext uri="{0D108BD9-81ED-4DB2-BD59-A6C34878D82A}">
                    <a16:rowId xmlns:a16="http://schemas.microsoft.com/office/drawing/2014/main" val="2963389490"/>
                  </a:ext>
                </a:extLst>
              </a:tr>
              <a:tr h="190500">
                <a:tc gridSpan="2">
                  <a:txBody>
                    <a:bodyPr/>
                    <a:lstStyle/>
                    <a:p>
                      <a:pPr algn="l" fontAlgn="ctr"/>
                      <a:r>
                        <a:rPr lang="en-US" sz="1000" b="0" i="0" u="none" strike="noStrike">
                          <a:solidFill>
                            <a:srgbClr val="000000"/>
                          </a:solidFill>
                          <a:effectLst/>
                          <a:latin typeface="Calibri" panose="020F0502020204030204" pitchFamily="34" charset="0"/>
                        </a:rPr>
                        <a:t>Special Dept Expense (additional Vehicle Exp)</a:t>
                      </a:r>
                    </a:p>
                  </a:txBody>
                  <a:tcPr marL="9525" marR="9525" marT="9525" marB="0" anchor="ct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 </a:t>
                      </a:r>
                      <a:r>
                        <a:rPr lang="en-US" sz="1100" b="0" i="0" u="sng" strike="noStrike" dirty="0">
                          <a:solidFill>
                            <a:srgbClr val="000000"/>
                          </a:solidFill>
                          <a:effectLst/>
                          <a:latin typeface="Calibri" panose="020F0502020204030204" pitchFamily="34" charset="0"/>
                        </a:rPr>
                        <a:t>$                      300.00 </a:t>
                      </a:r>
                    </a:p>
                  </a:txBody>
                  <a:tcPr marL="9525" marR="9525" marT="9525" marB="0" anchor="b"/>
                </a:tc>
                <a:extLst>
                  <a:ext uri="{0D108BD9-81ED-4DB2-BD59-A6C34878D82A}">
                    <a16:rowId xmlns:a16="http://schemas.microsoft.com/office/drawing/2014/main" val="1913552324"/>
                  </a:ext>
                </a:extLst>
              </a:tr>
              <a:tr h="238125">
                <a:tc>
                  <a:txBody>
                    <a:bodyPr/>
                    <a:lstStyle/>
                    <a:p>
                      <a:pPr algn="l" fontAlgn="ctr"/>
                      <a:r>
                        <a:rPr lang="en-US" sz="1400" b="1" i="0" u="none" strike="noStrike">
                          <a:solidFill>
                            <a:srgbClr val="000000"/>
                          </a:solidFill>
                          <a:effectLst/>
                          <a:latin typeface="Calibri" panose="020F0502020204030204" pitchFamily="34" charset="0"/>
                        </a:rPr>
                        <a:t>Estimated Total Expenses:</a:t>
                      </a:r>
                    </a:p>
                  </a:txBody>
                  <a:tcPr marL="9525" marR="9525" marT="9525" marB="0" anchor="ctr"/>
                </a:tc>
                <a:tc>
                  <a:txBody>
                    <a:bodyPr/>
                    <a:lstStyle/>
                    <a:p>
                      <a:pPr algn="l" fontAlgn="b"/>
                      <a:r>
                        <a:rPr lang="en-US" sz="1400" b="1" i="0" u="none" strike="noStrike">
                          <a:solidFill>
                            <a:srgbClr val="000000"/>
                          </a:solidFill>
                          <a:effectLst/>
                          <a:latin typeface="Calibri" panose="020F0502020204030204" pitchFamily="34" charset="0"/>
                        </a:rPr>
                        <a:t> </a:t>
                      </a:r>
                    </a:p>
                  </a:txBody>
                  <a:tcPr marL="9525" marR="9525" marT="9525" marB="0" anchor="b"/>
                </a:tc>
                <a:tc>
                  <a:txBody>
                    <a:bodyPr/>
                    <a:lstStyle/>
                    <a:p>
                      <a:pPr algn="l" fontAlgn="b"/>
                      <a:r>
                        <a:rPr lang="en-US" sz="1400" b="1" i="0" u="none" strike="noStrike">
                          <a:solidFill>
                            <a:srgbClr val="000000"/>
                          </a:solidFill>
                          <a:effectLst/>
                          <a:latin typeface="Calibri" panose="020F0502020204030204" pitchFamily="34" charset="0"/>
                        </a:rPr>
                        <a:t> </a:t>
                      </a:r>
                    </a:p>
                  </a:txBody>
                  <a:tcPr marL="9525" marR="9525" marT="9525" marB="0" anchor="b"/>
                </a:tc>
                <a:tc>
                  <a:txBody>
                    <a:bodyPr/>
                    <a:lstStyle/>
                    <a:p>
                      <a:pPr algn="l" fontAlgn="b"/>
                      <a:r>
                        <a:rPr lang="en-US" sz="1400" b="1" i="0" u="none" strike="noStrike">
                          <a:solidFill>
                            <a:srgbClr val="000000"/>
                          </a:solidFill>
                          <a:effectLst/>
                          <a:latin typeface="Calibri" panose="020F0502020204030204" pitchFamily="34" charset="0"/>
                        </a:rPr>
                        <a:t> </a:t>
                      </a:r>
                    </a:p>
                  </a:txBody>
                  <a:tcPr marL="9525" marR="9525" marT="9525" marB="0" anchor="b"/>
                </a:tc>
                <a:tc>
                  <a:txBody>
                    <a:bodyPr/>
                    <a:lstStyle/>
                    <a:p>
                      <a:pPr algn="l" fontAlgn="ctr"/>
                      <a:r>
                        <a:rPr lang="en-US" sz="1400" b="1" i="0" u="none" strike="noStrike" dirty="0">
                          <a:solidFill>
                            <a:srgbClr val="000000"/>
                          </a:solidFill>
                          <a:effectLst/>
                          <a:latin typeface="Calibri" panose="020F0502020204030204" pitchFamily="34" charset="0"/>
                        </a:rPr>
                        <a:t> $    76,300.00 </a:t>
                      </a:r>
                    </a:p>
                  </a:txBody>
                  <a:tcPr marL="9525" marR="9525" marT="9525" marB="0" anchor="ctr"/>
                </a:tc>
                <a:extLst>
                  <a:ext uri="{0D108BD9-81ED-4DB2-BD59-A6C34878D82A}">
                    <a16:rowId xmlns:a16="http://schemas.microsoft.com/office/drawing/2014/main" val="1004943526"/>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488048858"/>
              </p:ext>
            </p:extLst>
          </p:nvPr>
        </p:nvGraphicFramePr>
        <p:xfrm>
          <a:off x="1050090" y="5563936"/>
          <a:ext cx="3835400" cy="1061085"/>
        </p:xfrm>
        <a:graphic>
          <a:graphicData uri="http://schemas.openxmlformats.org/drawingml/2006/table">
            <a:tbl>
              <a:tblPr>
                <a:tableStyleId>{5C22544A-7EE6-4342-B048-85BDC9FD1C3A}</a:tableStyleId>
              </a:tblPr>
              <a:tblGrid>
                <a:gridCol w="2404281">
                  <a:extLst>
                    <a:ext uri="{9D8B030D-6E8A-4147-A177-3AD203B41FA5}">
                      <a16:colId xmlns:a16="http://schemas.microsoft.com/office/drawing/2014/main" val="3283511961"/>
                    </a:ext>
                  </a:extLst>
                </a:gridCol>
                <a:gridCol w="1431119">
                  <a:extLst>
                    <a:ext uri="{9D8B030D-6E8A-4147-A177-3AD203B41FA5}">
                      <a16:colId xmlns:a16="http://schemas.microsoft.com/office/drawing/2014/main" val="2743116609"/>
                    </a:ext>
                  </a:extLst>
                </a:gridCol>
              </a:tblGrid>
              <a:tr h="190500">
                <a:tc>
                  <a:txBody>
                    <a:bodyPr/>
                    <a:lstStyle/>
                    <a:p>
                      <a:pPr algn="l" fontAlgn="ctr"/>
                      <a:r>
                        <a:rPr lang="en-US" sz="1100" u="none" strike="noStrike">
                          <a:effectLst/>
                        </a:rPr>
                        <a:t>Factors:</a:t>
                      </a:r>
                      <a:endParaRPr lang="en-US" sz="1100" b="1" i="0" u="none" strike="noStrike">
                        <a:solidFill>
                          <a:srgbClr val="000000"/>
                        </a:solidFill>
                        <a:effectLst/>
                        <a:latin typeface="Calibri" panose="020F0502020204030204" pitchFamily="34" charset="0"/>
                      </a:endParaRPr>
                    </a:p>
                  </a:txBody>
                  <a:tcPr marL="9525" marR="9525" marT="9525" marB="0" anchor="ctr"/>
                </a:tc>
                <a:tc>
                  <a:txBody>
                    <a:bodyPr/>
                    <a:lstStyle/>
                    <a:p>
                      <a:pPr algn="l" fontAlgn="b"/>
                      <a:r>
                        <a:rPr lang="en-US" sz="1100" u="none" strike="noStrike">
                          <a:effectLst/>
                        </a:rPr>
                        <a:t># of vehicles</a:t>
                      </a:r>
                      <a:endParaRPr lang="en-US" sz="11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96806373"/>
                  </a:ext>
                </a:extLst>
              </a:tr>
              <a:tr h="190500">
                <a:tc>
                  <a:txBody>
                    <a:bodyPr/>
                    <a:lstStyle/>
                    <a:p>
                      <a:pPr algn="l" fontAlgn="b"/>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b="0" u="none" strike="noStrike" dirty="0">
                          <a:effectLst/>
                          <a:latin typeface="+mj-lt"/>
                        </a:rPr>
                        <a:t>Admin Fees</a:t>
                      </a:r>
                      <a:endParaRPr lang="en-US" sz="1100" b="0" i="0" u="none" strike="noStrike" dirty="0">
                        <a:solidFill>
                          <a:srgbClr val="000000"/>
                        </a:solidFill>
                        <a:effectLst/>
                        <a:latin typeface="+mj-lt"/>
                      </a:endParaRPr>
                    </a:p>
                  </a:txBody>
                  <a:tcPr marL="9525" marR="9525" marT="9525" marB="0" anchor="b"/>
                </a:tc>
                <a:extLst>
                  <a:ext uri="{0D108BD9-81ED-4DB2-BD59-A6C34878D82A}">
                    <a16:rowId xmlns:a16="http://schemas.microsoft.com/office/drawing/2014/main" val="3011166147"/>
                  </a:ext>
                </a:extLst>
              </a:tr>
              <a:tr h="190500">
                <a:tc>
                  <a:txBody>
                    <a:bodyPr/>
                    <a:lstStyle/>
                    <a:p>
                      <a:pPr algn="l" fontAlgn="b"/>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b="0" u="none" strike="noStrike" dirty="0">
                          <a:effectLst/>
                          <a:latin typeface="+mj-lt"/>
                        </a:rPr>
                        <a:t>Metal Scrap price &amp; </a:t>
                      </a:r>
                      <a:r>
                        <a:rPr lang="en-US" sz="1100" b="0" u="none" strike="noStrike" dirty="0" smtClean="0">
                          <a:effectLst/>
                          <a:latin typeface="+mj-lt"/>
                        </a:rPr>
                        <a:t>Bids</a:t>
                      </a:r>
                    </a:p>
                    <a:p>
                      <a:pPr algn="l" fontAlgn="b"/>
                      <a:r>
                        <a:rPr lang="en-US" sz="1100" b="0" i="0" u="none" strike="noStrike" dirty="0" smtClean="0">
                          <a:solidFill>
                            <a:srgbClr val="000000"/>
                          </a:solidFill>
                          <a:effectLst/>
                          <a:latin typeface="+mj-lt"/>
                        </a:rPr>
                        <a:t>Illegal dumping of RV's/ tires</a:t>
                      </a:r>
                      <a:endParaRPr lang="en-US" sz="1100" b="0" i="0" u="none" strike="noStrike" dirty="0">
                        <a:solidFill>
                          <a:srgbClr val="000000"/>
                        </a:solidFill>
                        <a:effectLst/>
                        <a:latin typeface="+mj-lt"/>
                      </a:endParaRPr>
                    </a:p>
                  </a:txBody>
                  <a:tcPr marL="9525" marR="9525" marT="9525" marB="0" anchor="b"/>
                </a:tc>
                <a:extLst>
                  <a:ext uri="{0D108BD9-81ED-4DB2-BD59-A6C34878D82A}">
                    <a16:rowId xmlns:a16="http://schemas.microsoft.com/office/drawing/2014/main" val="3599383815"/>
                  </a:ext>
                </a:extLst>
              </a:tr>
            </a:tbl>
          </a:graphicData>
        </a:graphic>
      </p:graphicFrame>
      <p:sp>
        <p:nvSpPr>
          <p:cNvPr id="3" name="TextBox 2"/>
          <p:cNvSpPr txBox="1"/>
          <p:nvPr/>
        </p:nvSpPr>
        <p:spPr>
          <a:xfrm>
            <a:off x="6716684" y="4713316"/>
            <a:ext cx="3873730" cy="923330"/>
          </a:xfrm>
          <a:prstGeom prst="rect">
            <a:avLst/>
          </a:prstGeom>
          <a:noFill/>
        </p:spPr>
        <p:txBody>
          <a:bodyPr wrap="square" rtlCol="0">
            <a:spAutoFit/>
          </a:bodyPr>
          <a:lstStyle/>
          <a:p>
            <a:r>
              <a:rPr lang="en-US" dirty="0" smtClean="0"/>
              <a:t>Income      $41,500.00</a:t>
            </a:r>
          </a:p>
          <a:p>
            <a:r>
              <a:rPr lang="en-US" u="sng" dirty="0" smtClean="0"/>
              <a:t>Expense     $76,300.00</a:t>
            </a:r>
          </a:p>
          <a:p>
            <a:r>
              <a:rPr lang="en-US" dirty="0" smtClean="0"/>
              <a:t>Difference: $-24,800</a:t>
            </a:r>
            <a:endParaRPr lang="en-US" dirty="0"/>
          </a:p>
        </p:txBody>
      </p:sp>
      <p:sp>
        <p:nvSpPr>
          <p:cNvPr id="10" name="TextBox 9"/>
          <p:cNvSpPr txBox="1"/>
          <p:nvPr/>
        </p:nvSpPr>
        <p:spPr>
          <a:xfrm>
            <a:off x="218902" y="4251651"/>
            <a:ext cx="5367251" cy="369332"/>
          </a:xfrm>
          <a:prstGeom prst="rect">
            <a:avLst/>
          </a:prstGeom>
          <a:noFill/>
        </p:spPr>
        <p:txBody>
          <a:bodyPr wrap="square" rtlCol="0">
            <a:spAutoFit/>
          </a:bodyPr>
          <a:lstStyle/>
          <a:p>
            <a:r>
              <a:rPr lang="en-US" dirty="0" smtClean="0"/>
              <a:t>Fiscal 2024-2025 in AVA Account </a:t>
            </a:r>
            <a:r>
              <a:rPr lang="en-US" dirty="0"/>
              <a:t>$</a:t>
            </a:r>
            <a:r>
              <a:rPr lang="en-US" dirty="0" smtClean="0"/>
              <a:t>151,809.64</a:t>
            </a:r>
            <a:endParaRPr lang="en-US" dirty="0"/>
          </a:p>
        </p:txBody>
      </p:sp>
    </p:spTree>
    <p:extLst>
      <p:ext uri="{BB962C8B-B14F-4D97-AF65-F5344CB8AC3E}">
        <p14:creationId xmlns:p14="http://schemas.microsoft.com/office/powerpoint/2010/main" val="3256538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9229" y="164432"/>
            <a:ext cx="8596668" cy="1320800"/>
          </a:xfrm>
        </p:spPr>
        <p:txBody>
          <a:bodyPr>
            <a:normAutofit fontScale="90000"/>
          </a:bodyPr>
          <a:lstStyle/>
          <a:p>
            <a:pPr algn="ctr"/>
            <a:r>
              <a:rPr lang="en-US" dirty="0" smtClean="0"/>
              <a:t>Proposed Budget </a:t>
            </a:r>
            <a:br>
              <a:rPr lang="en-US" dirty="0" smtClean="0"/>
            </a:br>
            <a:r>
              <a:rPr lang="en-US" dirty="0" smtClean="0"/>
              <a:t>2024-2025</a:t>
            </a:r>
            <a:br>
              <a:rPr lang="en-US" dirty="0" smtClean="0"/>
            </a:br>
            <a:r>
              <a:rPr lang="en-US" dirty="0" smtClean="0"/>
              <a:t>Breakdown by account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18904873"/>
              </p:ext>
            </p:extLst>
          </p:nvPr>
        </p:nvGraphicFramePr>
        <p:xfrm>
          <a:off x="481263" y="1816769"/>
          <a:ext cx="10587789" cy="4632155"/>
        </p:xfrm>
        <a:graphic>
          <a:graphicData uri="http://schemas.openxmlformats.org/drawingml/2006/table">
            <a:tbl>
              <a:tblPr>
                <a:tableStyleId>{5C22544A-7EE6-4342-B048-85BDC9FD1C3A}</a:tableStyleId>
              </a:tblPr>
              <a:tblGrid>
                <a:gridCol w="3285865">
                  <a:extLst>
                    <a:ext uri="{9D8B030D-6E8A-4147-A177-3AD203B41FA5}">
                      <a16:colId xmlns:a16="http://schemas.microsoft.com/office/drawing/2014/main" val="2496008695"/>
                    </a:ext>
                  </a:extLst>
                </a:gridCol>
                <a:gridCol w="1060517">
                  <a:extLst>
                    <a:ext uri="{9D8B030D-6E8A-4147-A177-3AD203B41FA5}">
                      <a16:colId xmlns:a16="http://schemas.microsoft.com/office/drawing/2014/main" val="4143922069"/>
                    </a:ext>
                  </a:extLst>
                </a:gridCol>
                <a:gridCol w="1460385">
                  <a:extLst>
                    <a:ext uri="{9D8B030D-6E8A-4147-A177-3AD203B41FA5}">
                      <a16:colId xmlns:a16="http://schemas.microsoft.com/office/drawing/2014/main" val="1944216300"/>
                    </a:ext>
                  </a:extLst>
                </a:gridCol>
                <a:gridCol w="1460385">
                  <a:extLst>
                    <a:ext uri="{9D8B030D-6E8A-4147-A177-3AD203B41FA5}">
                      <a16:colId xmlns:a16="http://schemas.microsoft.com/office/drawing/2014/main" val="2326864904"/>
                    </a:ext>
                  </a:extLst>
                </a:gridCol>
                <a:gridCol w="1460385">
                  <a:extLst>
                    <a:ext uri="{9D8B030D-6E8A-4147-A177-3AD203B41FA5}">
                      <a16:colId xmlns:a16="http://schemas.microsoft.com/office/drawing/2014/main" val="3672247085"/>
                    </a:ext>
                  </a:extLst>
                </a:gridCol>
                <a:gridCol w="834505">
                  <a:extLst>
                    <a:ext uri="{9D8B030D-6E8A-4147-A177-3AD203B41FA5}">
                      <a16:colId xmlns:a16="http://schemas.microsoft.com/office/drawing/2014/main" val="1368039785"/>
                    </a:ext>
                  </a:extLst>
                </a:gridCol>
                <a:gridCol w="1025747">
                  <a:extLst>
                    <a:ext uri="{9D8B030D-6E8A-4147-A177-3AD203B41FA5}">
                      <a16:colId xmlns:a16="http://schemas.microsoft.com/office/drawing/2014/main" val="2526321615"/>
                    </a:ext>
                  </a:extLst>
                </a:gridCol>
              </a:tblGrid>
              <a:tr h="440055">
                <a:tc gridSpan="7">
                  <a:txBody>
                    <a:bodyPr/>
                    <a:lstStyle/>
                    <a:p>
                      <a:pPr algn="ctr" fontAlgn="ctr"/>
                      <a:r>
                        <a:rPr lang="en-US" sz="2200" b="1" i="0" u="sng" strike="noStrike">
                          <a:solidFill>
                            <a:srgbClr val="000000"/>
                          </a:solidFill>
                          <a:effectLst/>
                          <a:latin typeface="Calibri" panose="020F0502020204030204" pitchFamily="34" charset="0"/>
                        </a:rPr>
                        <a:t>Department: 8060 Abandoned Vehicle Abatement</a:t>
                      </a: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55671761"/>
                  </a:ext>
                </a:extLst>
              </a:tr>
              <a:tr h="231608">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tc>
                <a:tc gridSpan="3">
                  <a:txBody>
                    <a:bodyPr/>
                    <a:lstStyle/>
                    <a:p>
                      <a:pPr algn="ctr" fontAlgn="b"/>
                      <a:r>
                        <a:rPr lang="en-US" sz="1100" b="0" i="0" u="none" strike="noStrike">
                          <a:solidFill>
                            <a:srgbClr val="000000"/>
                          </a:solidFill>
                          <a:effectLst/>
                          <a:latin typeface="Calibri" panose="020F0502020204030204" pitchFamily="34" charset="0"/>
                        </a:rPr>
                        <a:t>8060-101706- __________</a:t>
                      </a:r>
                    </a:p>
                  </a:txBody>
                  <a:tcPr marL="9525" marR="9525" marT="9525" marB="0" anchor="b"/>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95053759"/>
                  </a:ext>
                </a:extLst>
              </a:tr>
              <a:tr h="243188">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24962438"/>
                  </a:ext>
                </a:extLst>
              </a:tr>
              <a:tr h="243188">
                <a:tc rowSpan="3">
                  <a:txBody>
                    <a:bodyPr/>
                    <a:lstStyle/>
                    <a:p>
                      <a:pPr algn="l" fontAlgn="ctr"/>
                      <a:r>
                        <a:rPr lang="en-US" sz="1100" b="0" i="0" u="none" strike="noStrike" dirty="0">
                          <a:solidFill>
                            <a:srgbClr val="000000"/>
                          </a:solidFill>
                          <a:effectLst/>
                          <a:latin typeface="Calibri" panose="020F0502020204030204" pitchFamily="34" charset="0"/>
                        </a:rPr>
                        <a:t> </a:t>
                      </a:r>
                    </a:p>
                  </a:txBody>
                  <a:tcPr marL="9525" marR="9525" marT="9525" marB="0" anchor="ctr"/>
                </a:tc>
                <a:tc>
                  <a:txBody>
                    <a:bodyPr/>
                    <a:lstStyle/>
                    <a:p>
                      <a:pPr algn="ctr" fontAlgn="ctr"/>
                      <a:r>
                        <a:rPr lang="en-US" sz="1100" b="1" i="0" u="none" strike="noStrike">
                          <a:solidFill>
                            <a:srgbClr val="000000"/>
                          </a:solidFill>
                          <a:effectLst/>
                          <a:latin typeface="Calibri" panose="020F0502020204030204" pitchFamily="34" charset="0"/>
                        </a:rPr>
                        <a:t>52200</a:t>
                      </a:r>
                    </a:p>
                  </a:txBody>
                  <a:tcPr marL="9525" marR="9525" marT="9525" marB="0" anchor="ctr"/>
                </a:tc>
                <a:tc>
                  <a:txBody>
                    <a:bodyPr/>
                    <a:lstStyle/>
                    <a:p>
                      <a:pPr algn="ctr" fontAlgn="ctr"/>
                      <a:r>
                        <a:rPr lang="en-US" sz="1100" b="1" i="0" u="none" strike="noStrike">
                          <a:solidFill>
                            <a:srgbClr val="000000"/>
                          </a:solidFill>
                          <a:effectLst/>
                          <a:latin typeface="Calibri" panose="020F0502020204030204" pitchFamily="34" charset="0"/>
                        </a:rPr>
                        <a:t>52300</a:t>
                      </a:r>
                    </a:p>
                  </a:txBody>
                  <a:tcPr marL="9525" marR="9525" marT="9525" marB="0" anchor="ctr"/>
                </a:tc>
                <a:tc>
                  <a:txBody>
                    <a:bodyPr/>
                    <a:lstStyle/>
                    <a:p>
                      <a:pPr algn="ctr" fontAlgn="ctr"/>
                      <a:r>
                        <a:rPr lang="en-US" sz="1100" b="1" i="0" u="none" strike="noStrike">
                          <a:solidFill>
                            <a:srgbClr val="000000"/>
                          </a:solidFill>
                          <a:effectLst/>
                          <a:latin typeface="Calibri" panose="020F0502020204030204" pitchFamily="34" charset="0"/>
                        </a:rPr>
                        <a:t>52800</a:t>
                      </a:r>
                    </a:p>
                  </a:txBody>
                  <a:tcPr marL="9525" marR="9525" marT="9525" marB="0" anchor="ctr"/>
                </a:tc>
                <a:tc>
                  <a:txBody>
                    <a:bodyPr/>
                    <a:lstStyle/>
                    <a:p>
                      <a:pPr algn="ctr" fontAlgn="ctr"/>
                      <a:r>
                        <a:rPr lang="en-US" sz="1100" b="1" i="0" u="none" strike="noStrike">
                          <a:solidFill>
                            <a:srgbClr val="000000"/>
                          </a:solidFill>
                          <a:effectLst/>
                          <a:latin typeface="Calibri" panose="020F0502020204030204" pitchFamily="34" charset="0"/>
                        </a:rPr>
                        <a:t>56200</a:t>
                      </a:r>
                    </a:p>
                  </a:txBody>
                  <a:tcPr marL="9525" marR="9525" marT="9525" marB="0" anchor="ctr"/>
                </a:tc>
                <a:tc rowSpan="3">
                  <a:txBody>
                    <a:bodyPr/>
                    <a:lstStyle/>
                    <a:p>
                      <a:pPr algn="ctr" fontAlgn="ctr"/>
                      <a:r>
                        <a:rPr lang="en-US" sz="1100" b="1" i="0" u="none" strike="noStrike">
                          <a:solidFill>
                            <a:srgbClr val="000000"/>
                          </a:solidFill>
                          <a:effectLst/>
                          <a:latin typeface="Calibri" panose="020F0502020204030204" pitchFamily="34" charset="0"/>
                        </a:rPr>
                        <a:t>59010 Accruals</a:t>
                      </a:r>
                    </a:p>
                  </a:txBody>
                  <a:tcPr marL="9525" marR="9525" marT="9525" marB="0" anchor="ctr"/>
                </a:tc>
                <a:tc>
                  <a:txBody>
                    <a:bodyPr/>
                    <a:lstStyle/>
                    <a:p>
                      <a:pPr algn="ctr" fontAlgn="ctr"/>
                      <a:r>
                        <a:rPr lang="en-US" sz="1100" b="1" i="0" u="none" strike="noStrike">
                          <a:solidFill>
                            <a:srgbClr val="000000"/>
                          </a:solidFill>
                          <a:effectLst/>
                          <a:latin typeface="Calibri" panose="020F0502020204030204" pitchFamily="34" charset="0"/>
                        </a:rPr>
                        <a:t> </a:t>
                      </a:r>
                    </a:p>
                  </a:txBody>
                  <a:tcPr marL="9525" marR="9525" marT="9525" marB="0" anchor="ctr"/>
                </a:tc>
                <a:extLst>
                  <a:ext uri="{0D108BD9-81ED-4DB2-BD59-A6C34878D82A}">
                    <a16:rowId xmlns:a16="http://schemas.microsoft.com/office/drawing/2014/main" val="2801991814"/>
                  </a:ext>
                </a:extLst>
              </a:tr>
              <a:tr h="623025">
                <a:tc vMerge="1">
                  <a:txBody>
                    <a:bodyPr/>
                    <a:lstStyle/>
                    <a:p>
                      <a:endParaRPr lang="en-US"/>
                    </a:p>
                  </a:txBody>
                  <a:tcPr/>
                </a:tc>
                <a:tc>
                  <a:txBody>
                    <a:bodyPr/>
                    <a:lstStyle/>
                    <a:p>
                      <a:pPr algn="ctr" fontAlgn="ctr"/>
                      <a:r>
                        <a:rPr lang="en-US" sz="1100" b="1" i="0" u="none" strike="noStrike">
                          <a:solidFill>
                            <a:srgbClr val="000000"/>
                          </a:solidFill>
                          <a:effectLst/>
                          <a:latin typeface="Calibri" panose="020F0502020204030204" pitchFamily="34" charset="0"/>
                        </a:rPr>
                        <a:t>Office Expense</a:t>
                      </a:r>
                    </a:p>
                  </a:txBody>
                  <a:tcPr marL="9525" marR="9525" marT="9525" marB="0" anchor="ctr"/>
                </a:tc>
                <a:tc>
                  <a:txBody>
                    <a:bodyPr/>
                    <a:lstStyle/>
                    <a:p>
                      <a:pPr algn="ctr" fontAlgn="ctr"/>
                      <a:r>
                        <a:rPr lang="en-US" sz="1100" b="1" i="0" u="none" strike="noStrike">
                          <a:solidFill>
                            <a:srgbClr val="000000"/>
                          </a:solidFill>
                          <a:effectLst/>
                          <a:latin typeface="Calibri" panose="020F0502020204030204" pitchFamily="34" charset="0"/>
                        </a:rPr>
                        <a:t>Prof &amp; Spec Services</a:t>
                      </a:r>
                    </a:p>
                  </a:txBody>
                  <a:tcPr marL="9525" marR="9525" marT="9525" marB="0" anchor="ctr"/>
                </a:tc>
                <a:tc>
                  <a:txBody>
                    <a:bodyPr/>
                    <a:lstStyle/>
                    <a:p>
                      <a:pPr algn="ctr" fontAlgn="ctr"/>
                      <a:r>
                        <a:rPr lang="en-US" sz="1100" b="1" i="0" u="none" strike="noStrike">
                          <a:solidFill>
                            <a:srgbClr val="000000"/>
                          </a:solidFill>
                          <a:effectLst/>
                          <a:latin typeface="Calibri" panose="020F0502020204030204" pitchFamily="34" charset="0"/>
                        </a:rPr>
                        <a:t>Special Department Exp</a:t>
                      </a:r>
                    </a:p>
                  </a:txBody>
                  <a:tcPr marL="9525" marR="9525" marT="9525" marB="0" anchor="ctr"/>
                </a:tc>
                <a:tc>
                  <a:txBody>
                    <a:bodyPr/>
                    <a:lstStyle/>
                    <a:p>
                      <a:pPr algn="ctr" fontAlgn="ctr"/>
                      <a:r>
                        <a:rPr lang="en-US" sz="1100" b="1" i="0" u="none" strike="noStrike">
                          <a:solidFill>
                            <a:srgbClr val="000000"/>
                          </a:solidFill>
                          <a:effectLst/>
                          <a:latin typeface="Calibri" panose="020F0502020204030204" pitchFamily="34" charset="0"/>
                        </a:rPr>
                        <a:t>Fixed Assets-Equipment</a:t>
                      </a:r>
                    </a:p>
                  </a:txBody>
                  <a:tcPr marL="9525" marR="9525" marT="9525" marB="0" anchor="ctr"/>
                </a:tc>
                <a:tc vMerge="1">
                  <a:txBody>
                    <a:bodyPr/>
                    <a:lstStyle/>
                    <a:p>
                      <a:endParaRPr lang="en-US"/>
                    </a:p>
                  </a:txBody>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tc>
                <a:extLst>
                  <a:ext uri="{0D108BD9-81ED-4DB2-BD59-A6C34878D82A}">
                    <a16:rowId xmlns:a16="http://schemas.microsoft.com/office/drawing/2014/main" val="3522068590"/>
                  </a:ext>
                </a:extLst>
              </a:tr>
              <a:tr h="243188">
                <a:tc vMerge="1">
                  <a:txBody>
                    <a:bodyPr/>
                    <a:lstStyle/>
                    <a:p>
                      <a:endParaRPr lang="en-US"/>
                    </a:p>
                  </a:txBody>
                  <a:tcPr/>
                </a:tc>
                <a:tc>
                  <a:txBody>
                    <a:bodyPr/>
                    <a:lstStyle/>
                    <a:p>
                      <a:pPr algn="l" fontAlgn="t"/>
                      <a:r>
                        <a:rPr lang="en-US" sz="1100" b="0" i="0" u="none" strike="noStrike">
                          <a:solidFill>
                            <a:srgbClr val="000000"/>
                          </a:solidFill>
                          <a:effectLst/>
                          <a:latin typeface="Calibri" panose="020F0502020204030204" pitchFamily="34" charset="0"/>
                        </a:rPr>
                        <a:t> </a:t>
                      </a:r>
                    </a:p>
                  </a:txBody>
                  <a:tcPr marL="9525" marR="9525" marT="9525" marB="0"/>
                </a:tc>
                <a:tc>
                  <a:txBody>
                    <a:bodyPr/>
                    <a:lstStyle/>
                    <a:p>
                      <a:pPr algn="l" fontAlgn="t"/>
                      <a:r>
                        <a:rPr lang="en-US" sz="1100" b="0" i="0" u="none" strike="noStrike">
                          <a:solidFill>
                            <a:srgbClr val="000000"/>
                          </a:solidFill>
                          <a:effectLst/>
                          <a:latin typeface="Calibri" panose="020F0502020204030204" pitchFamily="34" charset="0"/>
                        </a:rPr>
                        <a:t> </a:t>
                      </a:r>
                    </a:p>
                  </a:txBody>
                  <a:tcPr marL="9525" marR="9525" marT="9525" marB="0"/>
                </a:tc>
                <a:tc>
                  <a:txBody>
                    <a:bodyPr/>
                    <a:lstStyle/>
                    <a:p>
                      <a:pPr algn="l" fontAlgn="t"/>
                      <a:r>
                        <a:rPr lang="en-US" sz="1100" b="0" i="0" u="none" strike="noStrike">
                          <a:solidFill>
                            <a:srgbClr val="000000"/>
                          </a:solidFill>
                          <a:effectLst/>
                          <a:latin typeface="Calibri" panose="020F0502020204030204" pitchFamily="34" charset="0"/>
                        </a:rPr>
                        <a:t> </a:t>
                      </a:r>
                    </a:p>
                  </a:txBody>
                  <a:tcPr marL="9525" marR="9525" marT="9525" marB="0"/>
                </a:tc>
                <a:tc>
                  <a:txBody>
                    <a:bodyPr/>
                    <a:lstStyle/>
                    <a:p>
                      <a:pPr algn="l" fontAlgn="t"/>
                      <a:r>
                        <a:rPr lang="en-US" sz="1100" b="0" i="0" u="none" strike="noStrike">
                          <a:solidFill>
                            <a:srgbClr val="000000"/>
                          </a:solidFill>
                          <a:effectLst/>
                          <a:latin typeface="Calibri" panose="020F0502020204030204" pitchFamily="34" charset="0"/>
                        </a:rPr>
                        <a:t> </a:t>
                      </a:r>
                    </a:p>
                  </a:txBody>
                  <a:tcPr marL="9525" marR="9525" marT="9525" marB="0"/>
                </a:tc>
                <a:tc vMerge="1">
                  <a:txBody>
                    <a:bodyPr/>
                    <a:lstStyle/>
                    <a:p>
                      <a:endParaRPr lang="en-US"/>
                    </a:p>
                  </a:txBody>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tc>
                <a:extLst>
                  <a:ext uri="{0D108BD9-81ED-4DB2-BD59-A6C34878D82A}">
                    <a16:rowId xmlns:a16="http://schemas.microsoft.com/office/drawing/2014/main" val="1443359285"/>
                  </a:ext>
                </a:extLst>
              </a:tr>
              <a:tr h="243188">
                <a:tc>
                  <a:txBody>
                    <a:bodyPr/>
                    <a:lstStyle/>
                    <a:p>
                      <a:pPr algn="l" fontAlgn="ctr"/>
                      <a:r>
                        <a:rPr lang="en-US" sz="1100" b="1" i="0" u="none" strike="noStrike">
                          <a:solidFill>
                            <a:srgbClr val="000000"/>
                          </a:solidFill>
                          <a:effectLst/>
                          <a:latin typeface="Calibri" panose="020F0502020204030204" pitchFamily="34" charset="0"/>
                        </a:rPr>
                        <a:t>CE Staff</a:t>
                      </a:r>
                    </a:p>
                  </a:txBody>
                  <a:tcPr marL="9525" marR="9525" marT="9525" marB="0" anchor="ctr"/>
                </a:tc>
                <a:tc>
                  <a:txBody>
                    <a:bodyPr/>
                    <a:lstStyle/>
                    <a:p>
                      <a:pPr algn="l" fontAlgn="t"/>
                      <a:r>
                        <a:rPr lang="en-US" sz="1100" b="0" i="0" u="none" strike="noStrike">
                          <a:solidFill>
                            <a:srgbClr val="000000"/>
                          </a:solidFill>
                          <a:effectLst/>
                          <a:latin typeface="Calibri" panose="020F0502020204030204" pitchFamily="34" charset="0"/>
                        </a:rPr>
                        <a:t> </a:t>
                      </a:r>
                    </a:p>
                  </a:txBody>
                  <a:tcPr marL="9525" marR="9525" marT="9525" marB="0"/>
                </a:tc>
                <a:tc>
                  <a:txBody>
                    <a:bodyPr/>
                    <a:lstStyle/>
                    <a:p>
                      <a:pPr algn="l" fontAlgn="t"/>
                      <a:r>
                        <a:rPr lang="en-US" sz="1100" b="0" i="0" u="none" strike="noStrike">
                          <a:solidFill>
                            <a:srgbClr val="000000"/>
                          </a:solidFill>
                          <a:effectLst/>
                          <a:latin typeface="Calibri" panose="020F0502020204030204" pitchFamily="34" charset="0"/>
                        </a:rPr>
                        <a:t> </a:t>
                      </a:r>
                    </a:p>
                  </a:txBody>
                  <a:tcPr marL="9525" marR="9525" marT="9525" marB="0"/>
                </a:tc>
                <a:tc>
                  <a:txBody>
                    <a:bodyPr/>
                    <a:lstStyle/>
                    <a:p>
                      <a:pPr algn="ctr" fontAlgn="ctr"/>
                      <a:r>
                        <a:rPr lang="en-US" sz="1100" b="0" i="0" u="none" strike="noStrike">
                          <a:solidFill>
                            <a:srgbClr val="000000"/>
                          </a:solidFill>
                          <a:effectLst/>
                          <a:latin typeface="Calibri" panose="020F0502020204030204" pitchFamily="34" charset="0"/>
                        </a:rPr>
                        <a:t>$20,000.00 </a:t>
                      </a:r>
                    </a:p>
                  </a:txBody>
                  <a:tcPr marL="9525" marR="9525" marT="9525" marB="0" anchor="ctr"/>
                </a:tc>
                <a:tc>
                  <a:txBody>
                    <a:bodyPr/>
                    <a:lstStyle/>
                    <a:p>
                      <a:pPr algn="l" fontAlgn="t"/>
                      <a:r>
                        <a:rPr lang="en-US" sz="1100" b="0" i="0" u="none" strike="noStrike">
                          <a:solidFill>
                            <a:srgbClr val="000000"/>
                          </a:solidFill>
                          <a:effectLst/>
                          <a:latin typeface="Calibri" panose="020F0502020204030204" pitchFamily="34" charset="0"/>
                        </a:rPr>
                        <a:t> </a:t>
                      </a:r>
                    </a:p>
                  </a:txBody>
                  <a:tcPr marL="9525" marR="9525" marT="9525" marB="0"/>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tc>
                <a:extLst>
                  <a:ext uri="{0D108BD9-81ED-4DB2-BD59-A6C34878D82A}">
                    <a16:rowId xmlns:a16="http://schemas.microsoft.com/office/drawing/2014/main" val="3595244287"/>
                  </a:ext>
                </a:extLst>
              </a:tr>
              <a:tr h="243188">
                <a:tc>
                  <a:txBody>
                    <a:bodyPr/>
                    <a:lstStyle/>
                    <a:p>
                      <a:pPr algn="l" fontAlgn="ctr"/>
                      <a:r>
                        <a:rPr lang="en-US" sz="1100" b="1" i="0" u="none" strike="noStrike">
                          <a:solidFill>
                            <a:srgbClr val="000000"/>
                          </a:solidFill>
                          <a:effectLst/>
                          <a:latin typeface="Calibri" panose="020F0502020204030204" pitchFamily="34" charset="0"/>
                        </a:rPr>
                        <a:t>SD Staff</a:t>
                      </a:r>
                    </a:p>
                  </a:txBody>
                  <a:tcPr marL="9525" marR="9525" marT="9525" marB="0" anchor="ctr"/>
                </a:tc>
                <a:tc>
                  <a:txBody>
                    <a:bodyPr/>
                    <a:lstStyle/>
                    <a:p>
                      <a:pPr algn="l" fontAlgn="t"/>
                      <a:r>
                        <a:rPr lang="en-US" sz="1100" b="0" i="0" u="none" strike="noStrike">
                          <a:solidFill>
                            <a:srgbClr val="000000"/>
                          </a:solidFill>
                          <a:effectLst/>
                          <a:latin typeface="Calibri" panose="020F0502020204030204" pitchFamily="34" charset="0"/>
                        </a:rPr>
                        <a:t> </a:t>
                      </a:r>
                    </a:p>
                  </a:txBody>
                  <a:tcPr marL="9525" marR="9525" marT="9525" marB="0"/>
                </a:tc>
                <a:tc>
                  <a:txBody>
                    <a:bodyPr/>
                    <a:lstStyle/>
                    <a:p>
                      <a:pPr algn="l" fontAlgn="t"/>
                      <a:r>
                        <a:rPr lang="en-US" sz="1100" b="0" i="0" u="none" strike="noStrike">
                          <a:solidFill>
                            <a:srgbClr val="000000"/>
                          </a:solidFill>
                          <a:effectLst/>
                          <a:latin typeface="Calibri" panose="020F0502020204030204" pitchFamily="34" charset="0"/>
                        </a:rPr>
                        <a:t> </a:t>
                      </a:r>
                    </a:p>
                  </a:txBody>
                  <a:tcPr marL="9525" marR="9525" marT="9525" marB="0"/>
                </a:tc>
                <a:tc>
                  <a:txBody>
                    <a:bodyPr/>
                    <a:lstStyle/>
                    <a:p>
                      <a:pPr algn="ctr" fontAlgn="ctr"/>
                      <a:r>
                        <a:rPr lang="en-US" sz="1100" b="0" i="0" u="none" strike="noStrike">
                          <a:solidFill>
                            <a:srgbClr val="000000"/>
                          </a:solidFill>
                          <a:effectLst/>
                          <a:latin typeface="Calibri" panose="020F0502020204030204" pitchFamily="34" charset="0"/>
                        </a:rPr>
                        <a:t>$3,500.00 </a:t>
                      </a:r>
                    </a:p>
                  </a:txBody>
                  <a:tcPr marL="9525" marR="9525" marT="9525" marB="0" anchor="ctr"/>
                </a:tc>
                <a:tc>
                  <a:txBody>
                    <a:bodyPr/>
                    <a:lstStyle/>
                    <a:p>
                      <a:pPr algn="l" fontAlgn="t"/>
                      <a:r>
                        <a:rPr lang="en-US" sz="1100" b="0" i="0" u="none" strike="noStrike">
                          <a:solidFill>
                            <a:srgbClr val="000000"/>
                          </a:solidFill>
                          <a:effectLst/>
                          <a:latin typeface="Calibri" panose="020F0502020204030204" pitchFamily="34" charset="0"/>
                        </a:rPr>
                        <a:t> </a:t>
                      </a:r>
                    </a:p>
                  </a:txBody>
                  <a:tcPr marL="9525" marR="9525" marT="9525" marB="0"/>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tc>
                <a:extLst>
                  <a:ext uri="{0D108BD9-81ED-4DB2-BD59-A6C34878D82A}">
                    <a16:rowId xmlns:a16="http://schemas.microsoft.com/office/drawing/2014/main" val="720540082"/>
                  </a:ext>
                </a:extLst>
              </a:tr>
              <a:tr h="243188">
                <a:tc>
                  <a:txBody>
                    <a:bodyPr/>
                    <a:lstStyle/>
                    <a:p>
                      <a:pPr algn="l" fontAlgn="ctr"/>
                      <a:r>
                        <a:rPr lang="en-US" sz="1100" b="1" i="0" u="none" strike="noStrike">
                          <a:solidFill>
                            <a:srgbClr val="000000"/>
                          </a:solidFill>
                          <a:effectLst/>
                          <a:latin typeface="Calibri" panose="020F0502020204030204" pitchFamily="34" charset="0"/>
                        </a:rPr>
                        <a:t>Office</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 $1,500.00 </a:t>
                      </a:r>
                    </a:p>
                  </a:txBody>
                  <a:tcPr marL="9525" marR="9525" marT="9525" marB="0" anchor="ctr"/>
                </a:tc>
                <a:tc>
                  <a:txBody>
                    <a:bodyPr/>
                    <a:lstStyle/>
                    <a:p>
                      <a:pPr algn="l" fontAlgn="t"/>
                      <a:r>
                        <a:rPr lang="en-US" sz="1100" b="0" i="0" u="none" strike="noStrike">
                          <a:solidFill>
                            <a:srgbClr val="000000"/>
                          </a:solidFill>
                          <a:effectLst/>
                          <a:latin typeface="Calibri" panose="020F0502020204030204" pitchFamily="34" charset="0"/>
                        </a:rPr>
                        <a:t> </a:t>
                      </a:r>
                    </a:p>
                  </a:txBody>
                  <a:tcPr marL="9525" marR="9525" marT="9525" marB="0"/>
                </a:tc>
                <a:tc>
                  <a:txBody>
                    <a:bodyPr/>
                    <a:lstStyle/>
                    <a:p>
                      <a:pPr algn="l" fontAlgn="t"/>
                      <a:r>
                        <a:rPr lang="en-US" sz="1100" b="0" i="0" u="none" strike="noStrike">
                          <a:solidFill>
                            <a:srgbClr val="000000"/>
                          </a:solidFill>
                          <a:effectLst/>
                          <a:latin typeface="Calibri" panose="020F0502020204030204" pitchFamily="34" charset="0"/>
                        </a:rPr>
                        <a:t> </a:t>
                      </a:r>
                    </a:p>
                  </a:txBody>
                  <a:tcPr marL="9525" marR="9525" marT="9525" marB="0"/>
                </a:tc>
                <a:tc>
                  <a:txBody>
                    <a:bodyPr/>
                    <a:lstStyle/>
                    <a:p>
                      <a:pPr algn="l" fontAlgn="t"/>
                      <a:r>
                        <a:rPr lang="en-US" sz="1100" b="0" i="0" u="none" strike="noStrike">
                          <a:solidFill>
                            <a:srgbClr val="000000"/>
                          </a:solidFill>
                          <a:effectLst/>
                          <a:latin typeface="Calibri" panose="020F0502020204030204" pitchFamily="34" charset="0"/>
                        </a:rPr>
                        <a:t> </a:t>
                      </a:r>
                    </a:p>
                  </a:txBody>
                  <a:tcPr marL="9525" marR="9525" marT="9525" marB="0"/>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tc>
                <a:extLst>
                  <a:ext uri="{0D108BD9-81ED-4DB2-BD59-A6C34878D82A}">
                    <a16:rowId xmlns:a16="http://schemas.microsoft.com/office/drawing/2014/main" val="3615516775"/>
                  </a:ext>
                </a:extLst>
              </a:tr>
              <a:tr h="243188">
                <a:tc>
                  <a:txBody>
                    <a:bodyPr/>
                    <a:lstStyle/>
                    <a:p>
                      <a:pPr algn="l" fontAlgn="ctr"/>
                      <a:r>
                        <a:rPr lang="en-US" sz="1100" b="1" i="0" u="none" strike="noStrike">
                          <a:solidFill>
                            <a:srgbClr val="000000"/>
                          </a:solidFill>
                          <a:effectLst/>
                          <a:latin typeface="Calibri" panose="020F0502020204030204" pitchFamily="34" charset="0"/>
                        </a:rPr>
                        <a:t>Advertising</a:t>
                      </a:r>
                    </a:p>
                  </a:txBody>
                  <a:tcPr marL="9525" marR="9525" marT="9525" marB="0" anchor="ctr"/>
                </a:tc>
                <a:tc>
                  <a:txBody>
                    <a:bodyPr/>
                    <a:lstStyle/>
                    <a:p>
                      <a:pPr algn="l" fontAlgn="t"/>
                      <a:r>
                        <a:rPr lang="en-US" sz="1100" b="0" i="0" u="none" strike="noStrike">
                          <a:solidFill>
                            <a:srgbClr val="000000"/>
                          </a:solidFill>
                          <a:effectLst/>
                          <a:latin typeface="Calibri" panose="020F0502020204030204" pitchFamily="34" charset="0"/>
                        </a:rPr>
                        <a:t> </a:t>
                      </a:r>
                    </a:p>
                  </a:txBody>
                  <a:tcPr marL="9525" marR="9525" marT="9525" marB="0"/>
                </a:tc>
                <a:tc>
                  <a:txBody>
                    <a:bodyPr/>
                    <a:lstStyle/>
                    <a:p>
                      <a:pPr algn="ctr" fontAlgn="ctr"/>
                      <a:r>
                        <a:rPr lang="en-US" sz="1100" b="0" i="0" u="none" strike="noStrike">
                          <a:solidFill>
                            <a:srgbClr val="000000"/>
                          </a:solidFill>
                          <a:effectLst/>
                          <a:latin typeface="Calibri" panose="020F0502020204030204" pitchFamily="34" charset="0"/>
                        </a:rPr>
                        <a:t>$500.00 </a:t>
                      </a:r>
                    </a:p>
                  </a:txBody>
                  <a:tcPr marL="9525" marR="9525" marT="9525" marB="0" anchor="ctr"/>
                </a:tc>
                <a:tc>
                  <a:txBody>
                    <a:bodyPr/>
                    <a:lstStyle/>
                    <a:p>
                      <a:pPr algn="l" fontAlgn="t"/>
                      <a:r>
                        <a:rPr lang="en-US" sz="1100" b="0" i="0" u="none" strike="noStrike">
                          <a:solidFill>
                            <a:srgbClr val="000000"/>
                          </a:solidFill>
                          <a:effectLst/>
                          <a:latin typeface="Calibri" panose="020F0502020204030204" pitchFamily="34" charset="0"/>
                        </a:rPr>
                        <a:t> </a:t>
                      </a:r>
                    </a:p>
                  </a:txBody>
                  <a:tcPr marL="9525" marR="9525" marT="9525" marB="0"/>
                </a:tc>
                <a:tc>
                  <a:txBody>
                    <a:bodyPr/>
                    <a:lstStyle/>
                    <a:p>
                      <a:pPr algn="l" fontAlgn="t"/>
                      <a:r>
                        <a:rPr lang="en-US" sz="1100" b="0" i="0" u="none" strike="noStrike">
                          <a:solidFill>
                            <a:srgbClr val="000000"/>
                          </a:solidFill>
                          <a:effectLst/>
                          <a:latin typeface="Calibri" panose="020F0502020204030204" pitchFamily="34" charset="0"/>
                        </a:rPr>
                        <a:t> </a:t>
                      </a:r>
                    </a:p>
                  </a:txBody>
                  <a:tcPr marL="9525" marR="9525" marT="9525" marB="0"/>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tc>
                <a:extLst>
                  <a:ext uri="{0D108BD9-81ED-4DB2-BD59-A6C34878D82A}">
                    <a16:rowId xmlns:a16="http://schemas.microsoft.com/office/drawing/2014/main" val="3395704851"/>
                  </a:ext>
                </a:extLst>
              </a:tr>
              <a:tr h="243188">
                <a:tc>
                  <a:txBody>
                    <a:bodyPr/>
                    <a:lstStyle/>
                    <a:p>
                      <a:pPr algn="l" fontAlgn="ctr"/>
                      <a:r>
                        <a:rPr lang="en-US" sz="1100" b="1" i="0" u="none" strike="noStrike">
                          <a:solidFill>
                            <a:srgbClr val="000000"/>
                          </a:solidFill>
                          <a:effectLst/>
                          <a:latin typeface="Calibri" panose="020F0502020204030204" pitchFamily="34" charset="0"/>
                        </a:rPr>
                        <a:t>Insurance</a:t>
                      </a:r>
                    </a:p>
                  </a:txBody>
                  <a:tcPr marL="9525" marR="9525" marT="9525" marB="0" anchor="ctr"/>
                </a:tc>
                <a:tc>
                  <a:txBody>
                    <a:bodyPr/>
                    <a:lstStyle/>
                    <a:p>
                      <a:pPr algn="l" fontAlgn="t"/>
                      <a:r>
                        <a:rPr lang="en-US" sz="1100" b="0" i="0" u="none" strike="noStrike">
                          <a:solidFill>
                            <a:srgbClr val="000000"/>
                          </a:solidFill>
                          <a:effectLst/>
                          <a:latin typeface="Calibri" panose="020F0502020204030204" pitchFamily="34" charset="0"/>
                        </a:rPr>
                        <a:t> </a:t>
                      </a:r>
                    </a:p>
                  </a:txBody>
                  <a:tcPr marL="9525" marR="9525" marT="9525" marB="0"/>
                </a:tc>
                <a:tc>
                  <a:txBody>
                    <a:bodyPr/>
                    <a:lstStyle/>
                    <a:p>
                      <a:pPr algn="ctr" fontAlgn="ctr"/>
                      <a:r>
                        <a:rPr lang="en-US" sz="1100" b="0" i="0" u="none" strike="noStrike">
                          <a:solidFill>
                            <a:srgbClr val="000000"/>
                          </a:solidFill>
                          <a:effectLst/>
                          <a:latin typeface="Calibri" panose="020F0502020204030204" pitchFamily="34" charset="0"/>
                        </a:rPr>
                        <a:t>$5,500.00 </a:t>
                      </a:r>
                    </a:p>
                  </a:txBody>
                  <a:tcPr marL="9525" marR="9525" marT="9525" marB="0" anchor="ctr"/>
                </a:tc>
                <a:tc>
                  <a:txBody>
                    <a:bodyPr/>
                    <a:lstStyle/>
                    <a:p>
                      <a:pPr algn="l" fontAlgn="t"/>
                      <a:r>
                        <a:rPr lang="en-US" sz="1100" b="0" i="0" u="none" strike="noStrike">
                          <a:solidFill>
                            <a:srgbClr val="000000"/>
                          </a:solidFill>
                          <a:effectLst/>
                          <a:latin typeface="Calibri" panose="020F0502020204030204" pitchFamily="34" charset="0"/>
                        </a:rPr>
                        <a:t> </a:t>
                      </a:r>
                    </a:p>
                  </a:txBody>
                  <a:tcPr marL="9525" marR="9525" marT="9525" marB="0"/>
                </a:tc>
                <a:tc>
                  <a:txBody>
                    <a:bodyPr/>
                    <a:lstStyle/>
                    <a:p>
                      <a:pPr algn="l" fontAlgn="t"/>
                      <a:r>
                        <a:rPr lang="en-US" sz="1100" b="0" i="0" u="none" strike="noStrike">
                          <a:solidFill>
                            <a:srgbClr val="000000"/>
                          </a:solidFill>
                          <a:effectLst/>
                          <a:latin typeface="Calibri" panose="020F0502020204030204" pitchFamily="34" charset="0"/>
                        </a:rPr>
                        <a:t> </a:t>
                      </a:r>
                    </a:p>
                  </a:txBody>
                  <a:tcPr marL="9525" marR="9525" marT="9525" marB="0"/>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tc>
                <a:extLst>
                  <a:ext uri="{0D108BD9-81ED-4DB2-BD59-A6C34878D82A}">
                    <a16:rowId xmlns:a16="http://schemas.microsoft.com/office/drawing/2014/main" val="732126089"/>
                  </a:ext>
                </a:extLst>
              </a:tr>
              <a:tr h="243188">
                <a:tc>
                  <a:txBody>
                    <a:bodyPr/>
                    <a:lstStyle/>
                    <a:p>
                      <a:pPr algn="l" fontAlgn="ctr"/>
                      <a:r>
                        <a:rPr lang="en-US" sz="1100" b="1" i="0" u="none" strike="noStrike">
                          <a:solidFill>
                            <a:srgbClr val="000000"/>
                          </a:solidFill>
                          <a:effectLst/>
                          <a:latin typeface="Calibri" panose="020F0502020204030204" pitchFamily="34" charset="0"/>
                        </a:rPr>
                        <a:t>Audit</a:t>
                      </a:r>
                    </a:p>
                  </a:txBody>
                  <a:tcPr marL="9525" marR="9525" marT="9525" marB="0" anchor="ctr"/>
                </a:tc>
                <a:tc>
                  <a:txBody>
                    <a:bodyPr/>
                    <a:lstStyle/>
                    <a:p>
                      <a:pPr algn="l" fontAlgn="t"/>
                      <a:r>
                        <a:rPr lang="en-US" sz="1100" b="0" i="0" u="none" strike="noStrike">
                          <a:solidFill>
                            <a:srgbClr val="000000"/>
                          </a:solidFill>
                          <a:effectLst/>
                          <a:latin typeface="Calibri" panose="020F0502020204030204" pitchFamily="34" charset="0"/>
                        </a:rPr>
                        <a:t> </a:t>
                      </a:r>
                    </a:p>
                  </a:txBody>
                  <a:tcPr marL="9525" marR="9525" marT="9525" marB="0"/>
                </a:tc>
                <a:tc>
                  <a:txBody>
                    <a:bodyPr/>
                    <a:lstStyle/>
                    <a:p>
                      <a:pPr algn="ctr" fontAlgn="ctr"/>
                      <a:r>
                        <a:rPr lang="en-US" sz="1100" b="0" i="0" u="none" strike="noStrike">
                          <a:solidFill>
                            <a:srgbClr val="000000"/>
                          </a:solidFill>
                          <a:effectLst/>
                          <a:latin typeface="Calibri" panose="020F0502020204030204" pitchFamily="34" charset="0"/>
                        </a:rPr>
                        <a:t>$4,000.00 </a:t>
                      </a:r>
                    </a:p>
                  </a:txBody>
                  <a:tcPr marL="9525" marR="9525" marT="9525" marB="0" anchor="ctr"/>
                </a:tc>
                <a:tc>
                  <a:txBody>
                    <a:bodyPr/>
                    <a:lstStyle/>
                    <a:p>
                      <a:pPr algn="l" fontAlgn="t"/>
                      <a:r>
                        <a:rPr lang="en-US" sz="1100" b="0" i="0" u="none" strike="noStrike">
                          <a:solidFill>
                            <a:srgbClr val="000000"/>
                          </a:solidFill>
                          <a:effectLst/>
                          <a:latin typeface="Calibri" panose="020F0502020204030204" pitchFamily="34" charset="0"/>
                        </a:rPr>
                        <a:t> </a:t>
                      </a:r>
                    </a:p>
                  </a:txBody>
                  <a:tcPr marL="9525" marR="9525" marT="9525" marB="0"/>
                </a:tc>
                <a:tc>
                  <a:txBody>
                    <a:bodyPr/>
                    <a:lstStyle/>
                    <a:p>
                      <a:pPr algn="l" fontAlgn="t"/>
                      <a:r>
                        <a:rPr lang="en-US" sz="1100" b="0" i="0" u="none" strike="noStrike">
                          <a:solidFill>
                            <a:srgbClr val="000000"/>
                          </a:solidFill>
                          <a:effectLst/>
                          <a:latin typeface="Calibri" panose="020F0502020204030204" pitchFamily="34" charset="0"/>
                        </a:rPr>
                        <a:t> </a:t>
                      </a:r>
                    </a:p>
                  </a:txBody>
                  <a:tcPr marL="9525" marR="9525" marT="9525" marB="0"/>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tc>
                <a:extLst>
                  <a:ext uri="{0D108BD9-81ED-4DB2-BD59-A6C34878D82A}">
                    <a16:rowId xmlns:a16="http://schemas.microsoft.com/office/drawing/2014/main" val="1544798036"/>
                  </a:ext>
                </a:extLst>
              </a:tr>
              <a:tr h="243188">
                <a:tc>
                  <a:txBody>
                    <a:bodyPr/>
                    <a:lstStyle/>
                    <a:p>
                      <a:pPr algn="l" fontAlgn="ctr"/>
                      <a:r>
                        <a:rPr lang="en-US" sz="1100" b="1" i="0" u="none" strike="noStrike">
                          <a:solidFill>
                            <a:srgbClr val="000000"/>
                          </a:solidFill>
                          <a:effectLst/>
                          <a:latin typeface="Calibri" panose="020F0502020204030204" pitchFamily="34" charset="0"/>
                        </a:rPr>
                        <a:t>Towing/Disp</a:t>
                      </a:r>
                    </a:p>
                  </a:txBody>
                  <a:tcPr marL="9525" marR="9525" marT="9525" marB="0" anchor="ctr"/>
                </a:tc>
                <a:tc>
                  <a:txBody>
                    <a:bodyPr/>
                    <a:lstStyle/>
                    <a:p>
                      <a:pPr algn="l" fontAlgn="t"/>
                      <a:r>
                        <a:rPr lang="en-US" sz="1100" b="0" i="0" u="none" strike="noStrike">
                          <a:solidFill>
                            <a:srgbClr val="000000"/>
                          </a:solidFill>
                          <a:effectLst/>
                          <a:latin typeface="Calibri" panose="020F0502020204030204" pitchFamily="34" charset="0"/>
                        </a:rPr>
                        <a:t> </a:t>
                      </a:r>
                    </a:p>
                  </a:txBody>
                  <a:tcPr marL="9525" marR="9525" marT="9525" marB="0"/>
                </a:tc>
                <a:tc>
                  <a:txBody>
                    <a:bodyPr/>
                    <a:lstStyle/>
                    <a:p>
                      <a:pPr algn="ctr" fontAlgn="ctr"/>
                      <a:r>
                        <a:rPr lang="en-US" sz="1100" b="0" i="0" u="none" strike="noStrike">
                          <a:solidFill>
                            <a:srgbClr val="000000"/>
                          </a:solidFill>
                          <a:effectLst/>
                          <a:latin typeface="Calibri" panose="020F0502020204030204" pitchFamily="34" charset="0"/>
                        </a:rPr>
                        <a:t>$30,000.00 </a:t>
                      </a:r>
                    </a:p>
                  </a:txBody>
                  <a:tcPr marL="9525" marR="9525" marT="9525" marB="0" anchor="ctr"/>
                </a:tc>
                <a:tc>
                  <a:txBody>
                    <a:bodyPr/>
                    <a:lstStyle/>
                    <a:p>
                      <a:pPr algn="l" fontAlgn="t"/>
                      <a:r>
                        <a:rPr lang="en-US" sz="1100" b="0" i="0" u="none" strike="noStrike">
                          <a:solidFill>
                            <a:srgbClr val="000000"/>
                          </a:solidFill>
                          <a:effectLst/>
                          <a:latin typeface="Calibri" panose="020F0502020204030204" pitchFamily="34" charset="0"/>
                        </a:rPr>
                        <a:t> </a:t>
                      </a:r>
                    </a:p>
                  </a:txBody>
                  <a:tcPr marL="9525" marR="9525" marT="9525" marB="0"/>
                </a:tc>
                <a:tc>
                  <a:txBody>
                    <a:bodyPr/>
                    <a:lstStyle/>
                    <a:p>
                      <a:pPr algn="l" fontAlgn="t"/>
                      <a:r>
                        <a:rPr lang="en-US" sz="1100" b="0" i="0" u="none" strike="noStrike">
                          <a:solidFill>
                            <a:srgbClr val="000000"/>
                          </a:solidFill>
                          <a:effectLst/>
                          <a:latin typeface="Calibri" panose="020F0502020204030204" pitchFamily="34" charset="0"/>
                        </a:rPr>
                        <a:t> </a:t>
                      </a:r>
                    </a:p>
                  </a:txBody>
                  <a:tcPr marL="9525" marR="9525" marT="9525" marB="0"/>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tc>
                <a:extLst>
                  <a:ext uri="{0D108BD9-81ED-4DB2-BD59-A6C34878D82A}">
                    <a16:rowId xmlns:a16="http://schemas.microsoft.com/office/drawing/2014/main" val="1597053117"/>
                  </a:ext>
                </a:extLst>
              </a:tr>
              <a:tr h="243188">
                <a:tc>
                  <a:txBody>
                    <a:bodyPr/>
                    <a:lstStyle/>
                    <a:p>
                      <a:pPr algn="l" fontAlgn="ctr"/>
                      <a:r>
                        <a:rPr lang="en-US" sz="1100" b="1" i="0" u="none" strike="noStrike">
                          <a:solidFill>
                            <a:srgbClr val="000000"/>
                          </a:solidFill>
                          <a:effectLst/>
                          <a:latin typeface="Calibri" panose="020F0502020204030204" pitchFamily="34" charset="0"/>
                        </a:rPr>
                        <a:t>Vehicle Maint</a:t>
                      </a:r>
                    </a:p>
                  </a:txBody>
                  <a:tcPr marL="9525" marR="9525" marT="9525" marB="0" anchor="ctr"/>
                </a:tc>
                <a:tc>
                  <a:txBody>
                    <a:bodyPr/>
                    <a:lstStyle/>
                    <a:p>
                      <a:pPr algn="l" fontAlgn="t"/>
                      <a:r>
                        <a:rPr lang="en-US" sz="1100" b="0" i="0" u="none" strike="noStrike">
                          <a:solidFill>
                            <a:srgbClr val="000000"/>
                          </a:solidFill>
                          <a:effectLst/>
                          <a:latin typeface="Calibri" panose="020F0502020204030204" pitchFamily="34" charset="0"/>
                        </a:rPr>
                        <a:t> </a:t>
                      </a:r>
                    </a:p>
                  </a:txBody>
                  <a:tcPr marL="9525" marR="9525" marT="9525" marB="0"/>
                </a:tc>
                <a:tc>
                  <a:txBody>
                    <a:bodyPr/>
                    <a:lstStyle/>
                    <a:p>
                      <a:pPr algn="l" fontAlgn="t"/>
                      <a:r>
                        <a:rPr lang="en-US" sz="1100" b="0" i="0" u="none" strike="noStrike">
                          <a:solidFill>
                            <a:srgbClr val="000000"/>
                          </a:solidFill>
                          <a:effectLst/>
                          <a:latin typeface="Calibri" panose="020F0502020204030204" pitchFamily="34" charset="0"/>
                        </a:rPr>
                        <a:t> </a:t>
                      </a:r>
                    </a:p>
                  </a:txBody>
                  <a:tcPr marL="9525" marR="9525" marT="9525" marB="0"/>
                </a:tc>
                <a:tc>
                  <a:txBody>
                    <a:bodyPr/>
                    <a:lstStyle/>
                    <a:p>
                      <a:pPr algn="ctr" fontAlgn="ctr"/>
                      <a:r>
                        <a:rPr lang="en-US" sz="1100" b="0" i="0" u="none" strike="noStrike">
                          <a:solidFill>
                            <a:srgbClr val="000000"/>
                          </a:solidFill>
                          <a:effectLst/>
                          <a:latin typeface="Calibri" panose="020F0502020204030204" pitchFamily="34" charset="0"/>
                        </a:rPr>
                        <a:t>$6,000.00 </a:t>
                      </a:r>
                    </a:p>
                  </a:txBody>
                  <a:tcPr marL="9525" marR="9525" marT="9525" marB="0" anchor="ctr"/>
                </a:tc>
                <a:tc>
                  <a:txBody>
                    <a:bodyPr/>
                    <a:lstStyle/>
                    <a:p>
                      <a:pPr algn="l" fontAlgn="t"/>
                      <a:r>
                        <a:rPr lang="en-US" sz="1100" b="0" i="0" u="none" strike="noStrike">
                          <a:solidFill>
                            <a:srgbClr val="000000"/>
                          </a:solidFill>
                          <a:effectLst/>
                          <a:latin typeface="Calibri" panose="020F0502020204030204" pitchFamily="34" charset="0"/>
                        </a:rPr>
                        <a:t> </a:t>
                      </a:r>
                    </a:p>
                  </a:txBody>
                  <a:tcPr marL="9525" marR="9525" marT="9525" marB="0"/>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tc>
                <a:extLst>
                  <a:ext uri="{0D108BD9-81ED-4DB2-BD59-A6C34878D82A}">
                    <a16:rowId xmlns:a16="http://schemas.microsoft.com/office/drawing/2014/main" val="2015467198"/>
                  </a:ext>
                </a:extLst>
              </a:tr>
              <a:tr h="243188">
                <a:tc>
                  <a:txBody>
                    <a:bodyPr/>
                    <a:lstStyle/>
                    <a:p>
                      <a:pPr algn="l" fontAlgn="ctr"/>
                      <a:r>
                        <a:rPr lang="en-US" sz="1100" b="1" i="0" u="none" strike="noStrike">
                          <a:solidFill>
                            <a:srgbClr val="000000"/>
                          </a:solidFill>
                          <a:effectLst/>
                          <a:latin typeface="Calibri" panose="020F0502020204030204" pitchFamily="34" charset="0"/>
                        </a:rPr>
                        <a:t>Fixed Assets/Equip</a:t>
                      </a:r>
                    </a:p>
                  </a:txBody>
                  <a:tcPr marL="9525" marR="9525" marT="9525" marB="0" anchor="ctr"/>
                </a:tc>
                <a:tc>
                  <a:txBody>
                    <a:bodyPr/>
                    <a:lstStyle/>
                    <a:p>
                      <a:pPr algn="l" fontAlgn="t"/>
                      <a:r>
                        <a:rPr lang="en-US" sz="1100" b="0" i="0" u="none" strike="noStrike">
                          <a:solidFill>
                            <a:srgbClr val="000000"/>
                          </a:solidFill>
                          <a:effectLst/>
                          <a:latin typeface="Calibri" panose="020F0502020204030204" pitchFamily="34" charset="0"/>
                        </a:rPr>
                        <a:t> </a:t>
                      </a:r>
                    </a:p>
                  </a:txBody>
                  <a:tcPr marL="9525" marR="9525" marT="9525" marB="0"/>
                </a:tc>
                <a:tc>
                  <a:txBody>
                    <a:bodyPr/>
                    <a:lstStyle/>
                    <a:p>
                      <a:pPr algn="l" fontAlgn="t"/>
                      <a:r>
                        <a:rPr lang="en-US" sz="1100" b="0" i="0" u="none" strike="noStrike">
                          <a:solidFill>
                            <a:srgbClr val="000000"/>
                          </a:solidFill>
                          <a:effectLst/>
                          <a:latin typeface="Calibri" panose="020F0502020204030204" pitchFamily="34" charset="0"/>
                        </a:rPr>
                        <a:t> </a:t>
                      </a:r>
                    </a:p>
                  </a:txBody>
                  <a:tcPr marL="9525" marR="9525" marT="9525" marB="0"/>
                </a:tc>
                <a:tc>
                  <a:txBody>
                    <a:bodyPr/>
                    <a:lstStyle/>
                    <a:p>
                      <a:pPr algn="ctr" fontAlgn="ctr"/>
                      <a:r>
                        <a:rPr lang="en-US" sz="1100" b="0" i="0" u="none" strike="noStrike">
                          <a:solidFill>
                            <a:srgbClr val="000000"/>
                          </a:solidFill>
                          <a:effectLst/>
                          <a:latin typeface="Calibri" panose="020F0502020204030204" pitchFamily="34" charset="0"/>
                        </a:rPr>
                        <a:t>$300.00 </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$5,000.00 </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tc>
                <a:extLst>
                  <a:ext uri="{0D108BD9-81ED-4DB2-BD59-A6C34878D82A}">
                    <a16:rowId xmlns:a16="http://schemas.microsoft.com/office/drawing/2014/main" val="3969023056"/>
                  </a:ext>
                </a:extLst>
              </a:tr>
              <a:tr h="419211">
                <a:tc>
                  <a:txBody>
                    <a:bodyPr/>
                    <a:lstStyle/>
                    <a:p>
                      <a:pPr algn="l" fontAlgn="ctr"/>
                      <a:r>
                        <a:rPr lang="en-US" sz="1100" b="1" i="0" u="none" strike="noStrike">
                          <a:solidFill>
                            <a:srgbClr val="000000"/>
                          </a:solidFill>
                          <a:effectLst/>
                          <a:latin typeface="Calibri" panose="020F0502020204030204" pitchFamily="34" charset="0"/>
                        </a:rPr>
                        <a:t>Total</a:t>
                      </a:r>
                    </a:p>
                  </a:txBody>
                  <a:tcPr marL="9525" marR="9525" marT="9525" marB="0" anchor="ctr"/>
                </a:tc>
                <a:tc>
                  <a:txBody>
                    <a:bodyPr/>
                    <a:lstStyle/>
                    <a:p>
                      <a:pPr algn="ctr" fontAlgn="ctr"/>
                      <a:r>
                        <a:rPr lang="en-US" sz="1100" b="1" i="0" u="none" strike="noStrike">
                          <a:solidFill>
                            <a:srgbClr val="000000"/>
                          </a:solidFill>
                          <a:effectLst/>
                          <a:latin typeface="Calibri" panose="020F0502020204030204" pitchFamily="34" charset="0"/>
                        </a:rPr>
                        <a:t> $1,500.00 </a:t>
                      </a:r>
                    </a:p>
                  </a:txBody>
                  <a:tcPr marL="9525" marR="9525" marT="9525" marB="0" anchor="ctr"/>
                </a:tc>
                <a:tc>
                  <a:txBody>
                    <a:bodyPr/>
                    <a:lstStyle/>
                    <a:p>
                      <a:pPr algn="ctr" fontAlgn="ctr"/>
                      <a:r>
                        <a:rPr lang="en-US" sz="1100" b="1" i="0" u="none" strike="noStrike">
                          <a:solidFill>
                            <a:srgbClr val="000000"/>
                          </a:solidFill>
                          <a:effectLst/>
                          <a:latin typeface="Calibri" panose="020F0502020204030204" pitchFamily="34" charset="0"/>
                        </a:rPr>
                        <a:t>$40,000.00 </a:t>
                      </a:r>
                    </a:p>
                  </a:txBody>
                  <a:tcPr marL="9525" marR="9525" marT="9525" marB="0" anchor="ctr"/>
                </a:tc>
                <a:tc>
                  <a:txBody>
                    <a:bodyPr/>
                    <a:lstStyle/>
                    <a:p>
                      <a:pPr algn="ctr" fontAlgn="ctr"/>
                      <a:r>
                        <a:rPr lang="en-US" sz="1100" b="1" i="0" u="none" strike="noStrike">
                          <a:solidFill>
                            <a:srgbClr val="000000"/>
                          </a:solidFill>
                          <a:effectLst/>
                          <a:latin typeface="Calibri" panose="020F0502020204030204" pitchFamily="34" charset="0"/>
                        </a:rPr>
                        <a:t>$29,800.00 </a:t>
                      </a:r>
                    </a:p>
                  </a:txBody>
                  <a:tcPr marL="9525" marR="9525" marT="9525" marB="0" anchor="ctr"/>
                </a:tc>
                <a:tc>
                  <a:txBody>
                    <a:bodyPr/>
                    <a:lstStyle/>
                    <a:p>
                      <a:pPr algn="ctr" fontAlgn="ctr"/>
                      <a:r>
                        <a:rPr lang="en-US" sz="1100" b="1" i="0" u="none" strike="noStrike">
                          <a:solidFill>
                            <a:srgbClr val="000000"/>
                          </a:solidFill>
                          <a:effectLst/>
                          <a:latin typeface="Calibri" panose="020F0502020204030204" pitchFamily="34" charset="0"/>
                        </a:rPr>
                        <a:t>$5,000.00 </a:t>
                      </a:r>
                    </a:p>
                  </a:txBody>
                  <a:tcPr marL="9525" marR="9525" marT="9525" marB="0" anchor="ctr"/>
                </a:tc>
                <a:tc>
                  <a:txBody>
                    <a:bodyPr/>
                    <a:lstStyle/>
                    <a:p>
                      <a:pPr algn="ctr" fontAlgn="ctr"/>
                      <a:r>
                        <a:rPr lang="en-US" sz="1100" b="1" i="0" u="none" strike="noStrike">
                          <a:solidFill>
                            <a:srgbClr val="000000"/>
                          </a:solidFill>
                          <a:effectLst/>
                          <a:latin typeface="Calibri" panose="020F0502020204030204" pitchFamily="34" charset="0"/>
                        </a:rPr>
                        <a:t>0</a:t>
                      </a:r>
                    </a:p>
                  </a:txBody>
                  <a:tcPr marL="9525" marR="9525" marT="9525" marB="0" anchor="ctr"/>
                </a:tc>
                <a:tc>
                  <a:txBody>
                    <a:bodyPr/>
                    <a:lstStyle/>
                    <a:p>
                      <a:pPr algn="ctr" fontAlgn="ctr"/>
                      <a:r>
                        <a:rPr lang="en-US" sz="1100" b="1" i="0" u="none" strike="noStrike" dirty="0">
                          <a:solidFill>
                            <a:srgbClr val="000000"/>
                          </a:solidFill>
                          <a:effectLst/>
                          <a:latin typeface="Calibri" panose="020F0502020204030204" pitchFamily="34" charset="0"/>
                        </a:rPr>
                        <a:t> $ 76,300.00 </a:t>
                      </a:r>
                    </a:p>
                  </a:txBody>
                  <a:tcPr marL="9525" marR="9525" marT="9525" marB="0" anchor="ctr"/>
                </a:tc>
                <a:extLst>
                  <a:ext uri="{0D108BD9-81ED-4DB2-BD59-A6C34878D82A}">
                    <a16:rowId xmlns:a16="http://schemas.microsoft.com/office/drawing/2014/main" val="1872190808"/>
                  </a:ext>
                </a:extLst>
              </a:tr>
            </a:tbl>
          </a:graphicData>
        </a:graphic>
      </p:graphicFrame>
    </p:spTree>
    <p:extLst>
      <p:ext uri="{BB962C8B-B14F-4D97-AF65-F5344CB8AC3E}">
        <p14:creationId xmlns:p14="http://schemas.microsoft.com/office/powerpoint/2010/main" val="2491495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600" dirty="0" smtClean="0"/>
              <a:t>Election of Officers </a:t>
            </a:r>
            <a:br>
              <a:rPr lang="en-US" sz="6600" dirty="0" smtClean="0"/>
            </a:br>
            <a:r>
              <a:rPr lang="en-US" sz="6600" dirty="0" smtClean="0"/>
              <a:t>2024-2025</a:t>
            </a:r>
            <a:endParaRPr lang="en-US" sz="6600" dirty="0"/>
          </a:p>
        </p:txBody>
      </p:sp>
      <p:sp>
        <p:nvSpPr>
          <p:cNvPr id="3" name="Content Placeholder 2"/>
          <p:cNvSpPr>
            <a:spLocks noGrp="1"/>
          </p:cNvSpPr>
          <p:nvPr>
            <p:ph idx="1"/>
          </p:nvPr>
        </p:nvSpPr>
        <p:spPr>
          <a:xfrm>
            <a:off x="256229" y="2846389"/>
            <a:ext cx="8596668" cy="3880773"/>
          </a:xfrm>
        </p:spPr>
        <p:txBody>
          <a:bodyPr/>
          <a:lstStyle/>
          <a:p>
            <a:r>
              <a:rPr lang="en-US" dirty="0" smtClean="0"/>
              <a:t>Chairperson</a:t>
            </a:r>
          </a:p>
          <a:p>
            <a:r>
              <a:rPr lang="en-US" dirty="0" smtClean="0"/>
              <a:t>Vice Chairperson</a:t>
            </a:r>
          </a:p>
          <a:p>
            <a:endParaRPr lang="en-US" dirty="0"/>
          </a:p>
          <a:p>
            <a:r>
              <a:rPr lang="en-US" dirty="0" smtClean="0"/>
              <a:t>Move to Approve!</a:t>
            </a:r>
            <a:endParaRPr lang="en-US" dirty="0"/>
          </a:p>
        </p:txBody>
      </p:sp>
      <p:pic>
        <p:nvPicPr>
          <p:cNvPr id="4098" name="Picture 2" descr="https://www.promoplace.com/ws/ws.dll/QPic?SN=51311&amp;P=931692259&amp;RS=3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54563" y="2647622"/>
            <a:ext cx="4210378" cy="42103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7153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5142" y="2404534"/>
            <a:ext cx="8658861" cy="1646302"/>
          </a:xfrm>
        </p:spPr>
        <p:txBody>
          <a:bodyPr/>
          <a:lstStyle/>
          <a:p>
            <a:r>
              <a:rPr lang="en-US" sz="8000" dirty="0" smtClean="0"/>
              <a:t>*Approve Agenda</a:t>
            </a:r>
            <a:endParaRPr lang="en-US" sz="8000" dirty="0"/>
          </a:p>
        </p:txBody>
      </p:sp>
      <p:sp>
        <p:nvSpPr>
          <p:cNvPr id="3" name="Subtitle 2"/>
          <p:cNvSpPr>
            <a:spLocks noGrp="1"/>
          </p:cNvSpPr>
          <p:nvPr>
            <p:ph type="subTitle" idx="1"/>
          </p:nvPr>
        </p:nvSpPr>
        <p:spPr>
          <a:xfrm>
            <a:off x="1507067" y="4424905"/>
            <a:ext cx="7766936" cy="1096899"/>
          </a:xfrm>
        </p:spPr>
        <p:txBody>
          <a:bodyPr>
            <a:noAutofit/>
          </a:bodyPr>
          <a:lstStyle/>
          <a:p>
            <a:r>
              <a:rPr lang="en-US" sz="2800" dirty="0"/>
              <a:t>*Approve </a:t>
            </a:r>
            <a:r>
              <a:rPr lang="en-US" sz="2800" dirty="0" smtClean="0"/>
              <a:t>June 17, 2022 Minutes</a:t>
            </a:r>
            <a:endParaRPr lang="en-US" sz="2800" dirty="0"/>
          </a:p>
          <a:p>
            <a:endParaRPr lang="en-US" sz="2800" dirty="0" smtClean="0"/>
          </a:p>
          <a:p>
            <a:r>
              <a:rPr lang="en-US" sz="2800" dirty="0" smtClean="0"/>
              <a:t>*</a:t>
            </a:r>
            <a:r>
              <a:rPr lang="en-US" sz="2800" dirty="0"/>
              <a:t>Approve October 12, 2023 Minutes</a:t>
            </a:r>
          </a:p>
          <a:p>
            <a:endParaRPr lang="en-US" sz="2800" dirty="0"/>
          </a:p>
        </p:txBody>
      </p:sp>
    </p:spTree>
    <p:extLst>
      <p:ext uri="{BB962C8B-B14F-4D97-AF65-F5344CB8AC3E}">
        <p14:creationId xmlns:p14="http://schemas.microsoft.com/office/powerpoint/2010/main" val="3922951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Discussion and action to allow AVA Coordinator to continue to monitor and adjust tow fees if needed.</a:t>
            </a:r>
            <a:endParaRPr lang="en-US" dirty="0"/>
          </a:p>
        </p:txBody>
      </p:sp>
      <p:sp>
        <p:nvSpPr>
          <p:cNvPr id="3" name="Content Placeholder 2"/>
          <p:cNvSpPr>
            <a:spLocks noGrp="1"/>
          </p:cNvSpPr>
          <p:nvPr>
            <p:ph idx="1"/>
          </p:nvPr>
        </p:nvSpPr>
        <p:spPr>
          <a:xfrm>
            <a:off x="677334" y="3128211"/>
            <a:ext cx="8596668" cy="2913151"/>
          </a:xfrm>
        </p:spPr>
        <p:txBody>
          <a:bodyPr/>
          <a:lstStyle/>
          <a:p>
            <a:r>
              <a:rPr lang="en-US" dirty="0" smtClean="0"/>
              <a:t>Fees collected were for usually motorhomes (high disposal rates), property managers, businesses or vehicles with special circumstances (down a hill, blocked, etc.)</a:t>
            </a:r>
          </a:p>
          <a:p>
            <a:pPr lvl="1"/>
            <a:r>
              <a:rPr lang="en-US" dirty="0" smtClean="0"/>
              <a:t>Fees collected </a:t>
            </a:r>
            <a:r>
              <a:rPr lang="en-US" dirty="0" smtClean="0"/>
              <a:t>were </a:t>
            </a:r>
            <a:r>
              <a:rPr lang="en-US" dirty="0" smtClean="0"/>
              <a:t>$4,250 for 2023-2024 year</a:t>
            </a:r>
          </a:p>
          <a:p>
            <a:pPr lvl="1"/>
            <a:r>
              <a:rPr lang="en-US" dirty="0" smtClean="0"/>
              <a:t>Fees are usually charged for property managers or owner’s of the vehicles trying to get rid of their car or situations that will cost more than average (trash in vehicle, inaccessible for a tow </a:t>
            </a:r>
            <a:r>
              <a:rPr lang="en-US" dirty="0" smtClean="0"/>
              <a:t>truck, </a:t>
            </a:r>
            <a:r>
              <a:rPr lang="en-US" dirty="0" smtClean="0"/>
              <a:t>for examples). </a:t>
            </a:r>
            <a:endParaRPr lang="en-US" dirty="0"/>
          </a:p>
        </p:txBody>
      </p:sp>
    </p:spTree>
    <p:extLst>
      <p:ext uri="{BB962C8B-B14F-4D97-AF65-F5344CB8AC3E}">
        <p14:creationId xmlns:p14="http://schemas.microsoft.com/office/powerpoint/2010/main" val="470793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48270" y="1397632"/>
            <a:ext cx="7399421" cy="830997"/>
          </a:xfrm>
          <a:prstGeom prst="rect">
            <a:avLst/>
          </a:prstGeom>
          <a:noFill/>
        </p:spPr>
        <p:txBody>
          <a:bodyPr wrap="square" rtlCol="0">
            <a:spAutoFit/>
          </a:bodyPr>
          <a:lstStyle/>
          <a:p>
            <a:pPr algn="ctr"/>
            <a:r>
              <a:rPr lang="en-US" sz="4800" u="sng" dirty="0" smtClean="0"/>
              <a:t>Staff Report 2023-2024</a:t>
            </a:r>
            <a:endParaRPr lang="en-US" sz="4800" u="sng" dirty="0"/>
          </a:p>
        </p:txBody>
      </p:sp>
      <p:pic>
        <p:nvPicPr>
          <p:cNvPr id="7170" name="Picture 2" descr="Around Town Vehicles - Set of 8 at Lakeshore Learn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4084" y="2666307"/>
            <a:ext cx="5223164" cy="39173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5217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73208" y="200599"/>
            <a:ext cx="7399421" cy="523220"/>
          </a:xfrm>
          <a:prstGeom prst="rect">
            <a:avLst/>
          </a:prstGeom>
          <a:noFill/>
        </p:spPr>
        <p:txBody>
          <a:bodyPr wrap="square" rtlCol="0">
            <a:spAutoFit/>
          </a:bodyPr>
          <a:lstStyle/>
          <a:p>
            <a:pPr algn="ctr"/>
            <a:r>
              <a:rPr lang="en-US" sz="2800" u="sng" dirty="0" smtClean="0"/>
              <a:t>Staff Report 2023-2024</a:t>
            </a:r>
            <a:endParaRPr lang="en-US" sz="2800" u="sng" dirty="0"/>
          </a:p>
        </p:txBody>
      </p:sp>
      <p:graphicFrame>
        <p:nvGraphicFramePr>
          <p:cNvPr id="4" name="Table 3"/>
          <p:cNvGraphicFramePr>
            <a:graphicFrameLocks noGrp="1"/>
          </p:cNvGraphicFramePr>
          <p:nvPr>
            <p:extLst>
              <p:ext uri="{D42A27DB-BD31-4B8C-83A1-F6EECF244321}">
                <p14:modId xmlns:p14="http://schemas.microsoft.com/office/powerpoint/2010/main" val="3592686547"/>
              </p:ext>
            </p:extLst>
          </p:nvPr>
        </p:nvGraphicFramePr>
        <p:xfrm>
          <a:off x="482134" y="898871"/>
          <a:ext cx="10914615" cy="5524500"/>
        </p:xfrm>
        <a:graphic>
          <a:graphicData uri="http://schemas.openxmlformats.org/drawingml/2006/table">
            <a:tbl>
              <a:tblPr>
                <a:tableStyleId>{5C22544A-7EE6-4342-B048-85BDC9FD1C3A}</a:tableStyleId>
              </a:tblPr>
              <a:tblGrid>
                <a:gridCol w="1446849">
                  <a:extLst>
                    <a:ext uri="{9D8B030D-6E8A-4147-A177-3AD203B41FA5}">
                      <a16:colId xmlns:a16="http://schemas.microsoft.com/office/drawing/2014/main" val="4123587727"/>
                    </a:ext>
                  </a:extLst>
                </a:gridCol>
                <a:gridCol w="652267">
                  <a:extLst>
                    <a:ext uri="{9D8B030D-6E8A-4147-A177-3AD203B41FA5}">
                      <a16:colId xmlns:a16="http://schemas.microsoft.com/office/drawing/2014/main" val="320568943"/>
                    </a:ext>
                  </a:extLst>
                </a:gridCol>
                <a:gridCol w="806440">
                  <a:extLst>
                    <a:ext uri="{9D8B030D-6E8A-4147-A177-3AD203B41FA5}">
                      <a16:colId xmlns:a16="http://schemas.microsoft.com/office/drawing/2014/main" val="4098714274"/>
                    </a:ext>
                  </a:extLst>
                </a:gridCol>
                <a:gridCol w="980379">
                  <a:extLst>
                    <a:ext uri="{9D8B030D-6E8A-4147-A177-3AD203B41FA5}">
                      <a16:colId xmlns:a16="http://schemas.microsoft.com/office/drawing/2014/main" val="3532477694"/>
                    </a:ext>
                  </a:extLst>
                </a:gridCol>
                <a:gridCol w="842019">
                  <a:extLst>
                    <a:ext uri="{9D8B030D-6E8A-4147-A177-3AD203B41FA5}">
                      <a16:colId xmlns:a16="http://schemas.microsoft.com/office/drawing/2014/main" val="687221571"/>
                    </a:ext>
                  </a:extLst>
                </a:gridCol>
                <a:gridCol w="853879">
                  <a:extLst>
                    <a:ext uri="{9D8B030D-6E8A-4147-A177-3AD203B41FA5}">
                      <a16:colId xmlns:a16="http://schemas.microsoft.com/office/drawing/2014/main" val="1658010396"/>
                    </a:ext>
                  </a:extLst>
                </a:gridCol>
                <a:gridCol w="1075253">
                  <a:extLst>
                    <a:ext uri="{9D8B030D-6E8A-4147-A177-3AD203B41FA5}">
                      <a16:colId xmlns:a16="http://schemas.microsoft.com/office/drawing/2014/main" val="2442636045"/>
                    </a:ext>
                  </a:extLst>
                </a:gridCol>
                <a:gridCol w="838065">
                  <a:extLst>
                    <a:ext uri="{9D8B030D-6E8A-4147-A177-3AD203B41FA5}">
                      <a16:colId xmlns:a16="http://schemas.microsoft.com/office/drawing/2014/main" val="4262912625"/>
                    </a:ext>
                  </a:extLst>
                </a:gridCol>
                <a:gridCol w="842019">
                  <a:extLst>
                    <a:ext uri="{9D8B030D-6E8A-4147-A177-3AD203B41FA5}">
                      <a16:colId xmlns:a16="http://schemas.microsoft.com/office/drawing/2014/main" val="8866354"/>
                    </a:ext>
                  </a:extLst>
                </a:gridCol>
                <a:gridCol w="932940">
                  <a:extLst>
                    <a:ext uri="{9D8B030D-6E8A-4147-A177-3AD203B41FA5}">
                      <a16:colId xmlns:a16="http://schemas.microsoft.com/office/drawing/2014/main" val="125974500"/>
                    </a:ext>
                  </a:extLst>
                </a:gridCol>
                <a:gridCol w="917128">
                  <a:extLst>
                    <a:ext uri="{9D8B030D-6E8A-4147-A177-3AD203B41FA5}">
                      <a16:colId xmlns:a16="http://schemas.microsoft.com/office/drawing/2014/main" val="3080122927"/>
                    </a:ext>
                  </a:extLst>
                </a:gridCol>
                <a:gridCol w="727377">
                  <a:extLst>
                    <a:ext uri="{9D8B030D-6E8A-4147-A177-3AD203B41FA5}">
                      <a16:colId xmlns:a16="http://schemas.microsoft.com/office/drawing/2014/main" val="3555815456"/>
                    </a:ext>
                  </a:extLst>
                </a:gridCol>
              </a:tblGrid>
              <a:tr h="769230">
                <a:tc gridSpan="2">
                  <a:txBody>
                    <a:bodyPr/>
                    <a:lstStyle/>
                    <a:p>
                      <a:pPr algn="ctr" fontAlgn="ctr"/>
                      <a:r>
                        <a:rPr lang="en-US" sz="2400" b="1" u="sng" strike="noStrike" dirty="0">
                          <a:effectLst/>
                        </a:rPr>
                        <a:t>AMADOR COUNTY</a:t>
                      </a:r>
                      <a:endParaRPr lang="en-US" sz="2400" b="1" i="0" u="sng" strike="noStrike" dirty="0">
                        <a:solidFill>
                          <a:srgbClr val="000000"/>
                        </a:solidFill>
                        <a:effectLst/>
                        <a:latin typeface="Calibri" panose="020F0502020204030204" pitchFamily="34" charset="0"/>
                      </a:endParaRPr>
                    </a:p>
                  </a:txBody>
                  <a:tcPr marL="0" marR="0" marT="0" marB="0" anchor="ctr"/>
                </a:tc>
                <a:tc hMerge="1">
                  <a:txBody>
                    <a:bodyPr/>
                    <a:lstStyle/>
                    <a:p>
                      <a:endParaRPr lang="en-US"/>
                    </a:p>
                  </a:txBody>
                  <a:tcPr/>
                </a:tc>
                <a:tc>
                  <a:txBody>
                    <a:bodyPr/>
                    <a:lstStyle/>
                    <a:p>
                      <a:pPr algn="ctr" fontAlgn="ctr"/>
                      <a:r>
                        <a:rPr lang="en-US" sz="1100" u="none" strike="noStrike" dirty="0">
                          <a:effectLst/>
                        </a:rPr>
                        <a:t>TAGGED</a:t>
                      </a:r>
                      <a:endParaRPr lang="en-US" sz="11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US" sz="1100" u="none" strike="noStrike" dirty="0">
                          <a:effectLst/>
                        </a:rPr>
                        <a:t>PRIVATE PROP.</a:t>
                      </a:r>
                      <a:endParaRPr lang="en-US" sz="11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US" sz="1100" u="none" strike="noStrike" dirty="0">
                          <a:effectLst/>
                        </a:rPr>
                        <a:t>STREET</a:t>
                      </a:r>
                      <a:endParaRPr lang="en-US" sz="11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US" sz="1100" u="none" strike="noStrike" dirty="0">
                          <a:effectLst/>
                        </a:rPr>
                        <a:t>VC/GOA</a:t>
                      </a:r>
                      <a:endParaRPr lang="en-US" sz="11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US" sz="1100" u="none" strike="noStrike" dirty="0">
                          <a:effectLst/>
                        </a:rPr>
                        <a:t>TOWED</a:t>
                      </a:r>
                      <a:endParaRPr lang="en-US" sz="11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US" sz="1100" u="none" strike="noStrike" dirty="0">
                          <a:effectLst/>
                        </a:rPr>
                        <a:t>JUNK</a:t>
                      </a:r>
                      <a:endParaRPr lang="en-US" sz="11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US" sz="1100" u="none" strike="noStrike" dirty="0">
                          <a:effectLst/>
                        </a:rPr>
                        <a:t>WARRANT</a:t>
                      </a:r>
                      <a:endParaRPr lang="en-US" sz="11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US" sz="1100" u="none" strike="noStrike" dirty="0">
                          <a:effectLst/>
                        </a:rPr>
                        <a:t>STOLEN/</a:t>
                      </a:r>
                      <a:br>
                        <a:rPr lang="en-US" sz="1100" u="none" strike="noStrike" dirty="0">
                          <a:effectLst/>
                        </a:rPr>
                      </a:br>
                      <a:r>
                        <a:rPr lang="en-US" sz="1100" u="none" strike="noStrike" dirty="0">
                          <a:effectLst/>
                        </a:rPr>
                        <a:t>RECOVERY</a:t>
                      </a:r>
                      <a:endParaRPr lang="en-US" sz="11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US" sz="1100" u="none" strike="noStrike" dirty="0">
                          <a:effectLst/>
                        </a:rPr>
                        <a:t>PENDING</a:t>
                      </a:r>
                      <a:endParaRPr lang="en-US" sz="11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US" sz="1100" u="none" strike="noStrike" dirty="0">
                          <a:effectLst/>
                        </a:rPr>
                        <a:t># OF NOTICE SENT</a:t>
                      </a:r>
                      <a:br>
                        <a:rPr lang="en-US" sz="1100" u="none" strike="noStrike" dirty="0">
                          <a:effectLst/>
                        </a:rPr>
                      </a:br>
                      <a:r>
                        <a:rPr lang="en-US" sz="1050" u="none" strike="noStrike" dirty="0">
                          <a:effectLst/>
                        </a:rPr>
                        <a:t>(EXCLUDES OWNER RELEASE)</a:t>
                      </a:r>
                      <a:endParaRPr lang="en-US" sz="1100" b="1"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859522558"/>
                  </a:ext>
                </a:extLst>
              </a:tr>
              <a:tr h="148200">
                <a:tc>
                  <a:txBody>
                    <a:bodyPr/>
                    <a:lstStyle/>
                    <a:p>
                      <a:pPr algn="l" fontAlgn="b"/>
                      <a:r>
                        <a:rPr lang="en-US" sz="1400" u="none" strike="noStrike" dirty="0">
                          <a:effectLst/>
                        </a:rPr>
                        <a:t>JULY</a:t>
                      </a:r>
                      <a:endParaRPr lang="en-US" sz="14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1200" u="none" strike="noStrike">
                          <a:effectLst/>
                        </a:rPr>
                        <a:t> </a:t>
                      </a:r>
                      <a:endParaRPr lang="en-US" sz="1200" b="0" i="0" u="none" strike="noStrike">
                        <a:effectLst/>
                        <a:latin typeface="Arial" panose="020B0604020202020204" pitchFamily="34" charset="0"/>
                      </a:endParaRPr>
                    </a:p>
                  </a:txBody>
                  <a:tcPr marL="0" marR="0" marT="0" marB="0" anchor="b"/>
                </a:tc>
                <a:tc>
                  <a:txBody>
                    <a:bodyPr/>
                    <a:lstStyle/>
                    <a:p>
                      <a:pPr algn="ctr" fontAlgn="ctr"/>
                      <a:r>
                        <a:rPr lang="en-US" sz="1200" u="none" strike="noStrike">
                          <a:effectLst/>
                        </a:rPr>
                        <a:t>7</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4</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3</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2</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4</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1</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8</a:t>
                      </a:r>
                      <a:endParaRPr lang="en-US" sz="1200" b="0" i="0" u="none" strike="noStrike">
                        <a:effectLst/>
                        <a:latin typeface="Arial" panose="020B0604020202020204" pitchFamily="34" charset="0"/>
                      </a:endParaRPr>
                    </a:p>
                  </a:txBody>
                  <a:tcPr marL="0" marR="0" marT="0" marB="0" anchor="ctr"/>
                </a:tc>
                <a:extLst>
                  <a:ext uri="{0D108BD9-81ED-4DB2-BD59-A6C34878D82A}">
                    <a16:rowId xmlns:a16="http://schemas.microsoft.com/office/drawing/2014/main" val="2512124710"/>
                  </a:ext>
                </a:extLst>
              </a:tr>
              <a:tr h="148200">
                <a:tc>
                  <a:txBody>
                    <a:bodyPr/>
                    <a:lstStyle/>
                    <a:p>
                      <a:pPr algn="l" fontAlgn="b"/>
                      <a:r>
                        <a:rPr lang="en-US" sz="1400" u="none" strike="noStrike" dirty="0">
                          <a:effectLst/>
                        </a:rPr>
                        <a:t>AUGUST</a:t>
                      </a:r>
                      <a:endParaRPr lang="en-US" sz="14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1200" u="none" strike="noStrike">
                          <a:effectLst/>
                        </a:rPr>
                        <a:t> </a:t>
                      </a:r>
                      <a:endParaRPr lang="en-US" sz="1200" b="0" i="0" u="none" strike="noStrike">
                        <a:effectLst/>
                        <a:latin typeface="Arial" panose="020B0604020202020204" pitchFamily="34" charset="0"/>
                      </a:endParaRPr>
                    </a:p>
                  </a:txBody>
                  <a:tcPr marL="0" marR="0" marT="0" marB="0" anchor="b"/>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extLst>
                  <a:ext uri="{0D108BD9-81ED-4DB2-BD59-A6C34878D82A}">
                    <a16:rowId xmlns:a16="http://schemas.microsoft.com/office/drawing/2014/main" val="2510742807"/>
                  </a:ext>
                </a:extLst>
              </a:tr>
              <a:tr h="148200">
                <a:tc>
                  <a:txBody>
                    <a:bodyPr/>
                    <a:lstStyle/>
                    <a:p>
                      <a:pPr algn="l" fontAlgn="b"/>
                      <a:r>
                        <a:rPr lang="en-US" sz="1400" u="none" strike="noStrike" dirty="0">
                          <a:effectLst/>
                        </a:rPr>
                        <a:t>SEPT</a:t>
                      </a:r>
                      <a:endParaRPr lang="en-US" sz="14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1200" u="none" strike="noStrike">
                          <a:effectLst/>
                        </a:rPr>
                        <a:t> </a:t>
                      </a:r>
                      <a:endParaRPr lang="en-US" sz="1200" b="0" i="0" u="none" strike="noStrike">
                        <a:effectLst/>
                        <a:latin typeface="Arial" panose="020B0604020202020204" pitchFamily="34" charset="0"/>
                      </a:endParaRPr>
                    </a:p>
                  </a:txBody>
                  <a:tcPr marL="0" marR="0" marT="0" marB="0" anchor="b"/>
                </a:tc>
                <a:tc>
                  <a:txBody>
                    <a:bodyPr/>
                    <a:lstStyle/>
                    <a:p>
                      <a:pPr algn="ctr" fontAlgn="ctr"/>
                      <a:r>
                        <a:rPr lang="en-US" sz="1200" u="none" strike="noStrike">
                          <a:effectLst/>
                        </a:rPr>
                        <a:t>2</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1</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1</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2</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4</a:t>
                      </a:r>
                      <a:endParaRPr lang="en-US" sz="1200" b="0" i="0" u="none" strike="noStrike">
                        <a:effectLst/>
                        <a:latin typeface="Arial" panose="020B0604020202020204" pitchFamily="34" charset="0"/>
                      </a:endParaRPr>
                    </a:p>
                  </a:txBody>
                  <a:tcPr marL="0" marR="0" marT="0" marB="0" anchor="ctr"/>
                </a:tc>
                <a:extLst>
                  <a:ext uri="{0D108BD9-81ED-4DB2-BD59-A6C34878D82A}">
                    <a16:rowId xmlns:a16="http://schemas.microsoft.com/office/drawing/2014/main" val="728209419"/>
                  </a:ext>
                </a:extLst>
              </a:tr>
              <a:tr h="148200">
                <a:tc>
                  <a:txBody>
                    <a:bodyPr/>
                    <a:lstStyle/>
                    <a:p>
                      <a:pPr algn="l" fontAlgn="b"/>
                      <a:r>
                        <a:rPr lang="en-US" sz="1400" u="none" strike="noStrike" dirty="0">
                          <a:effectLst/>
                        </a:rPr>
                        <a:t>TOTAL</a:t>
                      </a:r>
                      <a:endParaRPr lang="en-US" sz="14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1200" u="none" strike="noStrike">
                          <a:effectLst/>
                        </a:rPr>
                        <a:t> </a:t>
                      </a:r>
                      <a:endParaRPr lang="en-US" sz="1200" b="0" i="0" u="none" strike="noStrike">
                        <a:effectLst/>
                        <a:latin typeface="Arial" panose="020B0604020202020204" pitchFamily="34" charset="0"/>
                      </a:endParaRPr>
                    </a:p>
                  </a:txBody>
                  <a:tcPr marL="0" marR="0" marT="0" marB="0" anchor="b"/>
                </a:tc>
                <a:tc>
                  <a:txBody>
                    <a:bodyPr/>
                    <a:lstStyle/>
                    <a:p>
                      <a:pPr algn="ctr" fontAlgn="ctr"/>
                      <a:r>
                        <a:rPr lang="en-US" sz="1200" u="none" strike="noStrike">
                          <a:effectLst/>
                        </a:rPr>
                        <a:t>9</a:t>
                      </a:r>
                      <a:endParaRPr lang="en-US" sz="1200" b="1"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5</a:t>
                      </a:r>
                      <a:endParaRPr lang="en-US" sz="1200" b="1"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4</a:t>
                      </a:r>
                      <a:endParaRPr lang="en-US" sz="1200" b="1"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2</a:t>
                      </a:r>
                      <a:endParaRPr lang="en-US" sz="1200" b="1"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6</a:t>
                      </a:r>
                      <a:endParaRPr lang="en-US" sz="1200" b="1"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1</a:t>
                      </a:r>
                      <a:endParaRPr lang="en-US" sz="1200" b="1"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1"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1"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1"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12</a:t>
                      </a:r>
                      <a:endParaRPr lang="en-US" sz="1200" b="1" i="0" u="none" strike="noStrike">
                        <a:effectLst/>
                        <a:latin typeface="Arial" panose="020B0604020202020204" pitchFamily="34" charset="0"/>
                      </a:endParaRPr>
                    </a:p>
                  </a:txBody>
                  <a:tcPr marL="0" marR="0" marT="0" marB="0" anchor="ctr"/>
                </a:tc>
                <a:extLst>
                  <a:ext uri="{0D108BD9-81ED-4DB2-BD59-A6C34878D82A}">
                    <a16:rowId xmlns:a16="http://schemas.microsoft.com/office/drawing/2014/main" val="578693484"/>
                  </a:ext>
                </a:extLst>
              </a:tr>
              <a:tr h="148200">
                <a:tc>
                  <a:txBody>
                    <a:bodyPr/>
                    <a:lstStyle/>
                    <a:p>
                      <a:pPr algn="ctr" fontAlgn="b"/>
                      <a:r>
                        <a:rPr lang="en-US" sz="1400" u="none" strike="noStrike" dirty="0">
                          <a:effectLst/>
                        </a:rPr>
                        <a:t> </a:t>
                      </a:r>
                      <a:endParaRPr lang="en-US" sz="14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1200" u="none" strike="noStrike">
                          <a:effectLst/>
                        </a:rPr>
                        <a:t> </a:t>
                      </a:r>
                      <a:endParaRPr lang="en-US" sz="1200" b="0" i="0" u="none" strike="noStrike">
                        <a:effectLst/>
                        <a:latin typeface="Arial" panose="020B0604020202020204" pitchFamily="34" charset="0"/>
                      </a:endParaRPr>
                    </a:p>
                  </a:txBody>
                  <a:tcPr marL="0" marR="0" marT="0" marB="0" anchor="b"/>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extLst>
                  <a:ext uri="{0D108BD9-81ED-4DB2-BD59-A6C34878D82A}">
                    <a16:rowId xmlns:a16="http://schemas.microsoft.com/office/drawing/2014/main" val="2686031221"/>
                  </a:ext>
                </a:extLst>
              </a:tr>
              <a:tr h="148200">
                <a:tc>
                  <a:txBody>
                    <a:bodyPr/>
                    <a:lstStyle/>
                    <a:p>
                      <a:pPr algn="l" fontAlgn="b"/>
                      <a:r>
                        <a:rPr lang="en-US" sz="1400" u="none" strike="noStrike" dirty="0">
                          <a:effectLst/>
                        </a:rPr>
                        <a:t>OCT</a:t>
                      </a:r>
                      <a:endParaRPr lang="en-US" sz="14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1200" u="none" strike="noStrike">
                          <a:effectLst/>
                        </a:rPr>
                        <a:t> </a:t>
                      </a:r>
                      <a:endParaRPr lang="en-US" sz="1200" b="0" i="0" u="none" strike="noStrike">
                        <a:effectLst/>
                        <a:latin typeface="Arial" panose="020B0604020202020204" pitchFamily="34" charset="0"/>
                      </a:endParaRPr>
                    </a:p>
                  </a:txBody>
                  <a:tcPr marL="0" marR="0" marT="0" marB="0" anchor="b"/>
                </a:tc>
                <a:tc>
                  <a:txBody>
                    <a:bodyPr/>
                    <a:lstStyle/>
                    <a:p>
                      <a:pPr algn="ctr" fontAlgn="ctr"/>
                      <a:r>
                        <a:rPr lang="en-US" sz="1200" u="none" strike="noStrike">
                          <a:effectLst/>
                        </a:rPr>
                        <a:t>5</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2</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1</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3</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2</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4</a:t>
                      </a:r>
                      <a:endParaRPr lang="en-US" sz="1200" b="0" i="0" u="none" strike="noStrike">
                        <a:effectLst/>
                        <a:latin typeface="Arial" panose="020B0604020202020204" pitchFamily="34" charset="0"/>
                      </a:endParaRPr>
                    </a:p>
                  </a:txBody>
                  <a:tcPr marL="0" marR="0" marT="0" marB="0" anchor="ctr"/>
                </a:tc>
                <a:extLst>
                  <a:ext uri="{0D108BD9-81ED-4DB2-BD59-A6C34878D82A}">
                    <a16:rowId xmlns:a16="http://schemas.microsoft.com/office/drawing/2014/main" val="1242418152"/>
                  </a:ext>
                </a:extLst>
              </a:tr>
              <a:tr h="148200">
                <a:tc>
                  <a:txBody>
                    <a:bodyPr/>
                    <a:lstStyle/>
                    <a:p>
                      <a:pPr algn="l" fontAlgn="b"/>
                      <a:r>
                        <a:rPr lang="en-US" sz="1400" u="none" strike="noStrike" dirty="0">
                          <a:effectLst/>
                        </a:rPr>
                        <a:t>NOV</a:t>
                      </a:r>
                      <a:endParaRPr lang="en-US" sz="14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1200" u="none" strike="noStrike">
                          <a:effectLst/>
                        </a:rPr>
                        <a:t> </a:t>
                      </a:r>
                      <a:endParaRPr lang="en-US" sz="1200" b="0" i="0" u="none" strike="noStrike">
                        <a:effectLst/>
                        <a:latin typeface="Arial" panose="020B0604020202020204" pitchFamily="34" charset="0"/>
                      </a:endParaRPr>
                    </a:p>
                  </a:txBody>
                  <a:tcPr marL="0" marR="0" marT="0" marB="0" anchor="b"/>
                </a:tc>
                <a:tc>
                  <a:txBody>
                    <a:bodyPr/>
                    <a:lstStyle/>
                    <a:p>
                      <a:pPr algn="ctr" fontAlgn="ctr"/>
                      <a:r>
                        <a:rPr lang="en-US" sz="1200" u="none" strike="noStrike">
                          <a:effectLst/>
                        </a:rPr>
                        <a:t>11</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11</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1</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10</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18</a:t>
                      </a:r>
                      <a:endParaRPr lang="en-US" sz="1200" b="0" i="0" u="none" strike="noStrike">
                        <a:effectLst/>
                        <a:latin typeface="Arial" panose="020B0604020202020204" pitchFamily="34" charset="0"/>
                      </a:endParaRPr>
                    </a:p>
                  </a:txBody>
                  <a:tcPr marL="0" marR="0" marT="0" marB="0" anchor="ctr"/>
                </a:tc>
                <a:extLst>
                  <a:ext uri="{0D108BD9-81ED-4DB2-BD59-A6C34878D82A}">
                    <a16:rowId xmlns:a16="http://schemas.microsoft.com/office/drawing/2014/main" val="1993649480"/>
                  </a:ext>
                </a:extLst>
              </a:tr>
              <a:tr h="148200">
                <a:tc>
                  <a:txBody>
                    <a:bodyPr/>
                    <a:lstStyle/>
                    <a:p>
                      <a:pPr algn="l" fontAlgn="b"/>
                      <a:r>
                        <a:rPr lang="en-US" sz="1400" u="none" strike="noStrike" dirty="0">
                          <a:effectLst/>
                        </a:rPr>
                        <a:t>DEC</a:t>
                      </a:r>
                      <a:endParaRPr lang="en-US" sz="14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1200" u="none" strike="noStrike">
                          <a:effectLst/>
                        </a:rPr>
                        <a:t> </a:t>
                      </a:r>
                      <a:endParaRPr lang="en-US" sz="1200" b="0" i="0" u="none" strike="noStrike">
                        <a:effectLst/>
                        <a:latin typeface="Arial" panose="020B0604020202020204" pitchFamily="34" charset="0"/>
                      </a:endParaRPr>
                    </a:p>
                  </a:txBody>
                  <a:tcPr marL="0" marR="0" marT="0" marB="0" anchor="b"/>
                </a:tc>
                <a:tc>
                  <a:txBody>
                    <a:bodyPr/>
                    <a:lstStyle/>
                    <a:p>
                      <a:pPr algn="ctr" fontAlgn="ctr"/>
                      <a:r>
                        <a:rPr lang="en-US" sz="1200" u="none" strike="noStrike">
                          <a:effectLst/>
                        </a:rPr>
                        <a:t>8</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8</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2</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4</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15</a:t>
                      </a:r>
                      <a:endParaRPr lang="en-US" sz="1200" b="0" i="0" u="none" strike="noStrike">
                        <a:effectLst/>
                        <a:latin typeface="Arial" panose="020B0604020202020204" pitchFamily="34" charset="0"/>
                      </a:endParaRPr>
                    </a:p>
                  </a:txBody>
                  <a:tcPr marL="0" marR="0" marT="0" marB="0" anchor="ctr"/>
                </a:tc>
                <a:extLst>
                  <a:ext uri="{0D108BD9-81ED-4DB2-BD59-A6C34878D82A}">
                    <a16:rowId xmlns:a16="http://schemas.microsoft.com/office/drawing/2014/main" val="1951622068"/>
                  </a:ext>
                </a:extLst>
              </a:tr>
              <a:tr h="148200">
                <a:tc>
                  <a:txBody>
                    <a:bodyPr/>
                    <a:lstStyle/>
                    <a:p>
                      <a:pPr algn="l" fontAlgn="b"/>
                      <a:r>
                        <a:rPr lang="en-US" sz="1400" u="none" strike="noStrike" dirty="0">
                          <a:effectLst/>
                        </a:rPr>
                        <a:t>TOTAL</a:t>
                      </a:r>
                      <a:endParaRPr lang="en-US" sz="14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1200" u="none" strike="noStrike">
                          <a:effectLst/>
                        </a:rPr>
                        <a:t> </a:t>
                      </a:r>
                      <a:endParaRPr lang="en-US" sz="1200" b="0" i="0" u="none" strike="noStrike">
                        <a:effectLst/>
                        <a:latin typeface="Arial" panose="020B0604020202020204" pitchFamily="34" charset="0"/>
                      </a:endParaRPr>
                    </a:p>
                  </a:txBody>
                  <a:tcPr marL="0" marR="0" marT="0" marB="0" anchor="b"/>
                </a:tc>
                <a:tc>
                  <a:txBody>
                    <a:bodyPr/>
                    <a:lstStyle/>
                    <a:p>
                      <a:pPr algn="ctr" fontAlgn="ctr"/>
                      <a:r>
                        <a:rPr lang="en-US" sz="1200" u="none" strike="noStrike">
                          <a:effectLst/>
                        </a:rPr>
                        <a:t>24</a:t>
                      </a:r>
                      <a:endParaRPr lang="en-US" sz="1200" b="1"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21</a:t>
                      </a:r>
                      <a:endParaRPr lang="en-US" sz="1200" b="1"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1</a:t>
                      </a:r>
                      <a:endParaRPr lang="en-US" sz="1200" b="1"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6</a:t>
                      </a:r>
                      <a:endParaRPr lang="en-US" sz="1200" b="1"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16</a:t>
                      </a:r>
                      <a:endParaRPr lang="en-US" sz="1200" b="1"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1"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1"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1"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1"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37</a:t>
                      </a:r>
                      <a:endParaRPr lang="en-US" sz="1200" b="1" i="0" u="none" strike="noStrike">
                        <a:effectLst/>
                        <a:latin typeface="Arial" panose="020B0604020202020204" pitchFamily="34" charset="0"/>
                      </a:endParaRPr>
                    </a:p>
                  </a:txBody>
                  <a:tcPr marL="0" marR="0" marT="0" marB="0" anchor="ctr"/>
                </a:tc>
                <a:extLst>
                  <a:ext uri="{0D108BD9-81ED-4DB2-BD59-A6C34878D82A}">
                    <a16:rowId xmlns:a16="http://schemas.microsoft.com/office/drawing/2014/main" val="1686733176"/>
                  </a:ext>
                </a:extLst>
              </a:tr>
              <a:tr h="148200">
                <a:tc>
                  <a:txBody>
                    <a:bodyPr/>
                    <a:lstStyle/>
                    <a:p>
                      <a:pPr algn="ctr" fontAlgn="b"/>
                      <a:r>
                        <a:rPr lang="en-US" sz="1400" u="none" strike="noStrike" dirty="0">
                          <a:effectLst/>
                        </a:rPr>
                        <a:t> </a:t>
                      </a:r>
                      <a:endParaRPr lang="en-US" sz="14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1200" u="none" strike="noStrike">
                          <a:effectLst/>
                        </a:rPr>
                        <a:t> </a:t>
                      </a:r>
                      <a:endParaRPr lang="en-US" sz="1200" b="0" i="0" u="none" strike="noStrike">
                        <a:effectLst/>
                        <a:latin typeface="Arial" panose="020B0604020202020204" pitchFamily="34" charset="0"/>
                      </a:endParaRPr>
                    </a:p>
                  </a:txBody>
                  <a:tcPr marL="0" marR="0" marT="0" marB="0" anchor="b"/>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extLst>
                  <a:ext uri="{0D108BD9-81ED-4DB2-BD59-A6C34878D82A}">
                    <a16:rowId xmlns:a16="http://schemas.microsoft.com/office/drawing/2014/main" val="3269921244"/>
                  </a:ext>
                </a:extLst>
              </a:tr>
              <a:tr h="148200">
                <a:tc>
                  <a:txBody>
                    <a:bodyPr/>
                    <a:lstStyle/>
                    <a:p>
                      <a:pPr algn="l" fontAlgn="b"/>
                      <a:r>
                        <a:rPr lang="en-US" sz="1400" u="none" strike="noStrike" dirty="0">
                          <a:effectLst/>
                        </a:rPr>
                        <a:t>JAN</a:t>
                      </a:r>
                      <a:endParaRPr lang="en-US" sz="14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1200" u="none" strike="noStrike">
                          <a:effectLst/>
                        </a:rPr>
                        <a:t> </a:t>
                      </a:r>
                      <a:endParaRPr lang="en-US" sz="1200" b="0" i="0" u="none" strike="noStrike">
                        <a:effectLst/>
                        <a:latin typeface="Arial" panose="020B0604020202020204" pitchFamily="34" charset="0"/>
                      </a:endParaRPr>
                    </a:p>
                  </a:txBody>
                  <a:tcPr marL="0" marR="0" marT="0" marB="0" anchor="b"/>
                </a:tc>
                <a:tc>
                  <a:txBody>
                    <a:bodyPr/>
                    <a:lstStyle/>
                    <a:p>
                      <a:pPr algn="ctr" fontAlgn="ctr"/>
                      <a:r>
                        <a:rPr lang="en-US" sz="1200" u="none" strike="noStrike">
                          <a:effectLst/>
                        </a:rPr>
                        <a:t>5</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4</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1</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1</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4</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8</a:t>
                      </a:r>
                      <a:endParaRPr lang="en-US" sz="1200" b="0" i="0" u="none" strike="noStrike">
                        <a:effectLst/>
                        <a:latin typeface="Arial" panose="020B0604020202020204" pitchFamily="34" charset="0"/>
                      </a:endParaRPr>
                    </a:p>
                  </a:txBody>
                  <a:tcPr marL="0" marR="0" marT="0" marB="0" anchor="ctr"/>
                </a:tc>
                <a:extLst>
                  <a:ext uri="{0D108BD9-81ED-4DB2-BD59-A6C34878D82A}">
                    <a16:rowId xmlns:a16="http://schemas.microsoft.com/office/drawing/2014/main" val="3297092815"/>
                  </a:ext>
                </a:extLst>
              </a:tr>
              <a:tr h="148200">
                <a:tc>
                  <a:txBody>
                    <a:bodyPr/>
                    <a:lstStyle/>
                    <a:p>
                      <a:pPr algn="l" fontAlgn="b"/>
                      <a:r>
                        <a:rPr lang="en-US" sz="1400" u="none" strike="noStrike" dirty="0">
                          <a:effectLst/>
                        </a:rPr>
                        <a:t>FEB</a:t>
                      </a:r>
                      <a:endParaRPr lang="en-US" sz="14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1200" u="none" strike="noStrike">
                          <a:effectLst/>
                        </a:rPr>
                        <a:t> </a:t>
                      </a:r>
                      <a:endParaRPr lang="en-US" sz="1200" b="0" i="0" u="none" strike="noStrike">
                        <a:effectLst/>
                        <a:latin typeface="Arial" panose="020B0604020202020204" pitchFamily="34" charset="0"/>
                      </a:endParaRPr>
                    </a:p>
                  </a:txBody>
                  <a:tcPr marL="0" marR="0" marT="0" marB="0" anchor="b"/>
                </a:tc>
                <a:tc>
                  <a:txBody>
                    <a:bodyPr/>
                    <a:lstStyle/>
                    <a:p>
                      <a:pPr algn="ctr" fontAlgn="ctr"/>
                      <a:r>
                        <a:rPr lang="en-US" sz="1200" u="none" strike="noStrike">
                          <a:effectLst/>
                        </a:rPr>
                        <a:t>4</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2</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2</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2</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2</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7</a:t>
                      </a:r>
                      <a:endParaRPr lang="en-US" sz="1200" b="0" i="0" u="none" strike="noStrike">
                        <a:effectLst/>
                        <a:latin typeface="Arial" panose="020B0604020202020204" pitchFamily="34" charset="0"/>
                      </a:endParaRPr>
                    </a:p>
                  </a:txBody>
                  <a:tcPr marL="0" marR="0" marT="0" marB="0" anchor="ctr"/>
                </a:tc>
                <a:extLst>
                  <a:ext uri="{0D108BD9-81ED-4DB2-BD59-A6C34878D82A}">
                    <a16:rowId xmlns:a16="http://schemas.microsoft.com/office/drawing/2014/main" val="347755650"/>
                  </a:ext>
                </a:extLst>
              </a:tr>
              <a:tr h="148200">
                <a:tc>
                  <a:txBody>
                    <a:bodyPr/>
                    <a:lstStyle/>
                    <a:p>
                      <a:pPr algn="l" fontAlgn="b"/>
                      <a:r>
                        <a:rPr lang="en-US" sz="1400" u="none" strike="noStrike" dirty="0">
                          <a:effectLst/>
                        </a:rPr>
                        <a:t>MARCH</a:t>
                      </a:r>
                      <a:endParaRPr lang="en-US" sz="14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1200" u="none" strike="noStrike">
                          <a:effectLst/>
                        </a:rPr>
                        <a:t> </a:t>
                      </a:r>
                      <a:endParaRPr lang="en-US" sz="1200" b="0" i="0" u="none" strike="noStrike">
                        <a:effectLst/>
                        <a:latin typeface="Arial" panose="020B0604020202020204" pitchFamily="34" charset="0"/>
                      </a:endParaRPr>
                    </a:p>
                  </a:txBody>
                  <a:tcPr marL="0" marR="0" marT="0" marB="0" anchor="b"/>
                </a:tc>
                <a:tc>
                  <a:txBody>
                    <a:bodyPr/>
                    <a:lstStyle/>
                    <a:p>
                      <a:pPr algn="ctr" fontAlgn="ctr"/>
                      <a:r>
                        <a:rPr lang="en-US" sz="1200" u="none" strike="noStrike">
                          <a:effectLst/>
                        </a:rPr>
                        <a:t>3</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2</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1</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2</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1</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4</a:t>
                      </a:r>
                      <a:endParaRPr lang="en-US" sz="1200" b="0" i="0" u="none" strike="noStrike">
                        <a:effectLst/>
                        <a:latin typeface="Arial" panose="020B0604020202020204" pitchFamily="34" charset="0"/>
                      </a:endParaRPr>
                    </a:p>
                  </a:txBody>
                  <a:tcPr marL="0" marR="0" marT="0" marB="0" anchor="ctr"/>
                </a:tc>
                <a:extLst>
                  <a:ext uri="{0D108BD9-81ED-4DB2-BD59-A6C34878D82A}">
                    <a16:rowId xmlns:a16="http://schemas.microsoft.com/office/drawing/2014/main" val="237647898"/>
                  </a:ext>
                </a:extLst>
              </a:tr>
              <a:tr h="148200">
                <a:tc>
                  <a:txBody>
                    <a:bodyPr/>
                    <a:lstStyle/>
                    <a:p>
                      <a:pPr algn="l" fontAlgn="b"/>
                      <a:r>
                        <a:rPr lang="en-US" sz="1400" u="none" strike="noStrike" dirty="0">
                          <a:effectLst/>
                        </a:rPr>
                        <a:t>TOTAL</a:t>
                      </a:r>
                      <a:endParaRPr lang="en-US" sz="14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1200" u="none" strike="noStrike">
                          <a:effectLst/>
                        </a:rPr>
                        <a:t> </a:t>
                      </a:r>
                      <a:endParaRPr lang="en-US" sz="1200" b="0" i="0" u="none" strike="noStrike">
                        <a:effectLst/>
                        <a:latin typeface="Arial" panose="020B0604020202020204" pitchFamily="34" charset="0"/>
                      </a:endParaRPr>
                    </a:p>
                  </a:txBody>
                  <a:tcPr marL="0" marR="0" marT="0" marB="0" anchor="b"/>
                </a:tc>
                <a:tc>
                  <a:txBody>
                    <a:bodyPr/>
                    <a:lstStyle/>
                    <a:p>
                      <a:pPr algn="ctr" fontAlgn="ctr"/>
                      <a:r>
                        <a:rPr lang="en-US" sz="1200" u="none" strike="noStrike">
                          <a:effectLst/>
                        </a:rPr>
                        <a:t>12</a:t>
                      </a:r>
                      <a:endParaRPr lang="en-US" sz="1200" b="1"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8</a:t>
                      </a:r>
                      <a:endParaRPr lang="en-US" sz="1200" b="1"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4</a:t>
                      </a:r>
                      <a:endParaRPr lang="en-US" sz="1200" b="1"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3</a:t>
                      </a:r>
                      <a:endParaRPr lang="en-US" sz="1200" b="1"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8</a:t>
                      </a:r>
                      <a:endParaRPr lang="en-US" sz="1200" b="1"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1</a:t>
                      </a:r>
                      <a:endParaRPr lang="en-US" sz="1200" b="1"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1"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1"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1"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19</a:t>
                      </a:r>
                      <a:endParaRPr lang="en-US" sz="1200" b="1" i="0" u="none" strike="noStrike">
                        <a:effectLst/>
                        <a:latin typeface="Arial" panose="020B0604020202020204" pitchFamily="34" charset="0"/>
                      </a:endParaRPr>
                    </a:p>
                  </a:txBody>
                  <a:tcPr marL="0" marR="0" marT="0" marB="0" anchor="ctr"/>
                </a:tc>
                <a:extLst>
                  <a:ext uri="{0D108BD9-81ED-4DB2-BD59-A6C34878D82A}">
                    <a16:rowId xmlns:a16="http://schemas.microsoft.com/office/drawing/2014/main" val="1864380001"/>
                  </a:ext>
                </a:extLst>
              </a:tr>
              <a:tr h="148200">
                <a:tc>
                  <a:txBody>
                    <a:bodyPr/>
                    <a:lstStyle/>
                    <a:p>
                      <a:pPr algn="ctr" fontAlgn="b"/>
                      <a:r>
                        <a:rPr lang="en-US" sz="1400" u="none" strike="noStrike" dirty="0">
                          <a:effectLst/>
                        </a:rPr>
                        <a:t> </a:t>
                      </a:r>
                      <a:endParaRPr lang="en-US" sz="14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1200" u="none" strike="noStrike">
                          <a:effectLst/>
                        </a:rPr>
                        <a:t> </a:t>
                      </a:r>
                      <a:endParaRPr lang="en-US" sz="1200" b="0" i="0" u="none" strike="noStrike">
                        <a:effectLst/>
                        <a:latin typeface="Arial" panose="020B0604020202020204" pitchFamily="34" charset="0"/>
                      </a:endParaRPr>
                    </a:p>
                  </a:txBody>
                  <a:tcPr marL="0" marR="0" marT="0" marB="0" anchor="b"/>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extLst>
                  <a:ext uri="{0D108BD9-81ED-4DB2-BD59-A6C34878D82A}">
                    <a16:rowId xmlns:a16="http://schemas.microsoft.com/office/drawing/2014/main" val="3738169610"/>
                  </a:ext>
                </a:extLst>
              </a:tr>
              <a:tr h="148200">
                <a:tc>
                  <a:txBody>
                    <a:bodyPr/>
                    <a:lstStyle/>
                    <a:p>
                      <a:pPr algn="l" fontAlgn="b"/>
                      <a:r>
                        <a:rPr lang="en-US" sz="1400" u="none" strike="noStrike" dirty="0">
                          <a:effectLst/>
                        </a:rPr>
                        <a:t>APRIL</a:t>
                      </a:r>
                      <a:endParaRPr lang="en-US" sz="14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1200" u="none" strike="noStrike">
                          <a:effectLst/>
                        </a:rPr>
                        <a:t> </a:t>
                      </a:r>
                      <a:endParaRPr lang="en-US" sz="1200" b="0" i="0" u="none" strike="noStrike">
                        <a:effectLst/>
                        <a:latin typeface="Arial" panose="020B0604020202020204" pitchFamily="34" charset="0"/>
                      </a:endParaRPr>
                    </a:p>
                  </a:txBody>
                  <a:tcPr marL="0" marR="0" marT="0" marB="0" anchor="b"/>
                </a:tc>
                <a:tc>
                  <a:txBody>
                    <a:bodyPr/>
                    <a:lstStyle/>
                    <a:p>
                      <a:pPr algn="ctr" fontAlgn="ctr"/>
                      <a:r>
                        <a:rPr lang="en-US" sz="1200" u="none" strike="noStrike">
                          <a:effectLst/>
                        </a:rPr>
                        <a:t>17</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17</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2</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7</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5</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6</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19</a:t>
                      </a:r>
                      <a:endParaRPr lang="en-US" sz="1200" b="0" i="0" u="none" strike="noStrike">
                        <a:effectLst/>
                        <a:latin typeface="Arial" panose="020B0604020202020204" pitchFamily="34" charset="0"/>
                      </a:endParaRPr>
                    </a:p>
                  </a:txBody>
                  <a:tcPr marL="0" marR="0" marT="0" marB="0" anchor="ctr"/>
                </a:tc>
                <a:extLst>
                  <a:ext uri="{0D108BD9-81ED-4DB2-BD59-A6C34878D82A}">
                    <a16:rowId xmlns:a16="http://schemas.microsoft.com/office/drawing/2014/main" val="1767707993"/>
                  </a:ext>
                </a:extLst>
              </a:tr>
              <a:tr h="148200">
                <a:tc>
                  <a:txBody>
                    <a:bodyPr/>
                    <a:lstStyle/>
                    <a:p>
                      <a:pPr algn="l" fontAlgn="b"/>
                      <a:r>
                        <a:rPr lang="en-US" sz="1400" u="none" strike="noStrike" dirty="0">
                          <a:effectLst/>
                        </a:rPr>
                        <a:t>MAY</a:t>
                      </a:r>
                      <a:endParaRPr lang="en-US" sz="14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1200" u="none" strike="noStrike">
                          <a:effectLst/>
                        </a:rPr>
                        <a:t> </a:t>
                      </a:r>
                      <a:endParaRPr lang="en-US" sz="1200" b="0" i="0" u="none" strike="noStrike">
                        <a:effectLst/>
                        <a:latin typeface="Arial" panose="020B0604020202020204" pitchFamily="34" charset="0"/>
                      </a:endParaRPr>
                    </a:p>
                  </a:txBody>
                  <a:tcPr marL="0" marR="0" marT="0" marB="0" anchor="b"/>
                </a:tc>
                <a:tc>
                  <a:txBody>
                    <a:bodyPr/>
                    <a:lstStyle/>
                    <a:p>
                      <a:pPr algn="ctr" fontAlgn="ctr"/>
                      <a:r>
                        <a:rPr lang="en-US" sz="1200" u="none" strike="noStrike">
                          <a:effectLst/>
                        </a:rPr>
                        <a:t>1</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1</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1</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1</a:t>
                      </a:r>
                      <a:endParaRPr lang="en-US" sz="1200" b="0" i="0" u="none" strike="noStrike">
                        <a:effectLst/>
                        <a:latin typeface="Arial" panose="020B0604020202020204" pitchFamily="34" charset="0"/>
                      </a:endParaRPr>
                    </a:p>
                  </a:txBody>
                  <a:tcPr marL="0" marR="0" marT="0" marB="0" anchor="ctr"/>
                </a:tc>
                <a:extLst>
                  <a:ext uri="{0D108BD9-81ED-4DB2-BD59-A6C34878D82A}">
                    <a16:rowId xmlns:a16="http://schemas.microsoft.com/office/drawing/2014/main" val="1994777979"/>
                  </a:ext>
                </a:extLst>
              </a:tr>
              <a:tr h="148200">
                <a:tc>
                  <a:txBody>
                    <a:bodyPr/>
                    <a:lstStyle/>
                    <a:p>
                      <a:pPr algn="l" fontAlgn="b"/>
                      <a:r>
                        <a:rPr lang="en-US" sz="1400" u="none" strike="noStrike" dirty="0">
                          <a:effectLst/>
                        </a:rPr>
                        <a:t>JUNE</a:t>
                      </a:r>
                      <a:endParaRPr lang="en-US" sz="14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1200" u="none" strike="noStrike">
                          <a:effectLst/>
                        </a:rPr>
                        <a:t> </a:t>
                      </a:r>
                      <a:endParaRPr lang="en-US" sz="1200" b="0" i="0" u="none" strike="noStrike">
                        <a:effectLst/>
                        <a:latin typeface="Arial" panose="020B0604020202020204" pitchFamily="34" charset="0"/>
                      </a:endParaRPr>
                    </a:p>
                  </a:txBody>
                  <a:tcPr marL="0" marR="0" marT="0" marB="0" anchor="b"/>
                </a:tc>
                <a:tc>
                  <a:txBody>
                    <a:bodyPr/>
                    <a:lstStyle/>
                    <a:p>
                      <a:pPr algn="ctr" fontAlgn="ctr"/>
                      <a:r>
                        <a:rPr lang="en-US" sz="1200" u="none" strike="noStrike">
                          <a:effectLst/>
                        </a:rPr>
                        <a:t>3</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2</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1</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1</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2</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2</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3</a:t>
                      </a:r>
                      <a:endParaRPr lang="en-US" sz="1200" b="0" i="0" u="none" strike="noStrike">
                        <a:effectLst/>
                        <a:latin typeface="Arial" panose="020B0604020202020204" pitchFamily="34" charset="0"/>
                      </a:endParaRPr>
                    </a:p>
                  </a:txBody>
                  <a:tcPr marL="0" marR="0" marT="0" marB="0" anchor="ctr"/>
                </a:tc>
                <a:extLst>
                  <a:ext uri="{0D108BD9-81ED-4DB2-BD59-A6C34878D82A}">
                    <a16:rowId xmlns:a16="http://schemas.microsoft.com/office/drawing/2014/main" val="2432481507"/>
                  </a:ext>
                </a:extLst>
              </a:tr>
              <a:tr h="148200">
                <a:tc>
                  <a:txBody>
                    <a:bodyPr/>
                    <a:lstStyle/>
                    <a:p>
                      <a:pPr algn="l" fontAlgn="b"/>
                      <a:r>
                        <a:rPr lang="en-US" sz="1400" u="none" strike="noStrike" dirty="0">
                          <a:effectLst/>
                        </a:rPr>
                        <a:t>TOTAL</a:t>
                      </a:r>
                      <a:endParaRPr lang="en-US" sz="14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1200" u="none" strike="noStrike">
                          <a:effectLst/>
                        </a:rPr>
                        <a:t> </a:t>
                      </a:r>
                      <a:endParaRPr lang="en-US" sz="1200" b="0" i="0" u="none" strike="noStrike">
                        <a:effectLst/>
                        <a:latin typeface="Arial" panose="020B0604020202020204" pitchFamily="34" charset="0"/>
                      </a:endParaRPr>
                    </a:p>
                  </a:txBody>
                  <a:tcPr marL="0" marR="0" marT="0" marB="0" anchor="b"/>
                </a:tc>
                <a:tc>
                  <a:txBody>
                    <a:bodyPr/>
                    <a:lstStyle/>
                    <a:p>
                      <a:pPr algn="ctr" fontAlgn="ctr"/>
                      <a:r>
                        <a:rPr lang="en-US" sz="1200" u="none" strike="noStrike">
                          <a:effectLst/>
                        </a:rPr>
                        <a:t>21</a:t>
                      </a:r>
                      <a:endParaRPr lang="en-US" sz="1200" b="1"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20</a:t>
                      </a:r>
                      <a:endParaRPr lang="en-US" sz="1200" b="1"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1</a:t>
                      </a:r>
                      <a:endParaRPr lang="en-US" sz="1200" b="1"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3</a:t>
                      </a:r>
                      <a:endParaRPr lang="en-US" sz="1200" b="1"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8</a:t>
                      </a:r>
                      <a:endParaRPr lang="en-US" sz="1200" b="1"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7</a:t>
                      </a:r>
                      <a:endParaRPr lang="en-US" sz="1200" b="1"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8</a:t>
                      </a:r>
                      <a:endParaRPr lang="en-US" sz="1200" b="1"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1"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1"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23</a:t>
                      </a:r>
                      <a:endParaRPr lang="en-US" sz="1200" b="1" i="0" u="none" strike="noStrike">
                        <a:effectLst/>
                        <a:latin typeface="Arial" panose="020B0604020202020204" pitchFamily="34" charset="0"/>
                      </a:endParaRPr>
                    </a:p>
                  </a:txBody>
                  <a:tcPr marL="0" marR="0" marT="0" marB="0" anchor="ctr"/>
                </a:tc>
                <a:extLst>
                  <a:ext uri="{0D108BD9-81ED-4DB2-BD59-A6C34878D82A}">
                    <a16:rowId xmlns:a16="http://schemas.microsoft.com/office/drawing/2014/main" val="2581245007"/>
                  </a:ext>
                </a:extLst>
              </a:tr>
              <a:tr h="148200">
                <a:tc>
                  <a:txBody>
                    <a:bodyPr/>
                    <a:lstStyle/>
                    <a:p>
                      <a:pPr algn="l" fontAlgn="b"/>
                      <a:r>
                        <a:rPr lang="en-US" sz="1400" u="none" strike="noStrike" dirty="0">
                          <a:effectLst/>
                        </a:rPr>
                        <a:t> </a:t>
                      </a:r>
                      <a:endParaRPr lang="en-US" sz="14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1200" u="none" strike="noStrike">
                          <a:effectLst/>
                        </a:rPr>
                        <a:t> </a:t>
                      </a:r>
                      <a:endParaRPr lang="en-US" sz="1200" b="0" i="0" u="none" strike="noStrike">
                        <a:effectLst/>
                        <a:latin typeface="Arial" panose="020B0604020202020204" pitchFamily="34" charset="0"/>
                      </a:endParaRPr>
                    </a:p>
                  </a:txBody>
                  <a:tcPr marL="0" marR="0" marT="0" marB="0" anchor="b"/>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ctr"/>
                      <a:r>
                        <a:rPr lang="en-US" sz="1200" u="none" strike="noStrike">
                          <a:effectLst/>
                        </a:rPr>
                        <a:t> </a:t>
                      </a:r>
                      <a:endParaRPr lang="en-US" sz="1200" b="0" i="0" u="none" strike="noStrike">
                        <a:effectLst/>
                        <a:latin typeface="Arial" panose="020B0604020202020204" pitchFamily="34" charset="0"/>
                      </a:endParaRPr>
                    </a:p>
                  </a:txBody>
                  <a:tcPr marL="0" marR="0" marT="0" marB="0" anchor="ctr"/>
                </a:tc>
                <a:tc>
                  <a:txBody>
                    <a:bodyPr/>
                    <a:lstStyle/>
                    <a:p>
                      <a:pPr algn="ctr" fontAlgn="b"/>
                      <a:r>
                        <a:rPr lang="en-US" sz="1200" u="none" strike="noStrike">
                          <a:effectLst/>
                        </a:rPr>
                        <a:t> </a:t>
                      </a:r>
                      <a:endParaRPr lang="en-US" sz="1200" b="0" i="0" u="none" strike="noStrike">
                        <a:effectLst/>
                        <a:latin typeface="Arial" panose="020B0604020202020204" pitchFamily="34" charset="0"/>
                      </a:endParaRPr>
                    </a:p>
                  </a:txBody>
                  <a:tcPr marL="0" marR="0" marT="0" marB="0" anchor="b"/>
                </a:tc>
                <a:tc>
                  <a:txBody>
                    <a:bodyPr/>
                    <a:lstStyle/>
                    <a:p>
                      <a:pPr algn="l" fontAlgn="b"/>
                      <a:r>
                        <a:rPr lang="en-US" sz="1200" u="none" strike="noStrike">
                          <a:effectLst/>
                        </a:rPr>
                        <a:t> </a:t>
                      </a:r>
                      <a:endParaRPr lang="en-US" sz="12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1003897"/>
                  </a:ext>
                </a:extLst>
              </a:tr>
              <a:tr h="148200">
                <a:tc>
                  <a:txBody>
                    <a:bodyPr/>
                    <a:lstStyle/>
                    <a:p>
                      <a:pPr algn="l" fontAlgn="b"/>
                      <a:r>
                        <a:rPr lang="en-US" sz="1400" b="1" u="none" strike="noStrike" dirty="0">
                          <a:effectLst/>
                        </a:rPr>
                        <a:t>TOTAL FOR YEAR</a:t>
                      </a:r>
                      <a:endParaRPr lang="en-US" sz="14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1200" u="none" strike="noStrike" dirty="0">
                          <a:effectLst/>
                        </a:rPr>
                        <a:t> </a:t>
                      </a:r>
                      <a:endParaRPr lang="en-US" sz="1200" b="0" i="0" u="none" strike="noStrike" dirty="0">
                        <a:effectLst/>
                        <a:latin typeface="Arial" panose="020B0604020202020204" pitchFamily="34" charset="0"/>
                      </a:endParaRPr>
                    </a:p>
                  </a:txBody>
                  <a:tcPr marL="0" marR="0" marT="0" marB="0" anchor="b"/>
                </a:tc>
                <a:tc>
                  <a:txBody>
                    <a:bodyPr/>
                    <a:lstStyle/>
                    <a:p>
                      <a:pPr algn="ctr" fontAlgn="b"/>
                      <a:r>
                        <a:rPr lang="en-US" sz="1800" b="1" u="none" strike="noStrike" dirty="0">
                          <a:effectLst/>
                        </a:rPr>
                        <a:t>66</a:t>
                      </a:r>
                      <a:endParaRPr lang="en-US" sz="18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800" b="1" u="none" strike="noStrike" dirty="0">
                          <a:effectLst/>
                        </a:rPr>
                        <a:t>54</a:t>
                      </a:r>
                      <a:endParaRPr lang="en-US" sz="18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800" b="1" u="none" strike="noStrike" dirty="0">
                          <a:effectLst/>
                        </a:rPr>
                        <a:t>10</a:t>
                      </a:r>
                      <a:endParaRPr lang="en-US" sz="18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800" b="1" u="none" strike="noStrike" dirty="0">
                          <a:effectLst/>
                        </a:rPr>
                        <a:t>14</a:t>
                      </a:r>
                      <a:endParaRPr lang="en-US" sz="18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800" b="1" u="none" strike="noStrike" dirty="0">
                          <a:effectLst/>
                        </a:rPr>
                        <a:t>38</a:t>
                      </a:r>
                      <a:endParaRPr lang="en-US" sz="18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800" b="1" u="none" strike="noStrike" dirty="0">
                          <a:effectLst/>
                        </a:rPr>
                        <a:t>9</a:t>
                      </a:r>
                      <a:endParaRPr lang="en-US" sz="18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800" b="1" u="none" strike="noStrike" dirty="0">
                          <a:effectLst/>
                        </a:rPr>
                        <a:t>8</a:t>
                      </a:r>
                      <a:endParaRPr lang="en-US" sz="18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800" b="1" u="none" strike="noStrike" dirty="0">
                          <a:effectLst/>
                        </a:rPr>
                        <a:t>0</a:t>
                      </a:r>
                      <a:endParaRPr lang="en-US" sz="18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800" b="1" u="none" strike="noStrike" dirty="0">
                          <a:effectLst/>
                        </a:rPr>
                        <a:t>0</a:t>
                      </a:r>
                      <a:endParaRPr lang="en-US" sz="1800" b="1"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800" b="1" u="none" strike="noStrike" dirty="0">
                          <a:effectLst/>
                        </a:rPr>
                        <a:t>91</a:t>
                      </a:r>
                      <a:endParaRPr lang="en-US" sz="1800" b="1"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260886708"/>
                  </a:ext>
                </a:extLst>
              </a:tr>
            </a:tbl>
          </a:graphicData>
        </a:graphic>
      </p:graphicFrame>
    </p:spTree>
    <p:extLst>
      <p:ext uri="{BB962C8B-B14F-4D97-AF65-F5344CB8AC3E}">
        <p14:creationId xmlns:p14="http://schemas.microsoft.com/office/powerpoint/2010/main" val="2522546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73208" y="200599"/>
            <a:ext cx="7399421" cy="523220"/>
          </a:xfrm>
          <a:prstGeom prst="rect">
            <a:avLst/>
          </a:prstGeom>
          <a:noFill/>
        </p:spPr>
        <p:txBody>
          <a:bodyPr wrap="square" rtlCol="0">
            <a:spAutoFit/>
          </a:bodyPr>
          <a:lstStyle/>
          <a:p>
            <a:pPr algn="ctr"/>
            <a:r>
              <a:rPr lang="en-US" sz="2800" u="sng" dirty="0" smtClean="0"/>
              <a:t>Staff Report 2023-2024</a:t>
            </a:r>
            <a:endParaRPr lang="en-US" sz="2800" u="sng" dirty="0"/>
          </a:p>
        </p:txBody>
      </p:sp>
      <p:sp>
        <p:nvSpPr>
          <p:cNvPr id="9" name="TextBox 8"/>
          <p:cNvSpPr txBox="1"/>
          <p:nvPr/>
        </p:nvSpPr>
        <p:spPr>
          <a:xfrm>
            <a:off x="9833956" y="5533238"/>
            <a:ext cx="1928553" cy="646331"/>
          </a:xfrm>
          <a:prstGeom prst="rect">
            <a:avLst/>
          </a:prstGeom>
          <a:noFill/>
        </p:spPr>
        <p:txBody>
          <a:bodyPr wrap="square" rtlCol="0">
            <a:spAutoFit/>
          </a:bodyPr>
          <a:lstStyle/>
          <a:p>
            <a:pPr algn="ctr"/>
            <a:r>
              <a:rPr lang="en-US" dirty="0" smtClean="0"/>
              <a:t>Sutter Creek had </a:t>
            </a:r>
          </a:p>
          <a:p>
            <a:pPr algn="ctr"/>
            <a:r>
              <a:rPr lang="en-US" dirty="0" smtClean="0"/>
              <a:t>0 Abatements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978712737"/>
              </p:ext>
            </p:extLst>
          </p:nvPr>
        </p:nvGraphicFramePr>
        <p:xfrm>
          <a:off x="598513" y="961519"/>
          <a:ext cx="8596314" cy="1214696"/>
        </p:xfrm>
        <a:graphic>
          <a:graphicData uri="http://schemas.openxmlformats.org/drawingml/2006/table">
            <a:tbl>
              <a:tblPr>
                <a:tableStyleId>{5C22544A-7EE6-4342-B048-85BDC9FD1C3A}</a:tableStyleId>
              </a:tblPr>
              <a:tblGrid>
                <a:gridCol w="1139534">
                  <a:extLst>
                    <a:ext uri="{9D8B030D-6E8A-4147-A177-3AD203B41FA5}">
                      <a16:colId xmlns:a16="http://schemas.microsoft.com/office/drawing/2014/main" val="2331387718"/>
                    </a:ext>
                  </a:extLst>
                </a:gridCol>
                <a:gridCol w="513724">
                  <a:extLst>
                    <a:ext uri="{9D8B030D-6E8A-4147-A177-3AD203B41FA5}">
                      <a16:colId xmlns:a16="http://schemas.microsoft.com/office/drawing/2014/main" val="4201466893"/>
                    </a:ext>
                  </a:extLst>
                </a:gridCol>
                <a:gridCol w="635149">
                  <a:extLst>
                    <a:ext uri="{9D8B030D-6E8A-4147-A177-3AD203B41FA5}">
                      <a16:colId xmlns:a16="http://schemas.microsoft.com/office/drawing/2014/main" val="3640953487"/>
                    </a:ext>
                  </a:extLst>
                </a:gridCol>
                <a:gridCol w="772143">
                  <a:extLst>
                    <a:ext uri="{9D8B030D-6E8A-4147-A177-3AD203B41FA5}">
                      <a16:colId xmlns:a16="http://schemas.microsoft.com/office/drawing/2014/main" val="606948479"/>
                    </a:ext>
                  </a:extLst>
                </a:gridCol>
                <a:gridCol w="663171">
                  <a:extLst>
                    <a:ext uri="{9D8B030D-6E8A-4147-A177-3AD203B41FA5}">
                      <a16:colId xmlns:a16="http://schemas.microsoft.com/office/drawing/2014/main" val="3045185027"/>
                    </a:ext>
                  </a:extLst>
                </a:gridCol>
                <a:gridCol w="672512">
                  <a:extLst>
                    <a:ext uri="{9D8B030D-6E8A-4147-A177-3AD203B41FA5}">
                      <a16:colId xmlns:a16="http://schemas.microsoft.com/office/drawing/2014/main" val="4237678092"/>
                    </a:ext>
                  </a:extLst>
                </a:gridCol>
                <a:gridCol w="846866">
                  <a:extLst>
                    <a:ext uri="{9D8B030D-6E8A-4147-A177-3AD203B41FA5}">
                      <a16:colId xmlns:a16="http://schemas.microsoft.com/office/drawing/2014/main" val="2798763487"/>
                    </a:ext>
                  </a:extLst>
                </a:gridCol>
                <a:gridCol w="660057">
                  <a:extLst>
                    <a:ext uri="{9D8B030D-6E8A-4147-A177-3AD203B41FA5}">
                      <a16:colId xmlns:a16="http://schemas.microsoft.com/office/drawing/2014/main" val="1010907891"/>
                    </a:ext>
                  </a:extLst>
                </a:gridCol>
                <a:gridCol w="663171">
                  <a:extLst>
                    <a:ext uri="{9D8B030D-6E8A-4147-A177-3AD203B41FA5}">
                      <a16:colId xmlns:a16="http://schemas.microsoft.com/office/drawing/2014/main" val="3876550725"/>
                    </a:ext>
                  </a:extLst>
                </a:gridCol>
                <a:gridCol w="734781">
                  <a:extLst>
                    <a:ext uri="{9D8B030D-6E8A-4147-A177-3AD203B41FA5}">
                      <a16:colId xmlns:a16="http://schemas.microsoft.com/office/drawing/2014/main" val="3371784569"/>
                    </a:ext>
                  </a:extLst>
                </a:gridCol>
                <a:gridCol w="722327">
                  <a:extLst>
                    <a:ext uri="{9D8B030D-6E8A-4147-A177-3AD203B41FA5}">
                      <a16:colId xmlns:a16="http://schemas.microsoft.com/office/drawing/2014/main" val="1174888775"/>
                    </a:ext>
                  </a:extLst>
                </a:gridCol>
                <a:gridCol w="572879">
                  <a:extLst>
                    <a:ext uri="{9D8B030D-6E8A-4147-A177-3AD203B41FA5}">
                      <a16:colId xmlns:a16="http://schemas.microsoft.com/office/drawing/2014/main" val="1611078390"/>
                    </a:ext>
                  </a:extLst>
                </a:gridCol>
              </a:tblGrid>
              <a:tr h="1018476">
                <a:tc gridSpan="2">
                  <a:txBody>
                    <a:bodyPr/>
                    <a:lstStyle/>
                    <a:p>
                      <a:pPr algn="ctr" fontAlgn="ctr"/>
                      <a:r>
                        <a:rPr lang="en-US" sz="2400" b="1" u="sng" strike="noStrike" dirty="0">
                          <a:effectLst/>
                        </a:rPr>
                        <a:t>PLYMOUTH</a:t>
                      </a:r>
                      <a:endParaRPr lang="en-US" sz="2400" b="1" i="0" u="sng" strike="noStrike" dirty="0">
                        <a:solidFill>
                          <a:srgbClr val="000000"/>
                        </a:solidFill>
                        <a:effectLst/>
                        <a:latin typeface="Calibri" panose="020F0502020204030204" pitchFamily="34" charset="0"/>
                      </a:endParaRPr>
                    </a:p>
                  </a:txBody>
                  <a:tcPr marL="0" marR="0" marT="0" marB="0" anchor="ctr"/>
                </a:tc>
                <a:tc hMerge="1">
                  <a:txBody>
                    <a:bodyPr/>
                    <a:lstStyle/>
                    <a:p>
                      <a:endParaRPr lang="en-US"/>
                    </a:p>
                  </a:txBody>
                  <a:tcPr/>
                </a:tc>
                <a:tc>
                  <a:txBody>
                    <a:bodyPr/>
                    <a:lstStyle/>
                    <a:p>
                      <a:pPr algn="ctr" fontAlgn="ctr"/>
                      <a:r>
                        <a:rPr lang="en-US" sz="1100" u="none" strike="noStrike">
                          <a:effectLst/>
                        </a:rPr>
                        <a:t>TAGGED</a:t>
                      </a:r>
                      <a:endParaRPr lang="en-US" sz="11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100" u="none" strike="noStrike">
                          <a:effectLst/>
                        </a:rPr>
                        <a:t>PRIVATE PROP.</a:t>
                      </a:r>
                      <a:endParaRPr lang="en-US" sz="11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100" u="none" strike="noStrike">
                          <a:effectLst/>
                        </a:rPr>
                        <a:t>STREET</a:t>
                      </a:r>
                      <a:endParaRPr lang="en-US" sz="11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100" u="none" strike="noStrike">
                          <a:effectLst/>
                        </a:rPr>
                        <a:t>VC/GOA</a:t>
                      </a:r>
                      <a:endParaRPr lang="en-US" sz="11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100" u="none" strike="noStrike">
                          <a:effectLst/>
                        </a:rPr>
                        <a:t>TOWED</a:t>
                      </a:r>
                      <a:endParaRPr lang="en-US" sz="11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100" u="none" strike="noStrike">
                          <a:effectLst/>
                        </a:rPr>
                        <a:t>JUNK</a:t>
                      </a:r>
                      <a:endParaRPr lang="en-US" sz="11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100" u="none" strike="noStrike">
                          <a:effectLst/>
                        </a:rPr>
                        <a:t>WARRANT</a:t>
                      </a:r>
                      <a:endParaRPr lang="en-US" sz="11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100" u="none" strike="noStrike">
                          <a:effectLst/>
                        </a:rPr>
                        <a:t>STOLEN/</a:t>
                      </a:r>
                      <a:br>
                        <a:rPr lang="en-US" sz="1100" u="none" strike="noStrike">
                          <a:effectLst/>
                        </a:rPr>
                      </a:br>
                      <a:r>
                        <a:rPr lang="en-US" sz="1100" u="none" strike="noStrike">
                          <a:effectLst/>
                        </a:rPr>
                        <a:t>RECOVERY</a:t>
                      </a:r>
                      <a:endParaRPr lang="en-US" sz="11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100" u="none" strike="noStrike">
                          <a:effectLst/>
                        </a:rPr>
                        <a:t>PENDING</a:t>
                      </a:r>
                      <a:endParaRPr lang="en-US" sz="11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100" u="none" strike="noStrike">
                          <a:effectLst/>
                        </a:rPr>
                        <a:t># OF NOTICE SENT</a:t>
                      </a:r>
                      <a:br>
                        <a:rPr lang="en-US" sz="1100" u="none" strike="noStrike">
                          <a:effectLst/>
                        </a:rPr>
                      </a:br>
                      <a:r>
                        <a:rPr lang="en-US" sz="900" u="none" strike="noStrike">
                          <a:effectLst/>
                        </a:rPr>
                        <a:t>(EXCLUDES OWNER RELEASE)</a:t>
                      </a:r>
                      <a:endParaRPr lang="en-US" sz="1100" b="1"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216152614"/>
                  </a:ext>
                </a:extLst>
              </a:tr>
              <a:tr h="196220">
                <a:tc>
                  <a:txBody>
                    <a:bodyPr/>
                    <a:lstStyle/>
                    <a:p>
                      <a:pPr algn="ctr" fontAlgn="ctr"/>
                      <a:r>
                        <a:rPr lang="en-US" sz="1100" u="none" strike="noStrike">
                          <a:effectLst/>
                        </a:rPr>
                        <a:t>JULY-JUNE</a:t>
                      </a:r>
                      <a:endParaRPr lang="en-US" sz="11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100" u="none" strike="noStrike">
                          <a:effectLst/>
                        </a:rPr>
                        <a:t> </a:t>
                      </a:r>
                      <a:endParaRPr lang="en-US" sz="11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000" u="none" strike="noStrike">
                          <a:effectLst/>
                        </a:rPr>
                        <a:t>1</a:t>
                      </a:r>
                      <a:endParaRPr lang="en-US" sz="1000" b="0" i="0" u="none" strike="noStrike">
                        <a:effectLst/>
                        <a:latin typeface="Arial" panose="020B0604020202020204" pitchFamily="34" charset="0"/>
                      </a:endParaRPr>
                    </a:p>
                  </a:txBody>
                  <a:tcPr marL="0" marR="0" marT="0" marB="0" anchor="ctr"/>
                </a:tc>
                <a:tc>
                  <a:txBody>
                    <a:bodyPr/>
                    <a:lstStyle/>
                    <a:p>
                      <a:pPr algn="ctr" fontAlgn="ctr"/>
                      <a:r>
                        <a:rPr lang="en-US" sz="1000" u="none" strike="noStrike">
                          <a:effectLst/>
                        </a:rPr>
                        <a:t> </a:t>
                      </a:r>
                      <a:endParaRPr lang="en-US" sz="1000" b="0" i="0" u="none" strike="noStrike">
                        <a:effectLst/>
                        <a:latin typeface="Arial" panose="020B0604020202020204" pitchFamily="34" charset="0"/>
                      </a:endParaRPr>
                    </a:p>
                  </a:txBody>
                  <a:tcPr marL="0" marR="0" marT="0" marB="0" anchor="ctr"/>
                </a:tc>
                <a:tc>
                  <a:txBody>
                    <a:bodyPr/>
                    <a:lstStyle/>
                    <a:p>
                      <a:pPr algn="ctr" fontAlgn="ctr"/>
                      <a:r>
                        <a:rPr lang="en-US" sz="1000" u="none" strike="noStrike">
                          <a:effectLst/>
                        </a:rPr>
                        <a:t>1</a:t>
                      </a:r>
                      <a:endParaRPr lang="en-US" sz="1000" b="0" i="0" u="none" strike="noStrike">
                        <a:effectLst/>
                        <a:latin typeface="Arial" panose="020B0604020202020204" pitchFamily="34" charset="0"/>
                      </a:endParaRPr>
                    </a:p>
                  </a:txBody>
                  <a:tcPr marL="0" marR="0" marT="0" marB="0" anchor="ctr"/>
                </a:tc>
                <a:tc>
                  <a:txBody>
                    <a:bodyPr/>
                    <a:lstStyle/>
                    <a:p>
                      <a:pPr algn="ctr" fontAlgn="ctr"/>
                      <a:r>
                        <a:rPr lang="en-US" sz="1000" u="none" strike="noStrike">
                          <a:effectLst/>
                        </a:rPr>
                        <a:t>1</a:t>
                      </a:r>
                      <a:endParaRPr lang="en-US" sz="1000" b="0" i="0" u="none" strike="noStrike">
                        <a:effectLst/>
                        <a:latin typeface="Arial" panose="020B0604020202020204" pitchFamily="34" charset="0"/>
                      </a:endParaRPr>
                    </a:p>
                  </a:txBody>
                  <a:tcPr marL="0" marR="0" marT="0" marB="0" anchor="ctr"/>
                </a:tc>
                <a:tc>
                  <a:txBody>
                    <a:bodyPr/>
                    <a:lstStyle/>
                    <a:p>
                      <a:pPr algn="ctr" fontAlgn="ctr"/>
                      <a:r>
                        <a:rPr lang="en-US" sz="1000" u="none" strike="noStrike">
                          <a:effectLst/>
                        </a:rPr>
                        <a:t> </a:t>
                      </a:r>
                      <a:endParaRPr lang="en-US" sz="1000" b="0" i="0" u="none" strike="noStrike">
                        <a:effectLst/>
                        <a:latin typeface="Arial" panose="020B0604020202020204" pitchFamily="34" charset="0"/>
                      </a:endParaRPr>
                    </a:p>
                  </a:txBody>
                  <a:tcPr marL="0" marR="0" marT="0" marB="0" anchor="ctr"/>
                </a:tc>
                <a:tc>
                  <a:txBody>
                    <a:bodyPr/>
                    <a:lstStyle/>
                    <a:p>
                      <a:pPr algn="ctr" fontAlgn="ctr"/>
                      <a:r>
                        <a:rPr lang="en-US" sz="1000" u="none" strike="noStrike">
                          <a:effectLst/>
                        </a:rPr>
                        <a:t> </a:t>
                      </a:r>
                      <a:endParaRPr lang="en-US" sz="1000" b="0" i="0" u="none" strike="noStrike">
                        <a:effectLst/>
                        <a:latin typeface="Arial" panose="020B0604020202020204" pitchFamily="34" charset="0"/>
                      </a:endParaRPr>
                    </a:p>
                  </a:txBody>
                  <a:tcPr marL="0" marR="0" marT="0" marB="0" anchor="ctr"/>
                </a:tc>
                <a:tc>
                  <a:txBody>
                    <a:bodyPr/>
                    <a:lstStyle/>
                    <a:p>
                      <a:pPr algn="ctr" fontAlgn="ctr"/>
                      <a:r>
                        <a:rPr lang="en-US" sz="1000" u="none" strike="noStrike">
                          <a:effectLst/>
                        </a:rPr>
                        <a:t> </a:t>
                      </a:r>
                      <a:endParaRPr lang="en-US" sz="1000" b="0" i="0" u="none" strike="noStrike">
                        <a:effectLst/>
                        <a:latin typeface="Arial" panose="020B0604020202020204" pitchFamily="34" charset="0"/>
                      </a:endParaRPr>
                    </a:p>
                  </a:txBody>
                  <a:tcPr marL="0" marR="0" marT="0" marB="0" anchor="ctr"/>
                </a:tc>
                <a:tc>
                  <a:txBody>
                    <a:bodyPr/>
                    <a:lstStyle/>
                    <a:p>
                      <a:pPr algn="ctr" fontAlgn="ctr"/>
                      <a:r>
                        <a:rPr lang="en-US" sz="1000" u="none" strike="noStrike">
                          <a:effectLst/>
                        </a:rPr>
                        <a:t> </a:t>
                      </a:r>
                      <a:endParaRPr lang="en-US" sz="1000" b="0" i="0" u="none" strike="noStrike">
                        <a:effectLst/>
                        <a:latin typeface="Arial" panose="020B0604020202020204" pitchFamily="34" charset="0"/>
                      </a:endParaRPr>
                    </a:p>
                  </a:txBody>
                  <a:tcPr marL="0" marR="0" marT="0" marB="0" anchor="ctr"/>
                </a:tc>
                <a:tc>
                  <a:txBody>
                    <a:bodyPr/>
                    <a:lstStyle/>
                    <a:p>
                      <a:pPr algn="ctr" fontAlgn="ctr"/>
                      <a:r>
                        <a:rPr lang="en-US" sz="1000" u="none" strike="noStrike">
                          <a:effectLst/>
                        </a:rPr>
                        <a:t> </a:t>
                      </a:r>
                      <a:endParaRPr lang="en-US" sz="1000" b="0" i="0" u="none" strike="noStrike">
                        <a:effectLst/>
                        <a:latin typeface="Arial" panose="020B0604020202020204" pitchFamily="34" charset="0"/>
                      </a:endParaRPr>
                    </a:p>
                  </a:txBody>
                  <a:tcPr marL="0" marR="0" marT="0" marB="0" anchor="ctr"/>
                </a:tc>
                <a:tc>
                  <a:txBody>
                    <a:bodyPr/>
                    <a:lstStyle/>
                    <a:p>
                      <a:pPr algn="ctr" fontAlgn="ctr"/>
                      <a:r>
                        <a:rPr lang="en-US" sz="1000" u="none" strike="noStrike" dirty="0">
                          <a:effectLst/>
                        </a:rPr>
                        <a:t>2</a:t>
                      </a:r>
                      <a:endParaRPr lang="en-US" sz="1000" b="0" i="0" u="none" strike="noStrike" dirty="0">
                        <a:effectLst/>
                        <a:latin typeface="Arial" panose="020B0604020202020204" pitchFamily="34" charset="0"/>
                      </a:endParaRPr>
                    </a:p>
                  </a:txBody>
                  <a:tcPr marL="0" marR="0" marT="0" marB="0" anchor="ctr"/>
                </a:tc>
                <a:extLst>
                  <a:ext uri="{0D108BD9-81ED-4DB2-BD59-A6C34878D82A}">
                    <a16:rowId xmlns:a16="http://schemas.microsoft.com/office/drawing/2014/main" val="4138472003"/>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4203866245"/>
              </p:ext>
            </p:extLst>
          </p:nvPr>
        </p:nvGraphicFramePr>
        <p:xfrm>
          <a:off x="598513" y="2294313"/>
          <a:ext cx="8596314" cy="1214696"/>
        </p:xfrm>
        <a:graphic>
          <a:graphicData uri="http://schemas.openxmlformats.org/drawingml/2006/table">
            <a:tbl>
              <a:tblPr>
                <a:tableStyleId>{5C22544A-7EE6-4342-B048-85BDC9FD1C3A}</a:tableStyleId>
              </a:tblPr>
              <a:tblGrid>
                <a:gridCol w="1139534">
                  <a:extLst>
                    <a:ext uri="{9D8B030D-6E8A-4147-A177-3AD203B41FA5}">
                      <a16:colId xmlns:a16="http://schemas.microsoft.com/office/drawing/2014/main" val="2392993004"/>
                    </a:ext>
                  </a:extLst>
                </a:gridCol>
                <a:gridCol w="513724">
                  <a:extLst>
                    <a:ext uri="{9D8B030D-6E8A-4147-A177-3AD203B41FA5}">
                      <a16:colId xmlns:a16="http://schemas.microsoft.com/office/drawing/2014/main" val="730018584"/>
                    </a:ext>
                  </a:extLst>
                </a:gridCol>
                <a:gridCol w="635149">
                  <a:extLst>
                    <a:ext uri="{9D8B030D-6E8A-4147-A177-3AD203B41FA5}">
                      <a16:colId xmlns:a16="http://schemas.microsoft.com/office/drawing/2014/main" val="3802825220"/>
                    </a:ext>
                  </a:extLst>
                </a:gridCol>
                <a:gridCol w="772143">
                  <a:extLst>
                    <a:ext uri="{9D8B030D-6E8A-4147-A177-3AD203B41FA5}">
                      <a16:colId xmlns:a16="http://schemas.microsoft.com/office/drawing/2014/main" val="834118663"/>
                    </a:ext>
                  </a:extLst>
                </a:gridCol>
                <a:gridCol w="663171">
                  <a:extLst>
                    <a:ext uri="{9D8B030D-6E8A-4147-A177-3AD203B41FA5}">
                      <a16:colId xmlns:a16="http://schemas.microsoft.com/office/drawing/2014/main" val="2609864381"/>
                    </a:ext>
                  </a:extLst>
                </a:gridCol>
                <a:gridCol w="672512">
                  <a:extLst>
                    <a:ext uri="{9D8B030D-6E8A-4147-A177-3AD203B41FA5}">
                      <a16:colId xmlns:a16="http://schemas.microsoft.com/office/drawing/2014/main" val="3854468505"/>
                    </a:ext>
                  </a:extLst>
                </a:gridCol>
                <a:gridCol w="846866">
                  <a:extLst>
                    <a:ext uri="{9D8B030D-6E8A-4147-A177-3AD203B41FA5}">
                      <a16:colId xmlns:a16="http://schemas.microsoft.com/office/drawing/2014/main" val="2093052645"/>
                    </a:ext>
                  </a:extLst>
                </a:gridCol>
                <a:gridCol w="660057">
                  <a:extLst>
                    <a:ext uri="{9D8B030D-6E8A-4147-A177-3AD203B41FA5}">
                      <a16:colId xmlns:a16="http://schemas.microsoft.com/office/drawing/2014/main" val="3742283568"/>
                    </a:ext>
                  </a:extLst>
                </a:gridCol>
                <a:gridCol w="663171">
                  <a:extLst>
                    <a:ext uri="{9D8B030D-6E8A-4147-A177-3AD203B41FA5}">
                      <a16:colId xmlns:a16="http://schemas.microsoft.com/office/drawing/2014/main" val="1710994913"/>
                    </a:ext>
                  </a:extLst>
                </a:gridCol>
                <a:gridCol w="734781">
                  <a:extLst>
                    <a:ext uri="{9D8B030D-6E8A-4147-A177-3AD203B41FA5}">
                      <a16:colId xmlns:a16="http://schemas.microsoft.com/office/drawing/2014/main" val="3435948730"/>
                    </a:ext>
                  </a:extLst>
                </a:gridCol>
                <a:gridCol w="722327">
                  <a:extLst>
                    <a:ext uri="{9D8B030D-6E8A-4147-A177-3AD203B41FA5}">
                      <a16:colId xmlns:a16="http://schemas.microsoft.com/office/drawing/2014/main" val="1777860457"/>
                    </a:ext>
                  </a:extLst>
                </a:gridCol>
                <a:gridCol w="572879">
                  <a:extLst>
                    <a:ext uri="{9D8B030D-6E8A-4147-A177-3AD203B41FA5}">
                      <a16:colId xmlns:a16="http://schemas.microsoft.com/office/drawing/2014/main" val="3896297011"/>
                    </a:ext>
                  </a:extLst>
                </a:gridCol>
              </a:tblGrid>
              <a:tr h="1018476">
                <a:tc gridSpan="2">
                  <a:txBody>
                    <a:bodyPr/>
                    <a:lstStyle/>
                    <a:p>
                      <a:pPr algn="ctr" fontAlgn="ctr"/>
                      <a:r>
                        <a:rPr lang="en-US" sz="2400" b="1" u="sng" strike="noStrike" dirty="0">
                          <a:effectLst/>
                        </a:rPr>
                        <a:t>AMADOR CITY</a:t>
                      </a:r>
                      <a:endParaRPr lang="en-US" sz="2400" b="1" i="0" u="sng" strike="noStrike" dirty="0">
                        <a:solidFill>
                          <a:srgbClr val="000000"/>
                        </a:solidFill>
                        <a:effectLst/>
                        <a:latin typeface="Calibri" panose="020F0502020204030204" pitchFamily="34" charset="0"/>
                      </a:endParaRPr>
                    </a:p>
                  </a:txBody>
                  <a:tcPr marL="0" marR="0" marT="0" marB="0" anchor="ctr"/>
                </a:tc>
                <a:tc hMerge="1">
                  <a:txBody>
                    <a:bodyPr/>
                    <a:lstStyle/>
                    <a:p>
                      <a:endParaRPr lang="en-US"/>
                    </a:p>
                  </a:txBody>
                  <a:tcPr/>
                </a:tc>
                <a:tc>
                  <a:txBody>
                    <a:bodyPr/>
                    <a:lstStyle/>
                    <a:p>
                      <a:pPr algn="ctr" fontAlgn="ctr"/>
                      <a:r>
                        <a:rPr lang="en-US" sz="1100" u="none" strike="noStrike">
                          <a:effectLst/>
                        </a:rPr>
                        <a:t>TAGGED</a:t>
                      </a:r>
                      <a:endParaRPr lang="en-US" sz="11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100" u="none" strike="noStrike">
                          <a:effectLst/>
                        </a:rPr>
                        <a:t>PRIVATE PROP.</a:t>
                      </a:r>
                      <a:endParaRPr lang="en-US" sz="11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100" u="none" strike="noStrike">
                          <a:effectLst/>
                        </a:rPr>
                        <a:t>STREET</a:t>
                      </a:r>
                      <a:endParaRPr lang="en-US" sz="11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100" u="none" strike="noStrike">
                          <a:effectLst/>
                        </a:rPr>
                        <a:t>VC/GOA</a:t>
                      </a:r>
                      <a:endParaRPr lang="en-US" sz="11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100" u="none" strike="noStrike">
                          <a:effectLst/>
                        </a:rPr>
                        <a:t>TOWED</a:t>
                      </a:r>
                      <a:endParaRPr lang="en-US" sz="11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100" u="none" strike="noStrike">
                          <a:effectLst/>
                        </a:rPr>
                        <a:t>JUNK</a:t>
                      </a:r>
                      <a:endParaRPr lang="en-US" sz="11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100" u="none" strike="noStrike">
                          <a:effectLst/>
                        </a:rPr>
                        <a:t>WARRANT</a:t>
                      </a:r>
                      <a:endParaRPr lang="en-US" sz="11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100" u="none" strike="noStrike">
                          <a:effectLst/>
                        </a:rPr>
                        <a:t>STOLEN/</a:t>
                      </a:r>
                      <a:br>
                        <a:rPr lang="en-US" sz="1100" u="none" strike="noStrike">
                          <a:effectLst/>
                        </a:rPr>
                      </a:br>
                      <a:r>
                        <a:rPr lang="en-US" sz="1100" u="none" strike="noStrike">
                          <a:effectLst/>
                        </a:rPr>
                        <a:t>RECOVERY</a:t>
                      </a:r>
                      <a:endParaRPr lang="en-US" sz="11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100" u="none" strike="noStrike">
                          <a:effectLst/>
                        </a:rPr>
                        <a:t>PENDING</a:t>
                      </a:r>
                      <a:endParaRPr lang="en-US" sz="11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100" u="none" strike="noStrike">
                          <a:effectLst/>
                        </a:rPr>
                        <a:t># OF NOTICE SENT</a:t>
                      </a:r>
                      <a:br>
                        <a:rPr lang="en-US" sz="1100" u="none" strike="noStrike">
                          <a:effectLst/>
                        </a:rPr>
                      </a:br>
                      <a:r>
                        <a:rPr lang="en-US" sz="900" u="none" strike="noStrike">
                          <a:effectLst/>
                        </a:rPr>
                        <a:t>(EXCLUDES OWNER RELEASE)</a:t>
                      </a:r>
                      <a:endParaRPr lang="en-US" sz="1100" b="1"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11292079"/>
                  </a:ext>
                </a:extLst>
              </a:tr>
              <a:tr h="196220">
                <a:tc>
                  <a:txBody>
                    <a:bodyPr/>
                    <a:lstStyle/>
                    <a:p>
                      <a:pPr algn="ctr" fontAlgn="ctr"/>
                      <a:r>
                        <a:rPr lang="en-US" sz="1100" u="none" strike="noStrike">
                          <a:effectLst/>
                        </a:rPr>
                        <a:t>JULY-JUNE</a:t>
                      </a:r>
                      <a:endParaRPr lang="en-US" sz="11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100" u="none" strike="noStrike">
                          <a:effectLst/>
                        </a:rPr>
                        <a:t> </a:t>
                      </a:r>
                      <a:endParaRPr lang="en-US" sz="11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endParaRPr lang="en-US" sz="1000" b="0" i="0" u="none" strike="noStrike" dirty="0">
                        <a:effectLst/>
                        <a:latin typeface="Arial" panose="020B0604020202020204" pitchFamily="34" charset="0"/>
                      </a:endParaRPr>
                    </a:p>
                  </a:txBody>
                  <a:tcPr marL="0" marR="0" marT="0" marB="0" anchor="ctr"/>
                </a:tc>
                <a:tc>
                  <a:txBody>
                    <a:bodyPr/>
                    <a:lstStyle/>
                    <a:p>
                      <a:pPr algn="ctr" fontAlgn="ctr"/>
                      <a:r>
                        <a:rPr lang="en-US" sz="1000" u="none" strike="noStrike">
                          <a:effectLst/>
                        </a:rPr>
                        <a:t>0</a:t>
                      </a:r>
                      <a:endParaRPr lang="en-US" sz="1000" b="0" i="0" u="none" strike="noStrike">
                        <a:effectLst/>
                        <a:latin typeface="Arial" panose="020B0604020202020204" pitchFamily="34" charset="0"/>
                      </a:endParaRPr>
                    </a:p>
                  </a:txBody>
                  <a:tcPr marL="0" marR="0" marT="0" marB="0" anchor="ctr"/>
                </a:tc>
                <a:tc>
                  <a:txBody>
                    <a:bodyPr/>
                    <a:lstStyle/>
                    <a:p>
                      <a:pPr algn="ctr" fontAlgn="ctr"/>
                      <a:r>
                        <a:rPr lang="en-US" sz="1000" u="none" strike="noStrike">
                          <a:effectLst/>
                        </a:rPr>
                        <a:t>1</a:t>
                      </a:r>
                      <a:endParaRPr lang="en-US" sz="1000" b="0" i="0" u="none" strike="noStrike">
                        <a:effectLst/>
                        <a:latin typeface="Arial" panose="020B0604020202020204" pitchFamily="34" charset="0"/>
                      </a:endParaRPr>
                    </a:p>
                  </a:txBody>
                  <a:tcPr marL="0" marR="0" marT="0" marB="0" anchor="ctr"/>
                </a:tc>
                <a:tc>
                  <a:txBody>
                    <a:bodyPr/>
                    <a:lstStyle/>
                    <a:p>
                      <a:pPr algn="ctr" fontAlgn="ctr"/>
                      <a:r>
                        <a:rPr lang="en-US" sz="1000" u="none" strike="noStrike">
                          <a:effectLst/>
                        </a:rPr>
                        <a:t>1</a:t>
                      </a:r>
                      <a:endParaRPr lang="en-US" sz="1000" b="0" i="0" u="none" strike="noStrike">
                        <a:effectLst/>
                        <a:latin typeface="Arial" panose="020B0604020202020204" pitchFamily="34" charset="0"/>
                      </a:endParaRPr>
                    </a:p>
                  </a:txBody>
                  <a:tcPr marL="0" marR="0" marT="0" marB="0" anchor="ctr"/>
                </a:tc>
                <a:tc>
                  <a:txBody>
                    <a:bodyPr/>
                    <a:lstStyle/>
                    <a:p>
                      <a:pPr algn="ctr" fontAlgn="ctr"/>
                      <a:r>
                        <a:rPr lang="en-US" sz="1000" u="none" strike="noStrike">
                          <a:effectLst/>
                        </a:rPr>
                        <a:t>0</a:t>
                      </a:r>
                      <a:endParaRPr lang="en-US" sz="1000" b="0" i="0" u="none" strike="noStrike">
                        <a:effectLst/>
                        <a:latin typeface="Arial" panose="020B0604020202020204" pitchFamily="34" charset="0"/>
                      </a:endParaRPr>
                    </a:p>
                  </a:txBody>
                  <a:tcPr marL="0" marR="0" marT="0" marB="0" anchor="ctr"/>
                </a:tc>
                <a:tc>
                  <a:txBody>
                    <a:bodyPr/>
                    <a:lstStyle/>
                    <a:p>
                      <a:pPr algn="ctr" fontAlgn="ctr"/>
                      <a:r>
                        <a:rPr lang="en-US" sz="1000" u="none" strike="noStrike">
                          <a:effectLst/>
                        </a:rPr>
                        <a:t>0</a:t>
                      </a:r>
                      <a:endParaRPr lang="en-US" sz="1000" b="0" i="0" u="none" strike="noStrike">
                        <a:effectLst/>
                        <a:latin typeface="Arial" panose="020B0604020202020204" pitchFamily="34" charset="0"/>
                      </a:endParaRPr>
                    </a:p>
                  </a:txBody>
                  <a:tcPr marL="0" marR="0" marT="0" marB="0" anchor="ctr"/>
                </a:tc>
                <a:tc>
                  <a:txBody>
                    <a:bodyPr/>
                    <a:lstStyle/>
                    <a:p>
                      <a:pPr algn="ctr" fontAlgn="ctr"/>
                      <a:r>
                        <a:rPr lang="en-US" sz="1000" u="none" strike="noStrike">
                          <a:effectLst/>
                        </a:rPr>
                        <a:t>0</a:t>
                      </a:r>
                      <a:endParaRPr lang="en-US" sz="1000" b="0" i="0" u="none" strike="noStrike">
                        <a:effectLst/>
                        <a:latin typeface="Arial" panose="020B0604020202020204" pitchFamily="34" charset="0"/>
                      </a:endParaRPr>
                    </a:p>
                  </a:txBody>
                  <a:tcPr marL="0" marR="0" marT="0" marB="0" anchor="ctr"/>
                </a:tc>
                <a:tc>
                  <a:txBody>
                    <a:bodyPr/>
                    <a:lstStyle/>
                    <a:p>
                      <a:pPr algn="ctr" fontAlgn="ctr"/>
                      <a:r>
                        <a:rPr lang="en-US" sz="1000" u="none" strike="noStrike">
                          <a:effectLst/>
                        </a:rPr>
                        <a:t>0</a:t>
                      </a:r>
                      <a:endParaRPr lang="en-US" sz="1000" b="0" i="0" u="none" strike="noStrike">
                        <a:effectLst/>
                        <a:latin typeface="Arial" panose="020B0604020202020204" pitchFamily="34" charset="0"/>
                      </a:endParaRPr>
                    </a:p>
                  </a:txBody>
                  <a:tcPr marL="0" marR="0" marT="0" marB="0" anchor="ctr"/>
                </a:tc>
                <a:tc>
                  <a:txBody>
                    <a:bodyPr/>
                    <a:lstStyle/>
                    <a:p>
                      <a:pPr algn="ctr" fontAlgn="ctr"/>
                      <a:r>
                        <a:rPr lang="en-US" sz="1000" u="none" strike="noStrike">
                          <a:effectLst/>
                        </a:rPr>
                        <a:t>0</a:t>
                      </a:r>
                      <a:endParaRPr lang="en-US" sz="1000" b="0" i="0" u="none" strike="noStrike">
                        <a:effectLst/>
                        <a:latin typeface="Arial" panose="020B0604020202020204" pitchFamily="34" charset="0"/>
                      </a:endParaRPr>
                    </a:p>
                  </a:txBody>
                  <a:tcPr marL="0" marR="0" marT="0" marB="0" anchor="ctr"/>
                </a:tc>
                <a:tc>
                  <a:txBody>
                    <a:bodyPr/>
                    <a:lstStyle/>
                    <a:p>
                      <a:pPr algn="ctr" fontAlgn="ctr"/>
                      <a:r>
                        <a:rPr lang="en-US" sz="1000" u="none" strike="noStrike" dirty="0">
                          <a:effectLst/>
                        </a:rPr>
                        <a:t> </a:t>
                      </a:r>
                      <a:endParaRPr lang="en-US" sz="1000" b="0" i="0" u="none" strike="noStrike" dirty="0">
                        <a:effectLst/>
                        <a:latin typeface="Arial" panose="020B0604020202020204" pitchFamily="34" charset="0"/>
                      </a:endParaRPr>
                    </a:p>
                  </a:txBody>
                  <a:tcPr marL="0" marR="0" marT="0" marB="0" anchor="ctr"/>
                </a:tc>
                <a:extLst>
                  <a:ext uri="{0D108BD9-81ED-4DB2-BD59-A6C34878D82A}">
                    <a16:rowId xmlns:a16="http://schemas.microsoft.com/office/drawing/2014/main" val="3934210178"/>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809216702"/>
              </p:ext>
            </p:extLst>
          </p:nvPr>
        </p:nvGraphicFramePr>
        <p:xfrm>
          <a:off x="598513" y="4964873"/>
          <a:ext cx="8596314" cy="1214696"/>
        </p:xfrm>
        <a:graphic>
          <a:graphicData uri="http://schemas.openxmlformats.org/drawingml/2006/table">
            <a:tbl>
              <a:tblPr>
                <a:tableStyleId>{5C22544A-7EE6-4342-B048-85BDC9FD1C3A}</a:tableStyleId>
              </a:tblPr>
              <a:tblGrid>
                <a:gridCol w="1139534">
                  <a:extLst>
                    <a:ext uri="{9D8B030D-6E8A-4147-A177-3AD203B41FA5}">
                      <a16:colId xmlns:a16="http://schemas.microsoft.com/office/drawing/2014/main" val="3513822862"/>
                    </a:ext>
                  </a:extLst>
                </a:gridCol>
                <a:gridCol w="513724">
                  <a:extLst>
                    <a:ext uri="{9D8B030D-6E8A-4147-A177-3AD203B41FA5}">
                      <a16:colId xmlns:a16="http://schemas.microsoft.com/office/drawing/2014/main" val="860636918"/>
                    </a:ext>
                  </a:extLst>
                </a:gridCol>
                <a:gridCol w="635149">
                  <a:extLst>
                    <a:ext uri="{9D8B030D-6E8A-4147-A177-3AD203B41FA5}">
                      <a16:colId xmlns:a16="http://schemas.microsoft.com/office/drawing/2014/main" val="4248624758"/>
                    </a:ext>
                  </a:extLst>
                </a:gridCol>
                <a:gridCol w="772143">
                  <a:extLst>
                    <a:ext uri="{9D8B030D-6E8A-4147-A177-3AD203B41FA5}">
                      <a16:colId xmlns:a16="http://schemas.microsoft.com/office/drawing/2014/main" val="2363124559"/>
                    </a:ext>
                  </a:extLst>
                </a:gridCol>
                <a:gridCol w="663171">
                  <a:extLst>
                    <a:ext uri="{9D8B030D-6E8A-4147-A177-3AD203B41FA5}">
                      <a16:colId xmlns:a16="http://schemas.microsoft.com/office/drawing/2014/main" val="3909466289"/>
                    </a:ext>
                  </a:extLst>
                </a:gridCol>
                <a:gridCol w="672512">
                  <a:extLst>
                    <a:ext uri="{9D8B030D-6E8A-4147-A177-3AD203B41FA5}">
                      <a16:colId xmlns:a16="http://schemas.microsoft.com/office/drawing/2014/main" val="3621699450"/>
                    </a:ext>
                  </a:extLst>
                </a:gridCol>
                <a:gridCol w="846866">
                  <a:extLst>
                    <a:ext uri="{9D8B030D-6E8A-4147-A177-3AD203B41FA5}">
                      <a16:colId xmlns:a16="http://schemas.microsoft.com/office/drawing/2014/main" val="1437545669"/>
                    </a:ext>
                  </a:extLst>
                </a:gridCol>
                <a:gridCol w="660057">
                  <a:extLst>
                    <a:ext uri="{9D8B030D-6E8A-4147-A177-3AD203B41FA5}">
                      <a16:colId xmlns:a16="http://schemas.microsoft.com/office/drawing/2014/main" val="1276945514"/>
                    </a:ext>
                  </a:extLst>
                </a:gridCol>
                <a:gridCol w="663171">
                  <a:extLst>
                    <a:ext uri="{9D8B030D-6E8A-4147-A177-3AD203B41FA5}">
                      <a16:colId xmlns:a16="http://schemas.microsoft.com/office/drawing/2014/main" val="2252895541"/>
                    </a:ext>
                  </a:extLst>
                </a:gridCol>
                <a:gridCol w="734781">
                  <a:extLst>
                    <a:ext uri="{9D8B030D-6E8A-4147-A177-3AD203B41FA5}">
                      <a16:colId xmlns:a16="http://schemas.microsoft.com/office/drawing/2014/main" val="2606605761"/>
                    </a:ext>
                  </a:extLst>
                </a:gridCol>
                <a:gridCol w="722327">
                  <a:extLst>
                    <a:ext uri="{9D8B030D-6E8A-4147-A177-3AD203B41FA5}">
                      <a16:colId xmlns:a16="http://schemas.microsoft.com/office/drawing/2014/main" val="1048400293"/>
                    </a:ext>
                  </a:extLst>
                </a:gridCol>
                <a:gridCol w="572879">
                  <a:extLst>
                    <a:ext uri="{9D8B030D-6E8A-4147-A177-3AD203B41FA5}">
                      <a16:colId xmlns:a16="http://schemas.microsoft.com/office/drawing/2014/main" val="1587858782"/>
                    </a:ext>
                  </a:extLst>
                </a:gridCol>
              </a:tblGrid>
              <a:tr h="1018476">
                <a:tc gridSpan="2">
                  <a:txBody>
                    <a:bodyPr/>
                    <a:lstStyle/>
                    <a:p>
                      <a:pPr algn="ctr" fontAlgn="ctr"/>
                      <a:r>
                        <a:rPr lang="en-US" sz="2400" b="1" u="sng" strike="noStrike" dirty="0">
                          <a:effectLst/>
                        </a:rPr>
                        <a:t>IONE</a:t>
                      </a:r>
                      <a:endParaRPr lang="en-US" sz="2400" b="1" i="0" u="sng" strike="noStrike" dirty="0">
                        <a:solidFill>
                          <a:srgbClr val="000000"/>
                        </a:solidFill>
                        <a:effectLst/>
                        <a:latin typeface="Calibri" panose="020F0502020204030204" pitchFamily="34" charset="0"/>
                      </a:endParaRPr>
                    </a:p>
                  </a:txBody>
                  <a:tcPr marL="0" marR="0" marT="0" marB="0" anchor="ctr"/>
                </a:tc>
                <a:tc hMerge="1">
                  <a:txBody>
                    <a:bodyPr/>
                    <a:lstStyle/>
                    <a:p>
                      <a:endParaRPr lang="en-US"/>
                    </a:p>
                  </a:txBody>
                  <a:tcPr/>
                </a:tc>
                <a:tc>
                  <a:txBody>
                    <a:bodyPr/>
                    <a:lstStyle/>
                    <a:p>
                      <a:pPr algn="ctr" fontAlgn="ctr"/>
                      <a:r>
                        <a:rPr lang="en-US" sz="1100" u="none" strike="noStrike">
                          <a:effectLst/>
                        </a:rPr>
                        <a:t>TAGGED</a:t>
                      </a:r>
                      <a:endParaRPr lang="en-US" sz="11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100" u="none" strike="noStrike">
                          <a:effectLst/>
                        </a:rPr>
                        <a:t>PRIVATE PROP.</a:t>
                      </a:r>
                      <a:endParaRPr lang="en-US" sz="11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100" u="none" strike="noStrike">
                          <a:effectLst/>
                        </a:rPr>
                        <a:t>STREET</a:t>
                      </a:r>
                      <a:endParaRPr lang="en-US" sz="11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100" u="none" strike="noStrike">
                          <a:effectLst/>
                        </a:rPr>
                        <a:t>VC/GOA</a:t>
                      </a:r>
                      <a:endParaRPr lang="en-US" sz="11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100" u="none" strike="noStrike">
                          <a:effectLst/>
                        </a:rPr>
                        <a:t>TOWED</a:t>
                      </a:r>
                      <a:endParaRPr lang="en-US" sz="11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100" u="none" strike="noStrike">
                          <a:effectLst/>
                        </a:rPr>
                        <a:t>JUNK</a:t>
                      </a:r>
                      <a:endParaRPr lang="en-US" sz="11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100" u="none" strike="noStrike">
                          <a:effectLst/>
                        </a:rPr>
                        <a:t>WARRANT</a:t>
                      </a:r>
                      <a:endParaRPr lang="en-US" sz="11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100" u="none" strike="noStrike">
                          <a:effectLst/>
                        </a:rPr>
                        <a:t>STOLEN/</a:t>
                      </a:r>
                      <a:br>
                        <a:rPr lang="en-US" sz="1100" u="none" strike="noStrike">
                          <a:effectLst/>
                        </a:rPr>
                      </a:br>
                      <a:r>
                        <a:rPr lang="en-US" sz="1100" u="none" strike="noStrike">
                          <a:effectLst/>
                        </a:rPr>
                        <a:t>RECOVERY</a:t>
                      </a:r>
                      <a:endParaRPr lang="en-US" sz="11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100" u="none" strike="noStrike">
                          <a:effectLst/>
                        </a:rPr>
                        <a:t>PENDING</a:t>
                      </a:r>
                      <a:endParaRPr lang="en-US" sz="11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100" u="none" strike="noStrike">
                          <a:effectLst/>
                        </a:rPr>
                        <a:t># OF NOTICE SENT</a:t>
                      </a:r>
                      <a:br>
                        <a:rPr lang="en-US" sz="1100" u="none" strike="noStrike">
                          <a:effectLst/>
                        </a:rPr>
                      </a:br>
                      <a:r>
                        <a:rPr lang="en-US" sz="900" u="none" strike="noStrike">
                          <a:effectLst/>
                        </a:rPr>
                        <a:t>(EXCLUDES OWNER RELEASE)</a:t>
                      </a:r>
                      <a:endParaRPr lang="en-US" sz="1100" b="1"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772349717"/>
                  </a:ext>
                </a:extLst>
              </a:tr>
              <a:tr h="196220">
                <a:tc>
                  <a:txBody>
                    <a:bodyPr/>
                    <a:lstStyle/>
                    <a:p>
                      <a:pPr algn="ctr" fontAlgn="ctr"/>
                      <a:r>
                        <a:rPr lang="en-US" sz="1100" u="none" strike="noStrike">
                          <a:effectLst/>
                        </a:rPr>
                        <a:t>JULY-JUNE</a:t>
                      </a:r>
                      <a:endParaRPr lang="en-US" sz="11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100" u="none" strike="noStrike">
                          <a:effectLst/>
                        </a:rPr>
                        <a:t> </a:t>
                      </a:r>
                      <a:endParaRPr lang="en-US" sz="11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000" u="none" strike="noStrike" dirty="0">
                          <a:effectLst/>
                        </a:rPr>
                        <a:t>1</a:t>
                      </a:r>
                      <a:endParaRPr lang="en-US" sz="1000" b="0" i="0" u="none" strike="noStrike" dirty="0">
                        <a:effectLst/>
                        <a:latin typeface="Arial" panose="020B0604020202020204" pitchFamily="34" charset="0"/>
                      </a:endParaRPr>
                    </a:p>
                  </a:txBody>
                  <a:tcPr marL="0" marR="0" marT="0" marB="0" anchor="ctr"/>
                </a:tc>
                <a:tc>
                  <a:txBody>
                    <a:bodyPr/>
                    <a:lstStyle/>
                    <a:p>
                      <a:pPr algn="ctr" fontAlgn="ctr"/>
                      <a:r>
                        <a:rPr lang="en-US" sz="1000" u="none" strike="noStrike">
                          <a:effectLst/>
                        </a:rPr>
                        <a:t>1</a:t>
                      </a:r>
                      <a:endParaRPr lang="en-US" sz="1000" b="0" i="0" u="none" strike="noStrike">
                        <a:effectLst/>
                        <a:latin typeface="Arial" panose="020B0604020202020204" pitchFamily="34" charset="0"/>
                      </a:endParaRPr>
                    </a:p>
                  </a:txBody>
                  <a:tcPr marL="0" marR="0" marT="0" marB="0" anchor="ctr"/>
                </a:tc>
                <a:tc>
                  <a:txBody>
                    <a:bodyPr/>
                    <a:lstStyle/>
                    <a:p>
                      <a:pPr algn="ctr" fontAlgn="ctr"/>
                      <a:r>
                        <a:rPr lang="en-US" sz="1000" u="none" strike="noStrike">
                          <a:effectLst/>
                        </a:rPr>
                        <a:t>0</a:t>
                      </a:r>
                      <a:endParaRPr lang="en-US" sz="1000" b="0" i="0" u="none" strike="noStrike">
                        <a:effectLst/>
                        <a:latin typeface="Arial" panose="020B0604020202020204" pitchFamily="34" charset="0"/>
                      </a:endParaRPr>
                    </a:p>
                  </a:txBody>
                  <a:tcPr marL="0" marR="0" marT="0" marB="0" anchor="ctr"/>
                </a:tc>
                <a:tc>
                  <a:txBody>
                    <a:bodyPr/>
                    <a:lstStyle/>
                    <a:p>
                      <a:pPr algn="ctr" fontAlgn="ctr"/>
                      <a:r>
                        <a:rPr lang="en-US" sz="1000" u="none" strike="noStrike">
                          <a:effectLst/>
                        </a:rPr>
                        <a:t>0</a:t>
                      </a:r>
                      <a:endParaRPr lang="en-US" sz="1000" b="0" i="0" u="none" strike="noStrike">
                        <a:effectLst/>
                        <a:latin typeface="Arial" panose="020B0604020202020204" pitchFamily="34" charset="0"/>
                      </a:endParaRPr>
                    </a:p>
                  </a:txBody>
                  <a:tcPr marL="0" marR="0" marT="0" marB="0" anchor="ctr"/>
                </a:tc>
                <a:tc>
                  <a:txBody>
                    <a:bodyPr/>
                    <a:lstStyle/>
                    <a:p>
                      <a:pPr algn="ctr" fontAlgn="ctr"/>
                      <a:r>
                        <a:rPr lang="en-US" sz="1000" u="none" strike="noStrike">
                          <a:effectLst/>
                        </a:rPr>
                        <a:t>1</a:t>
                      </a:r>
                      <a:endParaRPr lang="en-US" sz="1000" b="0" i="0" u="none" strike="noStrike">
                        <a:effectLst/>
                        <a:latin typeface="Arial" panose="020B0604020202020204" pitchFamily="34" charset="0"/>
                      </a:endParaRPr>
                    </a:p>
                  </a:txBody>
                  <a:tcPr marL="0" marR="0" marT="0" marB="0" anchor="ctr"/>
                </a:tc>
                <a:tc>
                  <a:txBody>
                    <a:bodyPr/>
                    <a:lstStyle/>
                    <a:p>
                      <a:pPr algn="ctr" fontAlgn="ctr"/>
                      <a:r>
                        <a:rPr lang="en-US" sz="1000" u="none" strike="noStrike">
                          <a:effectLst/>
                        </a:rPr>
                        <a:t>0</a:t>
                      </a:r>
                      <a:endParaRPr lang="en-US" sz="1000" b="0" i="0" u="none" strike="noStrike">
                        <a:effectLst/>
                        <a:latin typeface="Arial" panose="020B0604020202020204" pitchFamily="34" charset="0"/>
                      </a:endParaRPr>
                    </a:p>
                  </a:txBody>
                  <a:tcPr marL="0" marR="0" marT="0" marB="0" anchor="ctr"/>
                </a:tc>
                <a:tc>
                  <a:txBody>
                    <a:bodyPr/>
                    <a:lstStyle/>
                    <a:p>
                      <a:pPr algn="ctr" fontAlgn="ctr"/>
                      <a:r>
                        <a:rPr lang="en-US" sz="1000" u="none" strike="noStrike">
                          <a:effectLst/>
                        </a:rPr>
                        <a:t>0</a:t>
                      </a:r>
                      <a:endParaRPr lang="en-US" sz="1000" b="0" i="0" u="none" strike="noStrike">
                        <a:effectLst/>
                        <a:latin typeface="Arial" panose="020B0604020202020204" pitchFamily="34" charset="0"/>
                      </a:endParaRPr>
                    </a:p>
                  </a:txBody>
                  <a:tcPr marL="0" marR="0" marT="0" marB="0" anchor="ctr"/>
                </a:tc>
                <a:tc>
                  <a:txBody>
                    <a:bodyPr/>
                    <a:lstStyle/>
                    <a:p>
                      <a:pPr algn="ctr" fontAlgn="ctr"/>
                      <a:r>
                        <a:rPr lang="en-US" sz="1000" u="none" strike="noStrike">
                          <a:effectLst/>
                        </a:rPr>
                        <a:t>0</a:t>
                      </a:r>
                      <a:endParaRPr lang="en-US" sz="1000" b="0" i="0" u="none" strike="noStrike">
                        <a:effectLst/>
                        <a:latin typeface="Arial" panose="020B0604020202020204" pitchFamily="34" charset="0"/>
                      </a:endParaRPr>
                    </a:p>
                  </a:txBody>
                  <a:tcPr marL="0" marR="0" marT="0" marB="0" anchor="ctr"/>
                </a:tc>
                <a:tc>
                  <a:txBody>
                    <a:bodyPr/>
                    <a:lstStyle/>
                    <a:p>
                      <a:pPr algn="ctr" fontAlgn="ctr"/>
                      <a:r>
                        <a:rPr lang="en-US" sz="1000" u="none" strike="noStrike">
                          <a:effectLst/>
                        </a:rPr>
                        <a:t> </a:t>
                      </a:r>
                      <a:endParaRPr lang="en-US" sz="1000" b="0" i="0" u="none" strike="noStrike">
                        <a:effectLst/>
                        <a:latin typeface="Arial" panose="020B0604020202020204" pitchFamily="34" charset="0"/>
                      </a:endParaRPr>
                    </a:p>
                  </a:txBody>
                  <a:tcPr marL="0" marR="0" marT="0" marB="0" anchor="ctr"/>
                </a:tc>
                <a:tc>
                  <a:txBody>
                    <a:bodyPr/>
                    <a:lstStyle/>
                    <a:p>
                      <a:pPr algn="ctr" fontAlgn="ctr"/>
                      <a:r>
                        <a:rPr lang="en-US" sz="1000" u="none" strike="noStrike" dirty="0">
                          <a:effectLst/>
                        </a:rPr>
                        <a:t>2</a:t>
                      </a:r>
                      <a:endParaRPr lang="en-US" sz="1000" b="0" i="0" u="none" strike="noStrike" dirty="0">
                        <a:effectLst/>
                        <a:latin typeface="Arial" panose="020B0604020202020204" pitchFamily="34" charset="0"/>
                      </a:endParaRPr>
                    </a:p>
                  </a:txBody>
                  <a:tcPr marL="0" marR="0" marT="0" marB="0" anchor="ctr"/>
                </a:tc>
                <a:extLst>
                  <a:ext uri="{0D108BD9-81ED-4DB2-BD59-A6C34878D82A}">
                    <a16:rowId xmlns:a16="http://schemas.microsoft.com/office/drawing/2014/main" val="3690415108"/>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4164482170"/>
              </p:ext>
            </p:extLst>
          </p:nvPr>
        </p:nvGraphicFramePr>
        <p:xfrm>
          <a:off x="598513" y="3627107"/>
          <a:ext cx="8596314" cy="1214696"/>
        </p:xfrm>
        <a:graphic>
          <a:graphicData uri="http://schemas.openxmlformats.org/drawingml/2006/table">
            <a:tbl>
              <a:tblPr>
                <a:tableStyleId>{5C22544A-7EE6-4342-B048-85BDC9FD1C3A}</a:tableStyleId>
              </a:tblPr>
              <a:tblGrid>
                <a:gridCol w="1139534">
                  <a:extLst>
                    <a:ext uri="{9D8B030D-6E8A-4147-A177-3AD203B41FA5}">
                      <a16:colId xmlns:a16="http://schemas.microsoft.com/office/drawing/2014/main" val="2286913098"/>
                    </a:ext>
                  </a:extLst>
                </a:gridCol>
                <a:gridCol w="513724">
                  <a:extLst>
                    <a:ext uri="{9D8B030D-6E8A-4147-A177-3AD203B41FA5}">
                      <a16:colId xmlns:a16="http://schemas.microsoft.com/office/drawing/2014/main" val="1118756310"/>
                    </a:ext>
                  </a:extLst>
                </a:gridCol>
                <a:gridCol w="635149">
                  <a:extLst>
                    <a:ext uri="{9D8B030D-6E8A-4147-A177-3AD203B41FA5}">
                      <a16:colId xmlns:a16="http://schemas.microsoft.com/office/drawing/2014/main" val="3733620806"/>
                    </a:ext>
                  </a:extLst>
                </a:gridCol>
                <a:gridCol w="772143">
                  <a:extLst>
                    <a:ext uri="{9D8B030D-6E8A-4147-A177-3AD203B41FA5}">
                      <a16:colId xmlns:a16="http://schemas.microsoft.com/office/drawing/2014/main" val="936708228"/>
                    </a:ext>
                  </a:extLst>
                </a:gridCol>
                <a:gridCol w="663171">
                  <a:extLst>
                    <a:ext uri="{9D8B030D-6E8A-4147-A177-3AD203B41FA5}">
                      <a16:colId xmlns:a16="http://schemas.microsoft.com/office/drawing/2014/main" val="550551079"/>
                    </a:ext>
                  </a:extLst>
                </a:gridCol>
                <a:gridCol w="672512">
                  <a:extLst>
                    <a:ext uri="{9D8B030D-6E8A-4147-A177-3AD203B41FA5}">
                      <a16:colId xmlns:a16="http://schemas.microsoft.com/office/drawing/2014/main" val="2678199279"/>
                    </a:ext>
                  </a:extLst>
                </a:gridCol>
                <a:gridCol w="846866">
                  <a:extLst>
                    <a:ext uri="{9D8B030D-6E8A-4147-A177-3AD203B41FA5}">
                      <a16:colId xmlns:a16="http://schemas.microsoft.com/office/drawing/2014/main" val="1410660095"/>
                    </a:ext>
                  </a:extLst>
                </a:gridCol>
                <a:gridCol w="660057">
                  <a:extLst>
                    <a:ext uri="{9D8B030D-6E8A-4147-A177-3AD203B41FA5}">
                      <a16:colId xmlns:a16="http://schemas.microsoft.com/office/drawing/2014/main" val="2519183284"/>
                    </a:ext>
                  </a:extLst>
                </a:gridCol>
                <a:gridCol w="663171">
                  <a:extLst>
                    <a:ext uri="{9D8B030D-6E8A-4147-A177-3AD203B41FA5}">
                      <a16:colId xmlns:a16="http://schemas.microsoft.com/office/drawing/2014/main" val="927980261"/>
                    </a:ext>
                  </a:extLst>
                </a:gridCol>
                <a:gridCol w="734781">
                  <a:extLst>
                    <a:ext uri="{9D8B030D-6E8A-4147-A177-3AD203B41FA5}">
                      <a16:colId xmlns:a16="http://schemas.microsoft.com/office/drawing/2014/main" val="3631374371"/>
                    </a:ext>
                  </a:extLst>
                </a:gridCol>
                <a:gridCol w="722327">
                  <a:extLst>
                    <a:ext uri="{9D8B030D-6E8A-4147-A177-3AD203B41FA5}">
                      <a16:colId xmlns:a16="http://schemas.microsoft.com/office/drawing/2014/main" val="3597134493"/>
                    </a:ext>
                  </a:extLst>
                </a:gridCol>
                <a:gridCol w="572879">
                  <a:extLst>
                    <a:ext uri="{9D8B030D-6E8A-4147-A177-3AD203B41FA5}">
                      <a16:colId xmlns:a16="http://schemas.microsoft.com/office/drawing/2014/main" val="2983137152"/>
                    </a:ext>
                  </a:extLst>
                </a:gridCol>
              </a:tblGrid>
              <a:tr h="1018476">
                <a:tc gridSpan="2">
                  <a:txBody>
                    <a:bodyPr/>
                    <a:lstStyle/>
                    <a:p>
                      <a:pPr algn="ctr" fontAlgn="ctr"/>
                      <a:r>
                        <a:rPr lang="en-US" sz="2400" b="1" u="sng" strike="noStrike" dirty="0">
                          <a:effectLst/>
                        </a:rPr>
                        <a:t>JACKSON</a:t>
                      </a:r>
                      <a:endParaRPr lang="en-US" sz="2400" b="1" i="0" u="sng" strike="noStrike" dirty="0">
                        <a:solidFill>
                          <a:srgbClr val="000000"/>
                        </a:solidFill>
                        <a:effectLst/>
                        <a:latin typeface="Calibri" panose="020F0502020204030204" pitchFamily="34" charset="0"/>
                      </a:endParaRPr>
                    </a:p>
                  </a:txBody>
                  <a:tcPr marL="0" marR="0" marT="0" marB="0" anchor="ctr"/>
                </a:tc>
                <a:tc hMerge="1">
                  <a:txBody>
                    <a:bodyPr/>
                    <a:lstStyle/>
                    <a:p>
                      <a:endParaRPr lang="en-US"/>
                    </a:p>
                  </a:txBody>
                  <a:tcPr/>
                </a:tc>
                <a:tc>
                  <a:txBody>
                    <a:bodyPr/>
                    <a:lstStyle/>
                    <a:p>
                      <a:pPr algn="ctr" fontAlgn="ctr"/>
                      <a:r>
                        <a:rPr lang="en-US" sz="1100" u="none" strike="noStrike">
                          <a:effectLst/>
                        </a:rPr>
                        <a:t>TAGGED</a:t>
                      </a:r>
                      <a:endParaRPr lang="en-US" sz="11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100" u="none" strike="noStrike">
                          <a:effectLst/>
                        </a:rPr>
                        <a:t>PRIVATE PROP.</a:t>
                      </a:r>
                      <a:endParaRPr lang="en-US" sz="11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100" u="none" strike="noStrike">
                          <a:effectLst/>
                        </a:rPr>
                        <a:t>STREET</a:t>
                      </a:r>
                      <a:endParaRPr lang="en-US" sz="11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100" u="none" strike="noStrike">
                          <a:effectLst/>
                        </a:rPr>
                        <a:t>VC/GOA</a:t>
                      </a:r>
                      <a:endParaRPr lang="en-US" sz="11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100" u="none" strike="noStrike">
                          <a:effectLst/>
                        </a:rPr>
                        <a:t>TOWED</a:t>
                      </a:r>
                      <a:endParaRPr lang="en-US" sz="11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100" u="none" strike="noStrike">
                          <a:effectLst/>
                        </a:rPr>
                        <a:t>JUNK</a:t>
                      </a:r>
                      <a:endParaRPr lang="en-US" sz="11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100" u="none" strike="noStrike">
                          <a:effectLst/>
                        </a:rPr>
                        <a:t>WARRANT</a:t>
                      </a:r>
                      <a:endParaRPr lang="en-US" sz="11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100" u="none" strike="noStrike">
                          <a:effectLst/>
                        </a:rPr>
                        <a:t>STOLEN/</a:t>
                      </a:r>
                      <a:br>
                        <a:rPr lang="en-US" sz="1100" u="none" strike="noStrike">
                          <a:effectLst/>
                        </a:rPr>
                      </a:br>
                      <a:r>
                        <a:rPr lang="en-US" sz="1100" u="none" strike="noStrike">
                          <a:effectLst/>
                        </a:rPr>
                        <a:t>RECOVERY</a:t>
                      </a:r>
                      <a:endParaRPr lang="en-US" sz="11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100" u="none" strike="noStrike">
                          <a:effectLst/>
                        </a:rPr>
                        <a:t>PENDING</a:t>
                      </a:r>
                      <a:endParaRPr lang="en-US" sz="11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100" u="none" strike="noStrike" dirty="0">
                          <a:effectLst/>
                        </a:rPr>
                        <a:t># OF NOTICE SENT</a:t>
                      </a:r>
                      <a:br>
                        <a:rPr lang="en-US" sz="1100" u="none" strike="noStrike" dirty="0">
                          <a:effectLst/>
                        </a:rPr>
                      </a:br>
                      <a:r>
                        <a:rPr lang="en-US" sz="900" u="none" strike="noStrike" dirty="0">
                          <a:effectLst/>
                        </a:rPr>
                        <a:t>(EXCLUDES OWNER RELEASE)</a:t>
                      </a:r>
                      <a:endParaRPr lang="en-US" sz="1100" b="1"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4033656381"/>
                  </a:ext>
                </a:extLst>
              </a:tr>
              <a:tr h="196220">
                <a:tc>
                  <a:txBody>
                    <a:bodyPr/>
                    <a:lstStyle/>
                    <a:p>
                      <a:pPr algn="ctr" fontAlgn="ctr"/>
                      <a:r>
                        <a:rPr lang="en-US" sz="1100" u="none" strike="noStrike">
                          <a:effectLst/>
                        </a:rPr>
                        <a:t>JULY-JUNE</a:t>
                      </a:r>
                      <a:endParaRPr lang="en-US" sz="11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100" u="none" strike="noStrike">
                          <a:effectLst/>
                        </a:rPr>
                        <a:t> </a:t>
                      </a:r>
                      <a:endParaRPr lang="en-US" sz="11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US" sz="1000" u="none" strike="noStrike">
                          <a:effectLst/>
                        </a:rPr>
                        <a:t>7</a:t>
                      </a:r>
                      <a:endParaRPr lang="en-US" sz="1000" b="0" i="0" u="none" strike="noStrike">
                        <a:effectLst/>
                        <a:latin typeface="Arial" panose="020B0604020202020204" pitchFamily="34" charset="0"/>
                      </a:endParaRPr>
                    </a:p>
                  </a:txBody>
                  <a:tcPr marL="0" marR="0" marT="0" marB="0" anchor="ctr"/>
                </a:tc>
                <a:tc>
                  <a:txBody>
                    <a:bodyPr/>
                    <a:lstStyle/>
                    <a:p>
                      <a:pPr algn="ctr" fontAlgn="ctr"/>
                      <a:r>
                        <a:rPr lang="en-US" sz="1000" u="none" strike="noStrike">
                          <a:effectLst/>
                        </a:rPr>
                        <a:t>4</a:t>
                      </a:r>
                      <a:endParaRPr lang="en-US" sz="1000" b="0" i="0" u="none" strike="noStrike">
                        <a:effectLst/>
                        <a:latin typeface="Arial" panose="020B0604020202020204" pitchFamily="34" charset="0"/>
                      </a:endParaRPr>
                    </a:p>
                  </a:txBody>
                  <a:tcPr marL="0" marR="0" marT="0" marB="0" anchor="ctr"/>
                </a:tc>
                <a:tc>
                  <a:txBody>
                    <a:bodyPr/>
                    <a:lstStyle/>
                    <a:p>
                      <a:pPr algn="ctr" fontAlgn="ctr"/>
                      <a:r>
                        <a:rPr lang="en-US" sz="1000" u="none" strike="noStrike">
                          <a:effectLst/>
                        </a:rPr>
                        <a:t>3</a:t>
                      </a:r>
                      <a:endParaRPr lang="en-US" sz="1000" b="0" i="0" u="none" strike="noStrike">
                        <a:effectLst/>
                        <a:latin typeface="Arial" panose="020B0604020202020204" pitchFamily="34" charset="0"/>
                      </a:endParaRPr>
                    </a:p>
                  </a:txBody>
                  <a:tcPr marL="0" marR="0" marT="0" marB="0" anchor="ctr"/>
                </a:tc>
                <a:tc>
                  <a:txBody>
                    <a:bodyPr/>
                    <a:lstStyle/>
                    <a:p>
                      <a:pPr algn="ctr" fontAlgn="ctr"/>
                      <a:r>
                        <a:rPr lang="en-US" sz="1000" u="none" strike="noStrike">
                          <a:effectLst/>
                        </a:rPr>
                        <a:t>1</a:t>
                      </a:r>
                      <a:endParaRPr lang="en-US" sz="1000" b="0" i="0" u="none" strike="noStrike">
                        <a:effectLst/>
                        <a:latin typeface="Arial" panose="020B0604020202020204" pitchFamily="34" charset="0"/>
                      </a:endParaRPr>
                    </a:p>
                  </a:txBody>
                  <a:tcPr marL="0" marR="0" marT="0" marB="0" anchor="ctr"/>
                </a:tc>
                <a:tc>
                  <a:txBody>
                    <a:bodyPr/>
                    <a:lstStyle/>
                    <a:p>
                      <a:pPr algn="ctr" fontAlgn="ctr"/>
                      <a:r>
                        <a:rPr lang="en-US" sz="1000" u="none" strike="noStrike">
                          <a:effectLst/>
                        </a:rPr>
                        <a:t>6</a:t>
                      </a:r>
                      <a:endParaRPr lang="en-US" sz="1000" b="0" i="0" u="none" strike="noStrike">
                        <a:effectLst/>
                        <a:latin typeface="Arial" panose="020B0604020202020204" pitchFamily="34" charset="0"/>
                      </a:endParaRPr>
                    </a:p>
                  </a:txBody>
                  <a:tcPr marL="0" marR="0" marT="0" marB="0" anchor="ctr"/>
                </a:tc>
                <a:tc>
                  <a:txBody>
                    <a:bodyPr/>
                    <a:lstStyle/>
                    <a:p>
                      <a:pPr algn="ctr" fontAlgn="ctr"/>
                      <a:r>
                        <a:rPr lang="en-US" sz="1000" u="none" strike="noStrike">
                          <a:effectLst/>
                        </a:rPr>
                        <a:t>0</a:t>
                      </a:r>
                      <a:endParaRPr lang="en-US" sz="1000" b="0" i="0" u="none" strike="noStrike">
                        <a:effectLst/>
                        <a:latin typeface="Arial" panose="020B0604020202020204" pitchFamily="34" charset="0"/>
                      </a:endParaRPr>
                    </a:p>
                  </a:txBody>
                  <a:tcPr marL="0" marR="0" marT="0" marB="0" anchor="ctr"/>
                </a:tc>
                <a:tc>
                  <a:txBody>
                    <a:bodyPr/>
                    <a:lstStyle/>
                    <a:p>
                      <a:pPr algn="ctr" fontAlgn="ctr"/>
                      <a:r>
                        <a:rPr lang="en-US" sz="1000" u="none" strike="noStrike">
                          <a:effectLst/>
                        </a:rPr>
                        <a:t>0</a:t>
                      </a:r>
                      <a:endParaRPr lang="en-US" sz="1000" b="0" i="0" u="none" strike="noStrike">
                        <a:effectLst/>
                        <a:latin typeface="Arial" panose="020B0604020202020204" pitchFamily="34" charset="0"/>
                      </a:endParaRPr>
                    </a:p>
                  </a:txBody>
                  <a:tcPr marL="0" marR="0" marT="0" marB="0" anchor="ctr"/>
                </a:tc>
                <a:tc>
                  <a:txBody>
                    <a:bodyPr/>
                    <a:lstStyle/>
                    <a:p>
                      <a:pPr algn="ctr" fontAlgn="ctr"/>
                      <a:r>
                        <a:rPr lang="en-US" sz="1000" u="none" strike="noStrike">
                          <a:effectLst/>
                        </a:rPr>
                        <a:t>0</a:t>
                      </a:r>
                      <a:endParaRPr lang="en-US" sz="1000" b="0" i="0" u="none" strike="noStrike">
                        <a:effectLst/>
                        <a:latin typeface="Arial" panose="020B0604020202020204" pitchFamily="34" charset="0"/>
                      </a:endParaRPr>
                    </a:p>
                  </a:txBody>
                  <a:tcPr marL="0" marR="0" marT="0" marB="0" anchor="ctr"/>
                </a:tc>
                <a:tc>
                  <a:txBody>
                    <a:bodyPr/>
                    <a:lstStyle/>
                    <a:p>
                      <a:pPr algn="ctr" fontAlgn="ctr"/>
                      <a:r>
                        <a:rPr lang="en-US" sz="1000" u="none" strike="noStrike">
                          <a:effectLst/>
                        </a:rPr>
                        <a:t>0</a:t>
                      </a:r>
                      <a:endParaRPr lang="en-US" sz="1000" b="0" i="0" u="none" strike="noStrike">
                        <a:effectLst/>
                        <a:latin typeface="Arial" panose="020B0604020202020204" pitchFamily="34" charset="0"/>
                      </a:endParaRPr>
                    </a:p>
                  </a:txBody>
                  <a:tcPr marL="0" marR="0" marT="0" marB="0" anchor="ctr"/>
                </a:tc>
                <a:tc>
                  <a:txBody>
                    <a:bodyPr/>
                    <a:lstStyle/>
                    <a:p>
                      <a:pPr algn="ctr" fontAlgn="ctr"/>
                      <a:r>
                        <a:rPr lang="en-US" sz="1000" u="none" strike="noStrike" dirty="0">
                          <a:effectLst/>
                        </a:rPr>
                        <a:t>12</a:t>
                      </a:r>
                      <a:endParaRPr lang="en-US" sz="1000" b="0" i="0" u="none" strike="noStrike" dirty="0">
                        <a:effectLst/>
                        <a:latin typeface="Arial" panose="020B0604020202020204" pitchFamily="34" charset="0"/>
                      </a:endParaRPr>
                    </a:p>
                  </a:txBody>
                  <a:tcPr marL="0" marR="0" marT="0" marB="0" anchor="ctr"/>
                </a:tc>
                <a:extLst>
                  <a:ext uri="{0D108BD9-81ED-4DB2-BD59-A6C34878D82A}">
                    <a16:rowId xmlns:a16="http://schemas.microsoft.com/office/drawing/2014/main" val="716743371"/>
                  </a:ext>
                </a:extLst>
              </a:tr>
            </a:tbl>
          </a:graphicData>
        </a:graphic>
      </p:graphicFrame>
    </p:spTree>
    <p:extLst>
      <p:ext uri="{BB962C8B-B14F-4D97-AF65-F5344CB8AC3E}">
        <p14:creationId xmlns:p14="http://schemas.microsoft.com/office/powerpoint/2010/main" val="1915015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10534" y="1207096"/>
            <a:ext cx="5832045" cy="1323439"/>
          </a:xfrm>
          <a:prstGeom prst="rect">
            <a:avLst/>
          </a:prstGeom>
          <a:noFill/>
        </p:spPr>
        <p:txBody>
          <a:bodyPr wrap="none" rtlCol="0">
            <a:spAutoFit/>
          </a:bodyPr>
          <a:lstStyle/>
          <a:p>
            <a:pPr algn="ctr"/>
            <a:r>
              <a:rPr lang="en-US" sz="4000" dirty="0" smtClean="0"/>
              <a:t>Next Meeting scheduled </a:t>
            </a:r>
          </a:p>
          <a:p>
            <a:pPr algn="ctr"/>
            <a:r>
              <a:rPr lang="en-US" sz="4000" dirty="0" smtClean="0"/>
              <a:t>TBA__________ 2025</a:t>
            </a:r>
            <a:endParaRPr lang="en-US" sz="4000" dirty="0"/>
          </a:p>
        </p:txBody>
      </p:sp>
      <p:pic>
        <p:nvPicPr>
          <p:cNvPr id="5122" name="Picture 2" descr="The Problem With Meetings | Susan Beaumont and Associates, LL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0649" y="2930191"/>
            <a:ext cx="5086350" cy="3819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5155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Public Matters not on the Agenda</a:t>
            </a:r>
            <a:endParaRPr lang="en-US" sz="4400" dirty="0"/>
          </a:p>
        </p:txBody>
      </p:sp>
      <p:sp>
        <p:nvSpPr>
          <p:cNvPr id="3" name="Content Placeholder 2"/>
          <p:cNvSpPr>
            <a:spLocks noGrp="1"/>
          </p:cNvSpPr>
          <p:nvPr>
            <p:ph idx="1"/>
          </p:nvPr>
        </p:nvSpPr>
        <p:spPr/>
        <p:txBody>
          <a:bodyPr/>
          <a:lstStyle/>
          <a:p>
            <a:r>
              <a:rPr lang="en-US" dirty="0" smtClean="0"/>
              <a:t>Public comments?</a:t>
            </a:r>
            <a:endParaRPr lang="en-US" dirty="0"/>
          </a:p>
        </p:txBody>
      </p:sp>
    </p:spTree>
    <p:extLst>
      <p:ext uri="{BB962C8B-B14F-4D97-AF65-F5344CB8AC3E}">
        <p14:creationId xmlns:p14="http://schemas.microsoft.com/office/powerpoint/2010/main" val="906276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6963" y="2712720"/>
            <a:ext cx="8596668" cy="1320800"/>
          </a:xfrm>
        </p:spPr>
        <p:txBody>
          <a:bodyPr>
            <a:normAutofit fontScale="90000"/>
          </a:bodyPr>
          <a:lstStyle/>
          <a:p>
            <a:pPr algn="ctr"/>
            <a:r>
              <a:rPr lang="en-US" sz="8900" dirty="0" smtClean="0"/>
              <a:t>AVA Renewal </a:t>
            </a:r>
            <a:r>
              <a:rPr lang="en-US" dirty="0" smtClean="0"/>
              <a:t/>
            </a:r>
            <a:br>
              <a:rPr lang="en-US" dirty="0" smtClean="0"/>
            </a:br>
            <a:endParaRPr lang="en-US" dirty="0"/>
          </a:p>
        </p:txBody>
      </p:sp>
    </p:spTree>
    <p:extLst>
      <p:ext uri="{BB962C8B-B14F-4D97-AF65-F5344CB8AC3E}">
        <p14:creationId xmlns:p14="http://schemas.microsoft.com/office/powerpoint/2010/main" val="548748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6376" y="312034"/>
            <a:ext cx="5101818" cy="3820695"/>
          </a:xfrm>
        </p:spPr>
      </p:pic>
      <p:sp>
        <p:nvSpPr>
          <p:cNvPr id="2" name="Title 1"/>
          <p:cNvSpPr>
            <a:spLocks noGrp="1"/>
          </p:cNvSpPr>
          <p:nvPr>
            <p:ph type="title"/>
          </p:nvPr>
        </p:nvSpPr>
        <p:spPr/>
        <p:txBody>
          <a:bodyPr/>
          <a:lstStyle/>
          <a:p>
            <a:pPr algn="ctr"/>
            <a:r>
              <a:rPr lang="en-US" dirty="0" smtClean="0"/>
              <a:t>AVA Renewal </a:t>
            </a:r>
            <a:br>
              <a:rPr lang="en-US" dirty="0" smtClean="0"/>
            </a:b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50626" y="1185974"/>
            <a:ext cx="4531894" cy="2265947"/>
          </a:xfrm>
          <a:prstGeom prst="rect">
            <a:avLst/>
          </a:prstGeom>
        </p:spPr>
      </p:pic>
      <p:sp>
        <p:nvSpPr>
          <p:cNvPr id="6" name="TextBox 5"/>
          <p:cNvSpPr txBox="1"/>
          <p:nvPr/>
        </p:nvSpPr>
        <p:spPr>
          <a:xfrm>
            <a:off x="1677375" y="3323829"/>
            <a:ext cx="6845968" cy="2308324"/>
          </a:xfrm>
          <a:prstGeom prst="rect">
            <a:avLst/>
          </a:prstGeom>
          <a:noFill/>
        </p:spPr>
        <p:txBody>
          <a:bodyPr wrap="square" rtlCol="0">
            <a:spAutoFit/>
          </a:bodyPr>
          <a:lstStyle/>
          <a:p>
            <a:pPr marL="285750" indent="-285750" algn="just">
              <a:buFont typeface="Arial" panose="020B0604020202020204" pitchFamily="34" charset="0"/>
              <a:buChar char="•"/>
            </a:pPr>
            <a:r>
              <a:rPr lang="en-US" dirty="0" smtClean="0"/>
              <a:t>BOS has decided to remove it from this year’s ballot and put it on the next election cycle.</a:t>
            </a:r>
          </a:p>
          <a:p>
            <a:pPr algn="just"/>
            <a:endParaRPr lang="en-US" dirty="0" smtClean="0"/>
          </a:p>
          <a:p>
            <a:pPr marL="285750" indent="-285750" algn="just">
              <a:buFont typeface="Arial" panose="020B0604020202020204" pitchFamily="34" charset="0"/>
              <a:buChar char="•"/>
            </a:pPr>
            <a:r>
              <a:rPr lang="en-US" dirty="0" smtClean="0"/>
              <a:t>Each city will need </a:t>
            </a:r>
            <a:r>
              <a:rPr lang="en-US" dirty="0" smtClean="0"/>
              <a:t>to create a new resolution early 2026</a:t>
            </a:r>
          </a:p>
          <a:p>
            <a:pPr algn="just"/>
            <a:endParaRPr lang="en-US" dirty="0" smtClean="0"/>
          </a:p>
          <a:p>
            <a:pPr marL="285750" indent="-285750" algn="just">
              <a:buFont typeface="Arial" panose="020B0604020202020204" pitchFamily="34" charset="0"/>
              <a:buChar char="•"/>
            </a:pPr>
            <a:r>
              <a:rPr lang="en-US" dirty="0" smtClean="0"/>
              <a:t>Discuss </a:t>
            </a:r>
            <a:r>
              <a:rPr lang="en-US" dirty="0" smtClean="0"/>
              <a:t>a plan until </a:t>
            </a:r>
            <a:r>
              <a:rPr lang="en-US" dirty="0" smtClean="0"/>
              <a:t>we renew the program </a:t>
            </a:r>
          </a:p>
          <a:p>
            <a:pPr algn="just"/>
            <a:endParaRPr lang="en-US" dirty="0" smtClean="0"/>
          </a:p>
          <a:p>
            <a:pPr marL="285750" indent="-285750" algn="just">
              <a:buFont typeface="Arial" panose="020B0604020202020204" pitchFamily="34" charset="0"/>
              <a:buChar char="•"/>
            </a:pPr>
            <a:r>
              <a:rPr lang="en-US" dirty="0" smtClean="0"/>
              <a:t>Discuss </a:t>
            </a:r>
            <a:r>
              <a:rPr lang="en-US" dirty="0" smtClean="0"/>
              <a:t>the </a:t>
            </a:r>
            <a:r>
              <a:rPr lang="en-US" dirty="0" smtClean="0"/>
              <a:t>plan </a:t>
            </a:r>
            <a:r>
              <a:rPr lang="en-US" dirty="0" smtClean="0"/>
              <a:t>if </a:t>
            </a:r>
            <a:r>
              <a:rPr lang="en-US" dirty="0" smtClean="0"/>
              <a:t>the fees </a:t>
            </a:r>
            <a:r>
              <a:rPr lang="en-US" dirty="0" smtClean="0"/>
              <a:t>are note </a:t>
            </a:r>
            <a:r>
              <a:rPr lang="en-US" dirty="0" smtClean="0"/>
              <a:t>approved with </a:t>
            </a:r>
            <a:r>
              <a:rPr lang="en-US" dirty="0" smtClean="0"/>
              <a:t>a </a:t>
            </a:r>
            <a:r>
              <a:rPr lang="en-US" dirty="0" smtClean="0"/>
              <a:t>2/3 vote</a:t>
            </a:r>
          </a:p>
        </p:txBody>
      </p:sp>
    </p:spTree>
    <p:extLst>
      <p:ext uri="{BB962C8B-B14F-4D97-AF65-F5344CB8AC3E}">
        <p14:creationId xmlns:p14="http://schemas.microsoft.com/office/powerpoint/2010/main" val="3212283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AVA Renewal </a:t>
            </a:r>
            <a:br>
              <a:rPr lang="en-US" dirty="0" smtClean="0"/>
            </a:br>
            <a:endParaRPr lang="en-US" dirty="0"/>
          </a:p>
        </p:txBody>
      </p:sp>
      <p:sp>
        <p:nvSpPr>
          <p:cNvPr id="6" name="TextBox 5"/>
          <p:cNvSpPr txBox="1"/>
          <p:nvPr/>
        </p:nvSpPr>
        <p:spPr>
          <a:xfrm>
            <a:off x="1452930" y="1468735"/>
            <a:ext cx="8006953" cy="3970318"/>
          </a:xfrm>
          <a:prstGeom prst="rect">
            <a:avLst/>
          </a:prstGeom>
          <a:noFill/>
        </p:spPr>
        <p:txBody>
          <a:bodyPr wrap="square" rtlCol="0">
            <a:spAutoFit/>
          </a:bodyPr>
          <a:lstStyle/>
          <a:p>
            <a:pPr algn="ctr"/>
            <a:r>
              <a:rPr lang="en-US" b="1" u="sng" dirty="0" smtClean="0"/>
              <a:t>What’s Happening</a:t>
            </a:r>
          </a:p>
          <a:p>
            <a:pPr algn="ctr"/>
            <a:endParaRPr lang="en-US" b="1" u="sng" dirty="0" smtClean="0"/>
          </a:p>
          <a:p>
            <a:pPr marL="285750" indent="-285750" algn="just">
              <a:buFont typeface="Arial" panose="020B0604020202020204" pitchFamily="34" charset="0"/>
              <a:buChar char="•"/>
            </a:pPr>
            <a:r>
              <a:rPr lang="en-US" dirty="0" smtClean="0"/>
              <a:t>DMV has requested a notice on AVA </a:t>
            </a:r>
            <a:r>
              <a:rPr lang="en-US" dirty="0" smtClean="0"/>
              <a:t>letterhead </a:t>
            </a:r>
            <a:r>
              <a:rPr lang="en-US" dirty="0" smtClean="0"/>
              <a:t>be sent in to suspend </a:t>
            </a:r>
            <a:r>
              <a:rPr lang="en-US" dirty="0" smtClean="0"/>
              <a:t>program and will </a:t>
            </a:r>
            <a:r>
              <a:rPr lang="en-US" dirty="0" smtClean="0"/>
              <a:t>require the </a:t>
            </a:r>
            <a:r>
              <a:rPr lang="en-US" dirty="0" smtClean="0"/>
              <a:t>Board </a:t>
            </a:r>
            <a:r>
              <a:rPr lang="en-US" dirty="0" smtClean="0"/>
              <a:t>signatures.</a:t>
            </a:r>
          </a:p>
          <a:p>
            <a:pPr algn="just"/>
            <a:endParaRPr lang="en-US" dirty="0" smtClean="0"/>
          </a:p>
          <a:p>
            <a:pPr marL="285750" indent="-285750" algn="just">
              <a:buFont typeface="Arial" panose="020B0604020202020204" pitchFamily="34" charset="0"/>
              <a:buChar char="•"/>
            </a:pPr>
            <a:r>
              <a:rPr lang="en-US" dirty="0" smtClean="0"/>
              <a:t>Currently, </a:t>
            </a:r>
            <a:r>
              <a:rPr lang="en-US" dirty="0" smtClean="0"/>
              <a:t>all </a:t>
            </a:r>
            <a:r>
              <a:rPr lang="en-US" dirty="0" smtClean="0"/>
              <a:t>motorhomes and trailers </a:t>
            </a:r>
            <a:r>
              <a:rPr lang="en-US" dirty="0" smtClean="0"/>
              <a:t>are being referred to </a:t>
            </a:r>
            <a:r>
              <a:rPr lang="en-US" dirty="0" smtClean="0"/>
              <a:t>CHP if in the public highway.</a:t>
            </a:r>
          </a:p>
          <a:p>
            <a:pPr algn="just"/>
            <a:endParaRPr lang="en-US" dirty="0" smtClean="0"/>
          </a:p>
          <a:p>
            <a:pPr marL="285750" indent="-285750" algn="just">
              <a:buFont typeface="Arial" panose="020B0604020202020204" pitchFamily="34" charset="0"/>
              <a:buChar char="•"/>
            </a:pPr>
            <a:r>
              <a:rPr lang="en-US" dirty="0" smtClean="0"/>
              <a:t>All private property violations and vehicles in the public right away I have been still enforcing, but have been trying to collect fees on administrative time &amp; costs.</a:t>
            </a:r>
          </a:p>
          <a:p>
            <a:pPr algn="just"/>
            <a:endParaRPr lang="en-US" dirty="0" smtClean="0"/>
          </a:p>
          <a:p>
            <a:pPr algn="just"/>
            <a:endParaRPr lang="en-US" dirty="0" smtClean="0"/>
          </a:p>
          <a:p>
            <a:pPr marL="285750" indent="-285750" algn="just">
              <a:buFont typeface="Arial" panose="020B0604020202020204" pitchFamily="34" charset="0"/>
              <a:buChar char="•"/>
            </a:pPr>
            <a:endParaRPr lang="en-US" dirty="0" smtClean="0"/>
          </a:p>
        </p:txBody>
      </p:sp>
    </p:spTree>
    <p:extLst>
      <p:ext uri="{BB962C8B-B14F-4D97-AF65-F5344CB8AC3E}">
        <p14:creationId xmlns:p14="http://schemas.microsoft.com/office/powerpoint/2010/main" val="1620778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AVA Renewal </a:t>
            </a:r>
            <a:br>
              <a:rPr lang="en-US" dirty="0" smtClean="0"/>
            </a:br>
            <a:endParaRPr lang="en-US" dirty="0"/>
          </a:p>
        </p:txBody>
      </p:sp>
      <p:sp>
        <p:nvSpPr>
          <p:cNvPr id="6" name="TextBox 5"/>
          <p:cNvSpPr txBox="1"/>
          <p:nvPr/>
        </p:nvSpPr>
        <p:spPr>
          <a:xfrm>
            <a:off x="1452930" y="1468735"/>
            <a:ext cx="8006953" cy="4801314"/>
          </a:xfrm>
          <a:prstGeom prst="rect">
            <a:avLst/>
          </a:prstGeom>
          <a:noFill/>
        </p:spPr>
        <p:txBody>
          <a:bodyPr wrap="square" rtlCol="0">
            <a:spAutoFit/>
          </a:bodyPr>
          <a:lstStyle/>
          <a:p>
            <a:pPr algn="ctr"/>
            <a:r>
              <a:rPr lang="en-US" b="1" u="sng" dirty="0" smtClean="0"/>
              <a:t>Next Steps</a:t>
            </a:r>
          </a:p>
          <a:p>
            <a:pPr algn="ctr"/>
            <a:endParaRPr lang="en-US" b="1" u="sng" dirty="0" smtClean="0"/>
          </a:p>
          <a:p>
            <a:pPr algn="ctr"/>
            <a:endParaRPr lang="en-US" b="1" u="sng" dirty="0"/>
          </a:p>
          <a:p>
            <a:pPr marL="285750" indent="-285750">
              <a:buFont typeface="Arial" panose="020B0604020202020204" pitchFamily="34" charset="0"/>
              <a:buChar char="•"/>
            </a:pPr>
            <a:r>
              <a:rPr lang="en-US" dirty="0" smtClean="0"/>
              <a:t>Plan moving forward until next elections?</a:t>
            </a:r>
          </a:p>
          <a:p>
            <a:pPr marL="742950" lvl="1" indent="-285750">
              <a:buFont typeface="Arial" panose="020B0604020202020204" pitchFamily="34" charset="0"/>
              <a:buChar char="•"/>
            </a:pPr>
            <a:r>
              <a:rPr lang="en-US" dirty="0" smtClean="0"/>
              <a:t>Early 2026, we will need new resolutions to add cities to program.</a:t>
            </a:r>
          </a:p>
          <a:p>
            <a:pPr marL="742950" lvl="1" indent="-285750">
              <a:buFont typeface="Arial" panose="020B0604020202020204" pitchFamily="34" charset="0"/>
              <a:buChar char="•"/>
            </a:pPr>
            <a:r>
              <a:rPr lang="en-US" dirty="0" smtClean="0"/>
              <a:t>Would the </a:t>
            </a:r>
            <a:r>
              <a:rPr lang="en-US" dirty="0" smtClean="0"/>
              <a:t>Board </a:t>
            </a:r>
            <a:r>
              <a:rPr lang="en-US" dirty="0" smtClean="0"/>
              <a:t>like Code Enforcement to do anything different than what's being done?</a:t>
            </a:r>
          </a:p>
          <a:p>
            <a:pPr marL="742950" lvl="1" indent="-285750">
              <a:buFont typeface="Arial" panose="020B0604020202020204" pitchFamily="34" charset="0"/>
              <a:buChar char="•"/>
            </a:pPr>
            <a:r>
              <a:rPr lang="en-US" dirty="0" smtClean="0"/>
              <a:t>Funding- enough for possibly 2.2 years.</a:t>
            </a:r>
          </a:p>
          <a:p>
            <a:pPr marL="742950" lvl="1" indent="-285750">
              <a:buFont typeface="Arial" panose="020B0604020202020204" pitchFamily="34" charset="0"/>
              <a:buChar char="•"/>
            </a:pPr>
            <a:r>
              <a:rPr lang="en-US" dirty="0"/>
              <a:t>If approved, we would notify the DMV and CHP. It can take </a:t>
            </a:r>
            <a:r>
              <a:rPr lang="en-US" dirty="0" smtClean="0"/>
              <a:t>8-12 </a:t>
            </a:r>
            <a:r>
              <a:rPr lang="en-US" dirty="0"/>
              <a:t>months to take effect</a:t>
            </a:r>
            <a:r>
              <a:rPr lang="en-US" dirty="0" smtClean="0"/>
              <a:t>.  Estimated 3 years without funding.</a:t>
            </a:r>
            <a:endParaRPr lang="en-US" dirty="0"/>
          </a:p>
          <a:p>
            <a:pPr marL="742950" lvl="1"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Plan moving forward if not approved?</a:t>
            </a:r>
          </a:p>
          <a:p>
            <a:pPr marL="742950" lvl="1" indent="-285750">
              <a:buFont typeface="Arial" panose="020B0604020202020204" pitchFamily="34" charset="0"/>
              <a:buChar char="•"/>
            </a:pPr>
            <a:r>
              <a:rPr lang="en-US" dirty="0" smtClean="0"/>
              <a:t>Cities willing to allocate funding to the County on per vehicle basis or whole?</a:t>
            </a:r>
          </a:p>
          <a:p>
            <a:pPr marL="742950" lvl="1" indent="-285750">
              <a:buFont typeface="Arial" panose="020B0604020202020204" pitchFamily="34" charset="0"/>
              <a:buChar char="•"/>
            </a:pPr>
            <a:r>
              <a:rPr lang="en-US" dirty="0" smtClean="0"/>
              <a:t>Cities elect to have it not enforced?</a:t>
            </a:r>
          </a:p>
          <a:p>
            <a:pPr marL="742950" lvl="1" indent="-285750">
              <a:buFont typeface="Arial" panose="020B0604020202020204" pitchFamily="34" charset="0"/>
              <a:buChar char="•"/>
            </a:pPr>
            <a:r>
              <a:rPr lang="en-US" dirty="0" smtClean="0"/>
              <a:t>Cities elect to take control of enforcing?</a:t>
            </a:r>
          </a:p>
        </p:txBody>
      </p:sp>
    </p:spTree>
    <p:extLst>
      <p:ext uri="{BB962C8B-B14F-4D97-AF65-F5344CB8AC3E}">
        <p14:creationId xmlns:p14="http://schemas.microsoft.com/office/powerpoint/2010/main" val="1322213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Audit Procedures: 7 Ways to Streamline Operations - Udemy Bl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18862" y="168101"/>
            <a:ext cx="6253538" cy="58366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7136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800" u="sng" dirty="0" smtClean="0"/>
              <a:t>AUDIT</a:t>
            </a:r>
            <a:r>
              <a:rPr lang="en-US" dirty="0" smtClean="0"/>
              <a:t/>
            </a:r>
            <a:br>
              <a:rPr lang="en-US" dirty="0" smtClean="0"/>
            </a:br>
            <a:r>
              <a:rPr lang="en-US" dirty="0">
                <a:solidFill>
                  <a:schemeClr val="tx1"/>
                </a:solidFill>
              </a:rPr>
              <a:t>O’Connor &amp; Company</a:t>
            </a:r>
          </a:p>
        </p:txBody>
      </p:sp>
      <p:sp>
        <p:nvSpPr>
          <p:cNvPr id="3" name="Content Placeholder 2"/>
          <p:cNvSpPr>
            <a:spLocks noGrp="1"/>
          </p:cNvSpPr>
          <p:nvPr>
            <p:ph idx="1"/>
          </p:nvPr>
        </p:nvSpPr>
        <p:spPr/>
        <p:txBody>
          <a:bodyPr>
            <a:normAutofit/>
          </a:bodyPr>
          <a:lstStyle/>
          <a:p>
            <a:r>
              <a:rPr lang="en-US" dirty="0" smtClean="0"/>
              <a:t>No issues found in the final report for 2021-2023 audit.</a:t>
            </a:r>
          </a:p>
          <a:p>
            <a:r>
              <a:rPr lang="en-US" dirty="0" smtClean="0"/>
              <a:t>Will wait next year to approve moving forward with 2023-2025 audit.  2 year audit.</a:t>
            </a:r>
          </a:p>
          <a:p>
            <a:endParaRPr lang="en-US" dirty="0" smtClean="0"/>
          </a:p>
          <a:p>
            <a:pPr marL="457200" lvl="1" indent="0">
              <a:buNone/>
            </a:pPr>
            <a:endParaRPr lang="en-US" dirty="0" smtClean="0"/>
          </a:p>
          <a:p>
            <a:pPr marL="457200" lvl="1"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79368" y="5700051"/>
            <a:ext cx="1524000" cy="1143000"/>
          </a:xfrm>
          <a:prstGeom prst="rect">
            <a:avLst/>
          </a:prstGeom>
        </p:spPr>
      </p:pic>
    </p:spTree>
    <p:extLst>
      <p:ext uri="{BB962C8B-B14F-4D97-AF65-F5344CB8AC3E}">
        <p14:creationId xmlns:p14="http://schemas.microsoft.com/office/powerpoint/2010/main" val="76572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1994</TotalTime>
  <Words>1778</Words>
  <Application>Microsoft Office PowerPoint</Application>
  <PresentationFormat>Widescreen</PresentationFormat>
  <Paragraphs>838</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Trebuchet MS</vt:lpstr>
      <vt:lpstr>Wingdings 3</vt:lpstr>
      <vt:lpstr>Facet</vt:lpstr>
      <vt:lpstr>AVA Annual Meeting</vt:lpstr>
      <vt:lpstr>*Approve Agenda</vt:lpstr>
      <vt:lpstr>Public Matters not on the Agenda</vt:lpstr>
      <vt:lpstr>AVA Renewal  </vt:lpstr>
      <vt:lpstr>AVA Renewal  </vt:lpstr>
      <vt:lpstr>AVA Renewal  </vt:lpstr>
      <vt:lpstr>AVA Renewal  </vt:lpstr>
      <vt:lpstr>PowerPoint Presentation</vt:lpstr>
      <vt:lpstr>AUDIT O’Connor &amp; Company</vt:lpstr>
      <vt:lpstr>AVA Board List</vt:lpstr>
      <vt:lpstr>AVA Board List</vt:lpstr>
      <vt:lpstr>Public Hearing 2023-2024  Budget Year</vt:lpstr>
      <vt:lpstr>2023-2024 Fiscal Budget Report Income / Expense </vt:lpstr>
      <vt:lpstr>AVA Expense Breakdown</vt:lpstr>
      <vt:lpstr>Public Comment?</vt:lpstr>
      <vt:lpstr>Proposed AVA Budget 2024-2025</vt:lpstr>
      <vt:lpstr>Proposed AVA Budget 2024-2025</vt:lpstr>
      <vt:lpstr>Proposed Budget  2024-2025 Breakdown by account</vt:lpstr>
      <vt:lpstr>Election of Officers  2024-2025</vt:lpstr>
      <vt:lpstr>Discussion and action to allow AVA Coordinator to continue to monitor and adjust tow fees if needed.</vt:lpstr>
      <vt:lpstr>PowerPoint Presentation</vt:lpstr>
      <vt:lpstr>PowerPoint Presentation</vt:lpstr>
      <vt:lpstr>PowerPoint Presentation</vt:lpstr>
      <vt:lpstr>PowerPoint Presentation</vt:lpstr>
    </vt:vector>
  </TitlesOfParts>
  <Company>Amador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AVA Annual Meeting</dc:title>
  <dc:creator>Michelle Gallaher</dc:creator>
  <cp:lastModifiedBy>Michelle Gallaher</cp:lastModifiedBy>
  <cp:revision>69</cp:revision>
  <cp:lastPrinted>2020-07-07T16:32:38Z</cp:lastPrinted>
  <dcterms:created xsi:type="dcterms:W3CDTF">2020-07-07T14:47:57Z</dcterms:created>
  <dcterms:modified xsi:type="dcterms:W3CDTF">2024-10-11T21:59:04Z</dcterms:modified>
</cp:coreProperties>
</file>